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20" r:id="rId2"/>
  </p:sldMasterIdLst>
  <p:notesMasterIdLst>
    <p:notesMasterId r:id="rId67"/>
  </p:notesMasterIdLst>
  <p:sldIdLst>
    <p:sldId id="344" r:id="rId3"/>
    <p:sldId id="373" r:id="rId4"/>
    <p:sldId id="345" r:id="rId5"/>
    <p:sldId id="346" r:id="rId6"/>
    <p:sldId id="349" r:id="rId7"/>
    <p:sldId id="351" r:id="rId8"/>
    <p:sldId id="352" r:id="rId9"/>
    <p:sldId id="439" r:id="rId10"/>
    <p:sldId id="375" r:id="rId11"/>
    <p:sldId id="374" r:id="rId12"/>
    <p:sldId id="353" r:id="rId13"/>
    <p:sldId id="350" r:id="rId14"/>
    <p:sldId id="376" r:id="rId15"/>
    <p:sldId id="377" r:id="rId16"/>
    <p:sldId id="378" r:id="rId17"/>
    <p:sldId id="354" r:id="rId18"/>
    <p:sldId id="379" r:id="rId19"/>
    <p:sldId id="380" r:id="rId20"/>
    <p:sldId id="381" r:id="rId21"/>
    <p:sldId id="356" r:id="rId22"/>
    <p:sldId id="383" r:id="rId23"/>
    <p:sldId id="357" r:id="rId24"/>
    <p:sldId id="359" r:id="rId25"/>
    <p:sldId id="360" r:id="rId26"/>
    <p:sldId id="511" r:id="rId27"/>
    <p:sldId id="361" r:id="rId28"/>
    <p:sldId id="513" r:id="rId29"/>
    <p:sldId id="512" r:id="rId30"/>
    <p:sldId id="362" r:id="rId31"/>
    <p:sldId id="444" r:id="rId32"/>
    <p:sldId id="447" r:id="rId33"/>
    <p:sldId id="449" r:id="rId34"/>
    <p:sldId id="451" r:id="rId35"/>
    <p:sldId id="452" r:id="rId36"/>
    <p:sldId id="454" r:id="rId37"/>
    <p:sldId id="455" r:id="rId38"/>
    <p:sldId id="456" r:id="rId39"/>
    <p:sldId id="457" r:id="rId40"/>
    <p:sldId id="458" r:id="rId41"/>
    <p:sldId id="459" r:id="rId42"/>
    <p:sldId id="460" r:id="rId43"/>
    <p:sldId id="461" r:id="rId44"/>
    <p:sldId id="462" r:id="rId45"/>
    <p:sldId id="463" r:id="rId46"/>
    <p:sldId id="464" r:id="rId47"/>
    <p:sldId id="465" r:id="rId48"/>
    <p:sldId id="466" r:id="rId49"/>
    <p:sldId id="467" r:id="rId50"/>
    <p:sldId id="468" r:id="rId51"/>
    <p:sldId id="469" r:id="rId52"/>
    <p:sldId id="470" r:id="rId53"/>
    <p:sldId id="471" r:id="rId54"/>
    <p:sldId id="514" r:id="rId55"/>
    <p:sldId id="472" r:id="rId56"/>
    <p:sldId id="473" r:id="rId57"/>
    <p:sldId id="474" r:id="rId58"/>
    <p:sldId id="475" r:id="rId59"/>
    <p:sldId id="476" r:id="rId60"/>
    <p:sldId id="477" r:id="rId61"/>
    <p:sldId id="478" r:id="rId62"/>
    <p:sldId id="479" r:id="rId63"/>
    <p:sldId id="368" r:id="rId64"/>
    <p:sldId id="369" r:id="rId65"/>
    <p:sldId id="370" r:id="rId6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16">
          <p15:clr>
            <a:srgbClr val="A4A3A4"/>
          </p15:clr>
        </p15:guide>
        <p15:guide id="2" pos="232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los Marinkovic" initials="MM" lastIdx="1" clrIdx="0">
    <p:extLst>
      <p:ext uri="{19B8F6BF-5375-455C-9EA6-DF929625EA0E}">
        <p15:presenceInfo xmlns:p15="http://schemas.microsoft.com/office/powerpoint/2012/main" userId="c57da1e133156b8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6C09"/>
    <a:srgbClr val="FF9900"/>
    <a:srgbClr val="09AFB7"/>
    <a:srgbClr val="0DDFE9"/>
    <a:srgbClr val="0AB9C2"/>
    <a:srgbClr val="FF3300"/>
    <a:srgbClr val="043F42"/>
    <a:srgbClr val="0BC6CF"/>
    <a:srgbClr val="09A7A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114" y="102"/>
      </p:cViewPr>
      <p:guideLst>
        <p:guide orient="horz" pos="3016"/>
        <p:guide pos="23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130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commentAuthors" Target="commentAuthors.xml"/><Relationship Id="rId7" Type="http://schemas.openxmlformats.org/officeDocument/2006/relationships/slide" Target="slides/slide5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8874E4-2303-45B0-B5E8-8D95B0139C05}" type="datetimeFigureOut">
              <a:rPr lang="en-US" smtClean="0"/>
              <a:pPr/>
              <a:t>11/22/2023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639EBF-BBB2-4B0A-B4C9-F477EDEBBB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164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639EBF-BBB2-4B0A-B4C9-F477EDEBBB0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162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42FA49-943C-4E35-8619-35868DD2E6FF}" type="slidenum">
              <a:rPr lang="en-US">
                <a:solidFill>
                  <a:prstClr val="black"/>
                </a:solidFill>
              </a:rPr>
              <a:pPr/>
              <a:t>49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287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pPr/>
              <a:t>11/22/2023</a:t>
            </a:fld>
            <a:endParaRPr lang="en-CA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pPr/>
              <a:t>11/22/2023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pPr/>
              <a:t>11/22/2023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73573F-04B4-47C4-9310-AB305DE064E6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0CC1A5-0F9C-43A9-97BD-7F057FE8FF40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838234-00E1-46E2-A107-82D2FF7595F6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FA2DB8-D63F-42CD-BD2E-292EEE1978D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62D4EA-766F-4AD5-9F17-472A696C2F9A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8A056C-2B0C-432C-A664-055F70A9B3CC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CA2ACE-6B44-4121-8A29-71DDFA7E4DDB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2E4B25-8027-4413-8DFB-61485DB98068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pPr/>
              <a:t>11/22/2023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099971F1-46D1-402B-BF89-047DC683AF7A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05A2B7-9305-4954-8C89-68D1AA6CD84E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55211B-85F4-4A8E-A299-0A3561DD87A2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pPr/>
              <a:t>11/22/2023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pPr/>
              <a:t>11/22/2023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pPr/>
              <a:t>11/22/2023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pPr/>
              <a:t>11/22/2023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pPr/>
              <a:t>11/22/2023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pPr/>
              <a:t>11/22/2023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DFF54-6BA4-4515-87CA-28703F844993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523B-E035-4CAE-A96A-58211FC229D1}" type="datetimeFigureOut">
              <a:rPr lang="en-US" smtClean="0"/>
              <a:pPr/>
              <a:t>11/22/2023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C7DFF54-6BA4-4515-87CA-28703F844993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75000"/>
              </a:schemeClr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988523B-E035-4CAE-A96A-58211FC229D1}" type="datetimeFigureOut">
              <a:rPr lang="en-US" smtClean="0"/>
              <a:pPr/>
              <a:t>11/22/2023</a:t>
            </a:fld>
            <a:endParaRPr lang="en-C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C7DFF54-6BA4-4515-87CA-28703F844993}" type="slidenum">
              <a:rPr lang="en-CA" smtClean="0"/>
              <a:pPr/>
              <a:t>‹#›</a:t>
            </a:fld>
            <a:endParaRPr lang="en-CA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75000"/>
              </a:schemeClr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988523B-E035-4CAE-A96A-58211FC229D1}" type="datetimeFigureOut">
              <a:rPr lang="en-US" smtClean="0"/>
              <a:pPr/>
              <a:t>11/22/2023</a:t>
            </a:fld>
            <a:endParaRPr lang="en-C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C7DFF54-6BA4-4515-87CA-28703F844993}" type="slidenum">
              <a:rPr lang="en-CA" smtClean="0"/>
              <a:pPr/>
              <a:t>‹#›</a:t>
            </a:fld>
            <a:endParaRPr lang="en-CA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1723862" y="3140968"/>
            <a:ext cx="5982407" cy="246221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ctr">
              <a:lnSpc>
                <a:spcPts val="4840"/>
              </a:lnSpc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/>
              </a:rPr>
              <a:t>AUTOIMMUNITY 
</a:t>
            </a:r>
            <a:r>
              <a:rPr lang="en-CA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/>
              </a:rPr>
              <a:t>and </a:t>
            </a: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/>
              </a:rPr>
              <a:t>
AUTOIMMUNE DISEASES
</a:t>
            </a:r>
            <a:endParaRPr lang="en-CA" sz="36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28865" y="1285789"/>
            <a:ext cx="7772400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GB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ea typeface="+mj-ea"/>
                <a:cs typeface="+mj-cs"/>
              </a:rPr>
              <a:t>IMMUNE TOLERANCE 
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Palatino Linotype" pitchFamily="18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79512" y="1143000"/>
            <a:ext cx="8964488" cy="5715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GENETIC BASIS</a:t>
            </a:r>
            <a:b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SURVIVAL OF </a:t>
            </a:r>
            <a:r>
              <a:rPr lang="en-GB" sz="2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AUTHOREACTIVE</a:t>
            </a: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T CELLS IN </a:t>
            </a: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THYMUS</a:t>
            </a:r>
            <a:b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EXISTENCE OF DUAL TCR ON T </a:t>
            </a: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CELLS</a:t>
            </a: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OBSERVER ACTIVATION /TLR</a:t>
            </a:r>
            <a:b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ACTIVATION OF AUTOREACTIVE </a:t>
            </a: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B CELLS/</a:t>
            </a:r>
            <a:r>
              <a:rPr lang="en-GB" sz="24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TLR</a:t>
            </a: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MOLECULAR </a:t>
            </a: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MIMICRY</a:t>
            </a:r>
            <a:b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SEQUESTRATED ANTIGENS</a:t>
            </a:r>
            <a:b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INTERRUPTION OF PERIPHERAL TOLERANCE
</a:t>
            </a:r>
            <a:endParaRPr lang="en-US" sz="2400" b="0" cap="none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827584" y="432148"/>
            <a:ext cx="7772400" cy="836612"/>
          </a:xfrm>
        </p:spPr>
        <p:txBody>
          <a:bodyPr>
            <a:normAutofit fontScale="92500"/>
          </a:bodyPr>
          <a:lstStyle/>
          <a:p>
            <a:pPr>
              <a:buNone/>
              <a:defRPr/>
            </a:pPr>
            <a:r>
              <a:rPr lang="en-GB" sz="4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Mechanisms of autoimmunity</a:t>
            </a:r>
            <a:endParaRPr lang="en-US" sz="4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/>
          <p:nvPr/>
        </p:nvSpPr>
        <p:spPr>
          <a:xfrm>
            <a:off x="1043608" y="620688"/>
            <a:ext cx="6768752" cy="184665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4840"/>
              </a:lnSpc>
            </a:pPr>
            <a:r>
              <a:rPr lang="en-GB" sz="4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Initiation of the autoimmune process
</a:t>
            </a:r>
            <a:endParaRPr lang="en-CA" sz="4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115616" y="2739256"/>
            <a:ext cx="3953005" cy="9489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3204" dirty="0">
                <a:solidFill>
                  <a:srgbClr val="000000"/>
                </a:solidFill>
                <a:latin typeface="Times New Roman"/>
                <a:cs typeface="Times New Roman"/>
              </a:rPr>
              <a:t>• Genetic predisposition
</a:t>
            </a:r>
            <a:endParaRPr lang="en-CA" sz="3204" dirty="0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115616" y="4221088"/>
            <a:ext cx="6773264" cy="9489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GB" sz="3204" dirty="0">
                <a:solidFill>
                  <a:srgbClr val="000000"/>
                </a:solidFill>
                <a:latin typeface="Times New Roman"/>
                <a:cs typeface="Times New Roman"/>
              </a:rPr>
              <a:t>• The </a:t>
            </a:r>
            <a:r>
              <a:rPr lang="en-GB" sz="3204" dirty="0" smtClean="0">
                <a:solidFill>
                  <a:srgbClr val="000000"/>
                </a:solidFill>
                <a:latin typeface="Times New Roman"/>
                <a:cs typeface="Times New Roman"/>
              </a:rPr>
              <a:t>trigger of </a:t>
            </a:r>
            <a:r>
              <a:rPr lang="en-GB" sz="3204" dirty="0">
                <a:solidFill>
                  <a:srgbClr val="000000"/>
                </a:solidFill>
                <a:latin typeface="Times New Roman"/>
                <a:cs typeface="Times New Roman"/>
              </a:rPr>
              <a:t>the autoimmune process
</a:t>
            </a:r>
            <a:endParaRPr lang="en-CA" sz="3204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512" y="0"/>
            <a:ext cx="9144000" cy="6845300"/>
          </a:xfrm>
          <a:prstGeom prst="rect">
            <a:avLst/>
          </a:prstGeom>
        </p:spPr>
      </p:pic>
      <p:sp>
        <p:nvSpPr>
          <p:cNvPr id="13" name="TextBox 2"/>
          <p:cNvSpPr txBox="1"/>
          <p:nvPr/>
        </p:nvSpPr>
        <p:spPr>
          <a:xfrm>
            <a:off x="1854200" y="368300"/>
            <a:ext cx="6865662" cy="130805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060"/>
              </a:lnSpc>
            </a:pPr>
            <a:r>
              <a:rPr lang="en-CA" sz="4404" dirty="0">
                <a:solidFill>
                  <a:srgbClr val="000000"/>
                </a:solidFill>
                <a:latin typeface="Times New Roman"/>
                <a:cs typeface="Times New Roman"/>
              </a:rPr>
              <a:t>Pathogenesis of autoimmunity
</a:t>
            </a:r>
            <a:endParaRPr lang="en-CA" sz="4404" dirty="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5473700" y="1257300"/>
            <a:ext cx="2981585" cy="88485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GB" sz="2014" b="1" dirty="0" smtClean="0">
                <a:solidFill>
                  <a:srgbClr val="E36C09"/>
                </a:solidFill>
                <a:latin typeface="Times New Roman Bold"/>
                <a:cs typeface="Times New Roman Bold"/>
              </a:rPr>
              <a:t>Trigger</a:t>
            </a:r>
            <a:r>
              <a:rPr lang="en-GB" sz="2014" b="1" dirty="0">
                <a:solidFill>
                  <a:srgbClr val="E36C09"/>
                </a:solidFill>
                <a:latin typeface="Times New Roman Bold"/>
                <a:cs typeface="Times New Roman Bold"/>
              </a:rPr>
              <a:t>
 (infections, tissue damage)
</a:t>
            </a:r>
            <a:endParaRPr lang="en-CA" sz="2004" dirty="0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98500" y="1549400"/>
            <a:ext cx="2481577" cy="47218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CA" sz="2014" b="1" dirty="0">
                <a:solidFill>
                  <a:srgbClr val="E36C09"/>
                </a:solidFill>
                <a:latin typeface="Times New Roman Bold"/>
                <a:cs typeface="Times New Roman Bold"/>
              </a:rPr>
              <a:t>Genetic predisposition
</a:t>
            </a:r>
            <a:endParaRPr lang="en-CA" sz="2004" dirty="0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714500" y="2628900"/>
            <a:ext cx="1702389" cy="88485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GB" sz="2014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Failure
auto-tolerances
</a:t>
            </a:r>
            <a:endParaRPr lang="en-CA" sz="2004" dirty="0">
              <a:solidFill>
                <a:srgbClr val="000000"/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15900" y="4038600"/>
            <a:ext cx="3097130" cy="9233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00"/>
              </a:lnSpc>
              <a:tabLst>
                <a:tab pos="139700" algn="l"/>
              </a:tabLst>
            </a:pPr>
            <a:r>
              <a:rPr lang="en-GB" sz="2014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Persistence of functional</a:t>
            </a:r>
            <a:br>
              <a:rPr lang="en-GB" sz="2014" b="1" dirty="0">
                <a:solidFill>
                  <a:srgbClr val="000000"/>
                </a:solidFill>
                <a:latin typeface="Times New Roman Bold"/>
                <a:cs typeface="Times New Roman Bold"/>
              </a:rPr>
            </a:br>
            <a:r>
              <a:rPr lang="en-GB" sz="2014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	Auto-reactive lymphocytes
</a:t>
            </a:r>
            <a:endParaRPr lang="en-CA" sz="2004" dirty="0">
              <a:solidFill>
                <a:srgbClr val="000000"/>
              </a:solidFill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727700" y="3835400"/>
            <a:ext cx="1452449" cy="11798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CA" sz="2014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Activation of
auto-reactive</a:t>
            </a:r>
            <a:br>
              <a:rPr lang="en-CA" sz="2014" b="1" dirty="0">
                <a:solidFill>
                  <a:srgbClr val="000000"/>
                </a:solidFill>
                <a:latin typeface="Times New Roman Bold"/>
                <a:cs typeface="Times New Roman Bold"/>
              </a:rPr>
            </a:br>
            <a:r>
              <a:rPr lang="en-CA" sz="2014" b="1" dirty="0">
                <a:solidFill>
                  <a:srgbClr val="000000"/>
                </a:solidFill>
                <a:latin typeface="Times New Roman Bold"/>
                <a:cs typeface="Times New Roman Bold"/>
              </a:rPr>
              <a:t>lymphocytes
</a:t>
            </a:r>
            <a:endParaRPr lang="en-CA" sz="2004" dirty="0">
              <a:solidFill>
                <a:srgbClr val="000000"/>
              </a:solidFill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514600" y="5842000"/>
            <a:ext cx="5667449" cy="71814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60"/>
              </a:lnSpc>
            </a:pPr>
            <a:r>
              <a:rPr lang="en-GB" sz="2410" b="1" dirty="0">
                <a:solidFill>
                  <a:srgbClr val="E36C09"/>
                </a:solidFill>
                <a:latin typeface="Times New Roman Bold"/>
                <a:cs typeface="Times New Roman Bold"/>
              </a:rPr>
              <a:t>Immune response against one's own tissues
</a:t>
            </a:r>
            <a:endParaRPr lang="en-CA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1438" y="333375"/>
            <a:ext cx="8893175" cy="65246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sr-Cyrl-CS" sz="2800" b="1" dirty="0">
              <a:effectLst/>
            </a:endParaRPr>
          </a:p>
          <a:p>
            <a:pPr>
              <a:buFont typeface="Wingdings" pitchFamily="2" charset="2"/>
              <a:buNone/>
            </a:pPr>
            <a:endParaRPr lang="sr-Cyrl-CS" sz="2800" b="1" dirty="0">
              <a:effectLst/>
            </a:endParaRPr>
          </a:p>
          <a:p>
            <a:pPr>
              <a:buFont typeface="Wingdings" pitchFamily="2" charset="2"/>
              <a:buNone/>
            </a:pPr>
            <a:endParaRPr lang="sr-Cyrl-CS" sz="2800" b="1" dirty="0">
              <a:effectLst/>
            </a:endParaRPr>
          </a:p>
          <a:p>
            <a:pPr>
              <a:buClr>
                <a:srgbClr val="E36C09"/>
              </a:buClr>
              <a:buFont typeface="Wingdings" pitchFamily="2" charset="2"/>
              <a:buChar char="Ø"/>
            </a:pPr>
            <a:r>
              <a:rPr lang="en-GB" sz="2800" b="1" dirty="0"/>
              <a:t>Genetic </a:t>
            </a:r>
            <a:r>
              <a:rPr lang="en-GB" sz="2800" b="1" dirty="0" smtClean="0"/>
              <a:t>factors</a:t>
            </a:r>
          </a:p>
          <a:p>
            <a:pPr>
              <a:buClr>
                <a:srgbClr val="E36C09"/>
              </a:buClr>
              <a:buFont typeface="Wingdings" pitchFamily="2" charset="2"/>
              <a:buChar char="Ø"/>
            </a:pPr>
            <a:endParaRPr lang="en-GB" sz="2800" b="1" dirty="0" smtClean="0">
              <a:effectLst/>
            </a:endParaRPr>
          </a:p>
          <a:p>
            <a:pPr>
              <a:buClr>
                <a:srgbClr val="E36C09"/>
              </a:buClr>
              <a:buFont typeface="Wingdings" pitchFamily="2" charset="2"/>
              <a:buChar char="Ø"/>
            </a:pPr>
            <a:endParaRPr lang="sr-Cyrl-CS" sz="2800" b="1" dirty="0">
              <a:effectLst/>
            </a:endParaRPr>
          </a:p>
          <a:p>
            <a:pPr>
              <a:buClr>
                <a:srgbClr val="E36C09"/>
              </a:buClr>
              <a:buFont typeface="Wingdings" pitchFamily="2" charset="2"/>
              <a:buChar char="Ø"/>
            </a:pPr>
            <a:endParaRPr lang="sr-Cyrl-CS" sz="2800" b="1" dirty="0">
              <a:effectLst/>
            </a:endParaRPr>
          </a:p>
          <a:p>
            <a:pPr>
              <a:buClr>
                <a:srgbClr val="E36C09"/>
              </a:buClr>
              <a:buFont typeface="Wingdings" pitchFamily="2" charset="2"/>
              <a:buChar char="Ø"/>
            </a:pPr>
            <a:r>
              <a:rPr lang="en-GB" sz="2800" b="1" dirty="0"/>
              <a:t>Infection</a:t>
            </a:r>
            <a:endParaRPr lang="en-US" sz="2800" b="1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 fontScale="90000"/>
          </a:bodyPr>
          <a:lstStyle/>
          <a:p>
            <a:r>
              <a:rPr lang="en-GB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Genetic factors in autoimmunity
</a:t>
            </a:r>
            <a:endParaRPr lang="en-US" sz="28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962150"/>
            <a:ext cx="9144000" cy="4895850"/>
          </a:xfrm>
        </p:spPr>
        <p:txBody>
          <a:bodyPr/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GB" sz="2400" dirty="0"/>
              <a:t>Among the many genes that predispose to the onset of autoimmune diseases, the MHC genes are the most important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  <a:defRPr/>
            </a:pPr>
            <a:endParaRPr lang="en-GB" sz="2400" dirty="0"/>
          </a:p>
          <a:p>
            <a:pPr marL="0" indent="0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GB" sz="2400" dirty="0"/>
              <a:t>Many autoimmune diseases are associated with certain MHC alleles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  <a:defRPr/>
            </a:pPr>
            <a:endParaRPr lang="en-GB" sz="2400" dirty="0"/>
          </a:p>
          <a:p>
            <a:pPr marL="0" indent="0">
              <a:lnSpc>
                <a:spcPct val="90000"/>
              </a:lnSpc>
              <a:buFont typeface="Wingdings" pitchFamily="2" charset="2"/>
              <a:buNone/>
              <a:defRPr/>
            </a:pPr>
            <a:endParaRPr lang="en-GB" sz="2400" dirty="0"/>
          </a:p>
          <a:p>
            <a:pPr marL="0" indent="0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GB" sz="2400" dirty="0"/>
              <a:t>The incidence of certain diseases is higher in the group of people who inherited a certain allele (or alleles) than in the general population - </a:t>
            </a:r>
            <a:r>
              <a:rPr lang="en-GB" sz="2400" dirty="0">
                <a:solidFill>
                  <a:srgbClr val="E36C09"/>
                </a:solidFill>
              </a:rPr>
              <a:t>relative risk</a:t>
            </a:r>
            <a:r>
              <a:rPr lang="en-GB" sz="2400" dirty="0"/>
              <a:t>. It is a number that shows how many times a certain disease is more present in a group of carriers of a gene than in the general population</a:t>
            </a:r>
            <a:endParaRPr lang="en-US" sz="2400" dirty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0"/>
            <a:ext cx="8686800" cy="414337"/>
          </a:xfrm>
        </p:spPr>
        <p:txBody>
          <a:bodyPr/>
          <a:lstStyle/>
          <a:p>
            <a:pPr>
              <a:defRPr/>
            </a:pPr>
            <a:r>
              <a:rPr lang="en-GB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Association of MHC alleles with autoimmune diseases</a:t>
            </a:r>
            <a:endParaRPr 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="" xmlns:a16="http://schemas.microsoft.com/office/drawing/2014/main" id="{66A2063E-82A6-3741-3FF4-DF5A83D83F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684765"/>
              </p:ext>
            </p:extLst>
          </p:nvPr>
        </p:nvGraphicFramePr>
        <p:xfrm>
          <a:off x="714400" y="548680"/>
          <a:ext cx="7890048" cy="6110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2512">
                  <a:extLst>
                    <a:ext uri="{9D8B030D-6E8A-4147-A177-3AD203B41FA5}">
                      <a16:colId xmlns="" xmlns:a16="http://schemas.microsoft.com/office/drawing/2014/main" val="2625956114"/>
                    </a:ext>
                  </a:extLst>
                </a:gridCol>
                <a:gridCol w="1972512">
                  <a:extLst>
                    <a:ext uri="{9D8B030D-6E8A-4147-A177-3AD203B41FA5}">
                      <a16:colId xmlns="" xmlns:a16="http://schemas.microsoft.com/office/drawing/2014/main" val="2331361577"/>
                    </a:ext>
                  </a:extLst>
                </a:gridCol>
                <a:gridCol w="2206168">
                  <a:extLst>
                    <a:ext uri="{9D8B030D-6E8A-4147-A177-3AD203B41FA5}">
                      <a16:colId xmlns="" xmlns:a16="http://schemas.microsoft.com/office/drawing/2014/main" val="2729042811"/>
                    </a:ext>
                  </a:extLst>
                </a:gridCol>
                <a:gridCol w="1738856">
                  <a:extLst>
                    <a:ext uri="{9D8B030D-6E8A-4147-A177-3AD203B41FA5}">
                      <a16:colId xmlns="" xmlns:a16="http://schemas.microsoft.com/office/drawing/2014/main" val="473369400"/>
                    </a:ext>
                  </a:extLst>
                </a:gridCol>
              </a:tblGrid>
              <a:tr h="492139">
                <a:tc>
                  <a:txBody>
                    <a:bodyPr/>
                    <a:lstStyle/>
                    <a:p>
                      <a:r>
                        <a:rPr lang="en-GB" dirty="0"/>
                        <a:t>Proof
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GB" dirty="0"/>
                        <a:t>Examples
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12360432"/>
                  </a:ext>
                </a:extLst>
              </a:tr>
              <a:tr h="703056">
                <a:tc rowSpan="2">
                  <a:txBody>
                    <a:bodyPr/>
                    <a:lstStyle/>
                    <a:p>
                      <a:r>
                        <a:rPr lang="en-GB"/>
                        <a:t>Relative risk of developing an autoimmune disease inherited by HLA
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Illness
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MHC allele
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Relative risk
</a:t>
                      </a:r>
                      <a:endParaRPr lang="en-GB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58475762"/>
                  </a:ext>
                </a:extLst>
              </a:tr>
              <a:tr h="175764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Ankylosing spondylitis</a:t>
                      </a:r>
                    </a:p>
                    <a:p>
                      <a:r>
                        <a:rPr lang="en-GB" dirty="0"/>
                        <a:t>RA</a:t>
                      </a:r>
                    </a:p>
                    <a:p>
                      <a:r>
                        <a:rPr lang="en-GB" dirty="0" smtClean="0"/>
                        <a:t>DMT1</a:t>
                      </a:r>
                      <a:endParaRPr lang="en-GB" dirty="0"/>
                    </a:p>
                    <a:p>
                      <a:endParaRPr lang="en-GB" dirty="0"/>
                    </a:p>
                    <a:p>
                      <a:r>
                        <a:rPr lang="en-GB" dirty="0"/>
                        <a:t>Pemphigus vulgaris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HLAB27</a:t>
                      </a:r>
                    </a:p>
                    <a:p>
                      <a:endParaRPr lang="en-GB" dirty="0"/>
                    </a:p>
                    <a:p>
                      <a:r>
                        <a:rPr lang="en-GB" dirty="0"/>
                        <a:t>HLADR4</a:t>
                      </a:r>
                    </a:p>
                    <a:p>
                      <a:r>
                        <a:rPr lang="en-GB" dirty="0"/>
                        <a:t>HLADR3/DR4</a:t>
                      </a:r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r>
                        <a:rPr lang="en-GB" dirty="0"/>
                        <a:t>HLADR4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90</a:t>
                      </a:r>
                      <a:endParaRPr lang="en-GB" dirty="0"/>
                    </a:p>
                    <a:p>
                      <a:endParaRPr lang="en-GB" dirty="0"/>
                    </a:p>
                    <a:p>
                      <a:r>
                        <a:rPr lang="en-GB" dirty="0"/>
                        <a:t>4</a:t>
                      </a:r>
                    </a:p>
                    <a:p>
                      <a:r>
                        <a:rPr lang="en-GB" dirty="0"/>
                        <a:t>25</a:t>
                      </a:r>
                    </a:p>
                    <a:p>
                      <a:endParaRPr lang="en-GB" dirty="0"/>
                    </a:p>
                    <a:p>
                      <a:endParaRPr lang="en-GB" dirty="0"/>
                    </a:p>
                    <a:p>
                      <a:r>
                        <a:rPr lang="en-GB" dirty="0"/>
                        <a:t>14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1095288007"/>
                  </a:ext>
                </a:extLst>
              </a:tr>
              <a:tr h="2390392">
                <a:tc>
                  <a:txBody>
                    <a:bodyPr/>
                    <a:lstStyle/>
                    <a:p>
                      <a:r>
                        <a:rPr lang="en-GB"/>
                        <a:t>Animal models: association of diseases with separate MHC alleles, crossover studies
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DMT1 in NOD mice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I-A</a:t>
                      </a:r>
                      <a:r>
                        <a:rPr lang="en-GB" baseline="30000" dirty="0" smtClean="0"/>
                        <a:t>g7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86915101"/>
                  </a:ext>
                </a:extLst>
              </a:tr>
              <a:tr h="281223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1028164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54903"/>
            <a:ext cx="9144000" cy="6845300"/>
          </a:xfrm>
          <a:prstGeom prst="rect">
            <a:avLst/>
          </a:prstGeom>
        </p:spPr>
      </p:pic>
      <p:sp>
        <p:nvSpPr>
          <p:cNvPr id="27" name="TextBox 2"/>
          <p:cNvSpPr txBox="1"/>
          <p:nvPr/>
        </p:nvSpPr>
        <p:spPr>
          <a:xfrm>
            <a:off x="1638300" y="457200"/>
            <a:ext cx="5094343" cy="130805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060"/>
              </a:lnSpc>
            </a:pPr>
            <a:r>
              <a:rPr lang="en-CA" sz="4406" dirty="0">
                <a:solidFill>
                  <a:srgbClr val="000000"/>
                </a:solidFill>
                <a:latin typeface="Times New Roman"/>
                <a:cs typeface="Times New Roman"/>
              </a:rPr>
              <a:t>Genetic predisposition
</a:t>
            </a:r>
            <a:endParaRPr lang="en-CA" sz="4406" dirty="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273300" y="1816100"/>
            <a:ext cx="424796" cy="35907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dirty="0">
                <a:solidFill>
                  <a:srgbClr val="000000"/>
                </a:solidFill>
                <a:latin typeface="Times New Roman Bold Italic"/>
                <a:cs typeface="Times New Roman Bold Italic"/>
              </a:rPr>
              <a:t>Illness
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368800" y="1816100"/>
            <a:ext cx="318998" cy="35907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>
                <a:solidFill>
                  <a:srgbClr val="000000"/>
                </a:solidFill>
                <a:latin typeface="Times New Roman Bold Italic"/>
                <a:cs typeface="Times New Roman Bold Italic"/>
              </a:rPr>
              <a:t>HLA
</a:t>
            </a:r>
            <a:endParaRPr lang="en-CA" sz="1210" b="1" dirty="0">
              <a:solidFill>
                <a:srgbClr val="000000"/>
              </a:solidFill>
              <a:latin typeface="Times New Roman Bold Italic"/>
              <a:cs typeface="Times New Roman Bold Italic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134100" y="1816100"/>
            <a:ext cx="798295" cy="35907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10" b="1" dirty="0">
                <a:solidFill>
                  <a:srgbClr val="000000"/>
                </a:solidFill>
                <a:latin typeface="Times New Roman Bold Italic"/>
                <a:cs typeface="Times New Roman Bold Italic"/>
              </a:rPr>
              <a:t>Relative risk
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689100" y="2413000"/>
            <a:ext cx="1433085" cy="17953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dirty="0">
                <a:solidFill>
                  <a:srgbClr val="000000"/>
                </a:solidFill>
                <a:latin typeface="Times New Roman"/>
                <a:cs typeface="Times New Roman"/>
              </a:rPr>
              <a:t>Ankylosing spondylitis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229100" y="2413000"/>
            <a:ext cx="812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dirty="0">
                <a:solidFill>
                  <a:srgbClr val="000000"/>
                </a:solidFill>
                <a:latin typeface="Times New Roman"/>
                <a:cs typeface="Times New Roman"/>
              </a:rPr>
              <a:t>HLA B27</a:t>
            </a:r>
          </a:p>
          <a:p>
            <a:pPr>
              <a:lnSpc>
                <a:spcPts val="1380"/>
              </a:lnSpc>
            </a:pPr>
            <a:endParaRPr lang="en-CA" sz="12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362700" y="2413000"/>
            <a:ext cx="6477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>
                <a:solidFill>
                  <a:srgbClr val="000000"/>
                </a:solidFill>
                <a:latin typeface="Times New Roman"/>
                <a:cs typeface="Times New Roman"/>
              </a:rPr>
              <a:t>90-100</a:t>
            </a:r>
          </a:p>
          <a:p>
            <a:pPr>
              <a:lnSpc>
                <a:spcPts val="1380"/>
              </a:lnSpc>
            </a:pPr>
            <a:endParaRPr lang="en-CA" sz="120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803400" y="3048000"/>
            <a:ext cx="157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>
                <a:solidFill>
                  <a:srgbClr val="000000"/>
                </a:solidFill>
                <a:latin typeface="Times New Roman"/>
                <a:cs typeface="Times New Roman"/>
              </a:rPr>
              <a:t>Diabetes mellitus tip I</a:t>
            </a:r>
          </a:p>
          <a:p>
            <a:pPr>
              <a:lnSpc>
                <a:spcPts val="1380"/>
              </a:lnSpc>
            </a:pPr>
            <a:endParaRPr lang="en-CA" sz="120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051300" y="3048000"/>
            <a:ext cx="1181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>
                <a:solidFill>
                  <a:srgbClr val="000000"/>
                </a:solidFill>
                <a:latin typeface="Times New Roman"/>
                <a:cs typeface="Times New Roman"/>
              </a:rPr>
              <a:t>HLA DR3/DR4</a:t>
            </a:r>
          </a:p>
          <a:p>
            <a:pPr>
              <a:lnSpc>
                <a:spcPts val="1380"/>
              </a:lnSpc>
            </a:pPr>
            <a:endParaRPr lang="en-CA" sz="120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400800" y="3048000"/>
            <a:ext cx="5715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>
                <a:solidFill>
                  <a:srgbClr val="000000"/>
                </a:solidFill>
                <a:latin typeface="Times New Roman"/>
                <a:cs typeface="Times New Roman"/>
              </a:rPr>
              <a:t>14-25</a:t>
            </a:r>
          </a:p>
          <a:p>
            <a:pPr>
              <a:lnSpc>
                <a:spcPts val="1380"/>
              </a:lnSpc>
            </a:pPr>
            <a:endParaRPr lang="en-CA" sz="120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866900" y="3695700"/>
            <a:ext cx="14224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>
                <a:solidFill>
                  <a:srgbClr val="000000"/>
                </a:solidFill>
                <a:latin typeface="Times New Roman"/>
                <a:cs typeface="Times New Roman"/>
              </a:rPr>
              <a:t>Pemphigus vulgaris</a:t>
            </a:r>
          </a:p>
          <a:p>
            <a:pPr>
              <a:lnSpc>
                <a:spcPts val="1380"/>
              </a:lnSpc>
            </a:pPr>
            <a:endParaRPr lang="en-CA" sz="120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4216400" y="3695700"/>
            <a:ext cx="8509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dirty="0">
                <a:solidFill>
                  <a:srgbClr val="000000"/>
                </a:solidFill>
                <a:latin typeface="Times New Roman"/>
                <a:cs typeface="Times New Roman"/>
              </a:rPr>
              <a:t>HLA DR4</a:t>
            </a:r>
          </a:p>
          <a:p>
            <a:pPr>
              <a:lnSpc>
                <a:spcPts val="1380"/>
              </a:lnSpc>
            </a:pPr>
            <a:endParaRPr lang="en-CA" sz="120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502400" y="3695700"/>
            <a:ext cx="3810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>
                <a:solidFill>
                  <a:srgbClr val="000000"/>
                </a:solidFill>
                <a:latin typeface="Times New Roman"/>
                <a:cs typeface="Times New Roman"/>
              </a:rPr>
              <a:t>14</a:t>
            </a:r>
          </a:p>
          <a:p>
            <a:pPr>
              <a:lnSpc>
                <a:spcPts val="1380"/>
              </a:lnSpc>
            </a:pPr>
            <a:endParaRPr lang="en-CA" sz="120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854200" y="4330700"/>
            <a:ext cx="1274388" cy="17953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dirty="0">
                <a:solidFill>
                  <a:srgbClr val="000000"/>
                </a:solidFill>
                <a:latin typeface="Times New Roman"/>
                <a:cs typeface="Times New Roman"/>
              </a:rPr>
              <a:t>Rheumatoid arthritis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216400" y="4330700"/>
            <a:ext cx="8509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>
                <a:solidFill>
                  <a:srgbClr val="000000"/>
                </a:solidFill>
                <a:latin typeface="Times New Roman"/>
                <a:cs typeface="Times New Roman"/>
              </a:rPr>
              <a:t>HLA DR4</a:t>
            </a:r>
          </a:p>
          <a:p>
            <a:pPr>
              <a:lnSpc>
                <a:spcPts val="1380"/>
              </a:lnSpc>
            </a:pPr>
            <a:endParaRPr lang="en-CA" sz="120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6477000" y="4330700"/>
            <a:ext cx="419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>
                <a:solidFill>
                  <a:srgbClr val="000000"/>
                </a:solidFill>
                <a:latin typeface="Times New Roman"/>
                <a:cs typeface="Times New Roman"/>
              </a:rPr>
              <a:t>4-6</a:t>
            </a:r>
          </a:p>
          <a:p>
            <a:pPr>
              <a:lnSpc>
                <a:spcPts val="1380"/>
              </a:lnSpc>
            </a:pPr>
            <a:endParaRPr lang="en-CA" sz="120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689100" y="4965700"/>
            <a:ext cx="1707199" cy="35907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dirty="0">
                <a:solidFill>
                  <a:srgbClr val="000000"/>
                </a:solidFill>
                <a:latin typeface="Times New Roman"/>
                <a:cs typeface="Times New Roman"/>
              </a:rPr>
              <a:t>Systemic erythematic lupus
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4051300" y="4965700"/>
            <a:ext cx="11811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>
                <a:solidFill>
                  <a:srgbClr val="000000"/>
                </a:solidFill>
                <a:latin typeface="Times New Roman"/>
                <a:cs typeface="Times New Roman"/>
              </a:rPr>
              <a:t>HLA DR2/DR3</a:t>
            </a:r>
          </a:p>
          <a:p>
            <a:pPr>
              <a:lnSpc>
                <a:spcPts val="1380"/>
              </a:lnSpc>
            </a:pPr>
            <a:endParaRPr lang="en-CA" sz="120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6540500" y="49657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>
                <a:solidFill>
                  <a:srgbClr val="000000"/>
                </a:solidFill>
                <a:latin typeface="Times New Roman"/>
                <a:cs typeface="Times New Roman"/>
              </a:rPr>
              <a:t>5</a:t>
            </a:r>
          </a:p>
          <a:p>
            <a:pPr>
              <a:lnSpc>
                <a:spcPts val="1380"/>
              </a:lnSpc>
            </a:pPr>
            <a:endParaRPr lang="en-CA" sz="120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943100" y="5613400"/>
            <a:ext cx="1091646" cy="35907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 dirty="0">
                <a:solidFill>
                  <a:srgbClr val="000000"/>
                </a:solidFill>
                <a:latin typeface="Times New Roman"/>
                <a:cs typeface="Times New Roman"/>
              </a:rPr>
              <a:t>Addison's disease
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4216400" y="5613400"/>
            <a:ext cx="8509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>
                <a:solidFill>
                  <a:srgbClr val="000000"/>
                </a:solidFill>
                <a:latin typeface="Times New Roman"/>
                <a:cs typeface="Times New Roman"/>
              </a:rPr>
              <a:t>HLA DR3</a:t>
            </a:r>
          </a:p>
          <a:p>
            <a:pPr>
              <a:lnSpc>
                <a:spcPts val="1380"/>
              </a:lnSpc>
            </a:pPr>
            <a:endParaRPr lang="en-CA" sz="120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6540500" y="56134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>
                <a:solidFill>
                  <a:srgbClr val="000000"/>
                </a:solidFill>
                <a:latin typeface="Times New Roman"/>
                <a:cs typeface="Times New Roman"/>
              </a:rPr>
              <a:t>4</a:t>
            </a:r>
          </a:p>
          <a:p>
            <a:pPr>
              <a:lnSpc>
                <a:spcPts val="1380"/>
              </a:lnSpc>
            </a:pPr>
            <a:endParaRPr lang="en-CA" sz="120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943100" y="6248400"/>
            <a:ext cx="1102866" cy="35907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2" dirty="0">
                <a:solidFill>
                  <a:srgbClr val="000000"/>
                </a:solidFill>
                <a:latin typeface="Times New Roman"/>
                <a:cs typeface="Times New Roman"/>
              </a:rPr>
              <a:t>Multiple sclerosis
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4216400" y="6248400"/>
            <a:ext cx="8509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2">
                <a:solidFill>
                  <a:srgbClr val="000000"/>
                </a:solidFill>
                <a:latin typeface="Times New Roman"/>
                <a:cs typeface="Times New Roman"/>
              </a:rPr>
              <a:t>HLA DR2</a:t>
            </a:r>
          </a:p>
          <a:p>
            <a:pPr>
              <a:lnSpc>
                <a:spcPts val="1380"/>
              </a:lnSpc>
            </a:pPr>
            <a:endParaRPr lang="en-CA" sz="1202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6540500" y="6248400"/>
            <a:ext cx="3048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2">
                <a:solidFill>
                  <a:srgbClr val="000000"/>
                </a:solidFill>
                <a:latin typeface="Times New Roman"/>
                <a:cs typeface="Times New Roman"/>
              </a:rPr>
              <a:t>4</a:t>
            </a:r>
          </a:p>
          <a:p>
            <a:pPr>
              <a:lnSpc>
                <a:spcPts val="1380"/>
              </a:lnSpc>
            </a:pPr>
            <a:endParaRPr lang="en-CA" sz="1202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5000"/>
                <a:alpha val="79000"/>
              </a:schemeClr>
            </a:gs>
            <a:gs pos="100000">
              <a:schemeClr val="bg1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Subtitle 2"/>
          <p:cNvSpPr>
            <a:spLocks noGrp="1"/>
          </p:cNvSpPr>
          <p:nvPr>
            <p:ph type="subTitle" sz="quarter" idx="1"/>
          </p:nvPr>
        </p:nvSpPr>
        <p:spPr>
          <a:xfrm>
            <a:off x="179512" y="980728"/>
            <a:ext cx="8784976" cy="5877272"/>
          </a:xfrm>
          <a:noFill/>
        </p:spPr>
        <p:txBody>
          <a:bodyPr>
            <a:normAutofit fontScale="77500" lnSpcReduction="20000"/>
          </a:bodyPr>
          <a:lstStyle/>
          <a:p>
            <a:pPr algn="l">
              <a:lnSpc>
                <a:spcPct val="80000"/>
              </a:lnSpc>
            </a:pPr>
            <a:r>
              <a:rPr lang="en-GB" sz="3200" b="1" dirty="0">
                <a:latin typeface="Times New Roman" pitchFamily="18" charset="0"/>
                <a:cs typeface="Times New Roman" pitchFamily="18" charset="0"/>
              </a:rPr>
              <a:t>MHC </a:t>
            </a:r>
            <a:r>
              <a:rPr lang="en-GB" sz="3200" b="1" dirty="0" smtClean="0">
                <a:latin typeface="Times New Roman" pitchFamily="18" charset="0"/>
                <a:cs typeface="Times New Roman" pitchFamily="18" charset="0"/>
              </a:rPr>
              <a:t>genes</a:t>
            </a:r>
          </a:p>
          <a:p>
            <a:pPr algn="l">
              <a:lnSpc>
                <a:spcPct val="8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GB" sz="3200" b="1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B27</a:t>
            </a:r>
            <a:r>
              <a:rPr lang="en-GB" sz="3200" b="1" dirty="0">
                <a:latin typeface="Times New Roman" pitchFamily="18" charset="0"/>
                <a:cs typeface="Times New Roman" pitchFamily="18" charset="0"/>
              </a:rPr>
              <a:t> is associated with more frequent occurrences of </a:t>
            </a:r>
            <a:r>
              <a:rPr lang="en-GB" sz="3200" b="1" dirty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ankylosing spondylitis</a:t>
            </a:r>
            <a:r>
              <a:rPr lang="en-GB" sz="3200" b="1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DR2</a:t>
            </a:r>
            <a:r>
              <a:rPr lang="en-GB" sz="3200" b="1" dirty="0">
                <a:latin typeface="Times New Roman" pitchFamily="18" charset="0"/>
                <a:cs typeface="Times New Roman" pitchFamily="18" charset="0"/>
              </a:rPr>
              <a:t> is associated with a more frequent occurrence of </a:t>
            </a:r>
            <a:r>
              <a:rPr lang="en-GB" sz="3200" b="1" dirty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multiple sclerosis</a:t>
            </a:r>
            <a:r>
              <a:rPr lang="en-GB" sz="3200" b="1" dirty="0">
                <a:latin typeface="Times New Roman" pitchFamily="18" charset="0"/>
                <a:cs typeface="Times New Roman" pitchFamily="18" charset="0"/>
              </a:rPr>
              <a:t>
</a:t>
            </a:r>
            <a:r>
              <a:rPr lang="en-GB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DR3</a:t>
            </a:r>
            <a:r>
              <a:rPr lang="en-GB" sz="3200" b="1" dirty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GB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DR4</a:t>
            </a:r>
            <a:r>
              <a:rPr lang="en-GB" sz="3200" b="1" dirty="0">
                <a:latin typeface="Times New Roman" pitchFamily="18" charset="0"/>
                <a:cs typeface="Times New Roman" pitchFamily="18" charset="0"/>
              </a:rPr>
              <a:t> were associated with more common </a:t>
            </a:r>
            <a:r>
              <a:rPr lang="en-GB" sz="3200" b="1" dirty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type 1 diabetes</a:t>
            </a:r>
            <a:r>
              <a:rPr lang="en-GB" sz="3200" b="1" dirty="0">
                <a:latin typeface="Times New Roman" pitchFamily="18" charset="0"/>
                <a:cs typeface="Times New Roman" pitchFamily="18" charset="0"/>
              </a:rPr>
              <a:t>, and </a:t>
            </a:r>
            <a:r>
              <a:rPr lang="en-GB" sz="3200" b="1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GB" sz="3200" b="1" dirty="0">
                <a:latin typeface="Times New Roman" pitchFamily="18" charset="0"/>
                <a:cs typeface="Times New Roman" pitchFamily="18" charset="0"/>
              </a:rPr>
              <a:t>protective role of </a:t>
            </a:r>
            <a:r>
              <a:rPr lang="en-GB" sz="3200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DR2</a:t>
            </a:r>
            <a:r>
              <a:rPr lang="en-GB" sz="3200" b="1" dirty="0">
                <a:latin typeface="Times New Roman" pitchFamily="18" charset="0"/>
                <a:cs typeface="Times New Roman" pitchFamily="18" charset="0"/>
              </a:rPr>
              <a:t> haplotype was observed
</a:t>
            </a:r>
            <a:r>
              <a:rPr lang="en-GB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DR3</a:t>
            </a:r>
            <a:r>
              <a:rPr lang="en-GB" sz="3200" b="1" dirty="0">
                <a:latin typeface="Times New Roman" pitchFamily="18" charset="0"/>
                <a:cs typeface="Times New Roman" pitchFamily="18" charset="0"/>
              </a:rPr>
              <a:t> is a predisposing haplotype for </a:t>
            </a:r>
            <a:r>
              <a:rPr lang="en-GB" sz="3200" b="1" dirty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Graves' </a:t>
            </a:r>
            <a:r>
              <a:rPr lang="en-GB" sz="3200" b="1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disease</a:t>
            </a:r>
            <a:r>
              <a:rPr lang="en-GB" sz="3200" b="1" dirty="0" smtClean="0">
                <a:latin typeface="Times New Roman" pitchFamily="18" charset="0"/>
                <a:cs typeface="Times New Roman" pitchFamily="18" charset="0"/>
              </a:rPr>
              <a:t>, and a protective </a:t>
            </a:r>
            <a:r>
              <a:rPr lang="en-GB" sz="3200" b="1" dirty="0">
                <a:latin typeface="Times New Roman" pitchFamily="18" charset="0"/>
                <a:cs typeface="Times New Roman" pitchFamily="18" charset="0"/>
              </a:rPr>
              <a:t>role is played by </a:t>
            </a:r>
            <a:r>
              <a:rPr lang="en-GB" sz="3200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DR7</a:t>
            </a:r>
            <a:r>
              <a:rPr lang="en-GB" sz="3200" b="1" dirty="0">
                <a:latin typeface="Times New Roman" pitchFamily="18" charset="0"/>
                <a:cs typeface="Times New Roman" pitchFamily="18" charset="0"/>
              </a:rPr>
              <a:t>.
</a:t>
            </a:r>
            <a:endParaRPr lang="en-GB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r>
              <a:rPr lang="en-GB" sz="3200" b="1" dirty="0" smtClean="0">
                <a:latin typeface="Times New Roman" pitchFamily="18" charset="0"/>
                <a:cs typeface="Times New Roman" pitchFamily="18" charset="0"/>
              </a:rPr>
              <a:t>non </a:t>
            </a:r>
            <a:r>
              <a:rPr lang="en-GB" sz="3200" b="1" dirty="0">
                <a:latin typeface="Times New Roman" pitchFamily="18" charset="0"/>
                <a:cs typeface="Times New Roman" pitchFamily="18" charset="0"/>
              </a:rPr>
              <a:t>-MHC genes
Foxp3
CTLA-4
</a:t>
            </a:r>
            <a:r>
              <a:rPr lang="en-GB" sz="3200" b="1" dirty="0" err="1">
                <a:latin typeface="Times New Roman" pitchFamily="18" charset="0"/>
                <a:cs typeface="Times New Roman" pitchFamily="18" charset="0"/>
              </a:rPr>
              <a:t>FasL</a:t>
            </a:r>
            <a:r>
              <a:rPr lang="en-GB" sz="32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GB" sz="3200" b="1" dirty="0" err="1">
                <a:latin typeface="Times New Roman" pitchFamily="18" charset="0"/>
                <a:cs typeface="Times New Roman" pitchFamily="18" charset="0"/>
              </a:rPr>
              <a:t>Fas</a:t>
            </a:r>
            <a:r>
              <a:rPr lang="en-GB" sz="3200" b="1" dirty="0">
                <a:latin typeface="Times New Roman" pitchFamily="18" charset="0"/>
                <a:cs typeface="Times New Roman" pitchFamily="18" charset="0"/>
              </a:rPr>
              <a:t>
C4
</a:t>
            </a:r>
            <a:endParaRPr lang="en-US" sz="26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5536" y="188640"/>
            <a:ext cx="8748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>
                <a:latin typeface="Times New Roman" pitchFamily="18" charset="0"/>
                <a:cs typeface="Times New Roman" pitchFamily="18" charset="0"/>
              </a:rPr>
              <a:t>Genetic basis of </a:t>
            </a:r>
            <a:r>
              <a:rPr lang="en-GB" sz="3600" b="1" dirty="0" smtClean="0">
                <a:latin typeface="Times New Roman" pitchFamily="18" charset="0"/>
                <a:cs typeface="Times New Roman" pitchFamily="18" charset="0"/>
              </a:rPr>
              <a:t>autoimmune diseases</a:t>
            </a:r>
            <a:r>
              <a:rPr lang="en-GB" sz="3600" b="1" dirty="0">
                <a:latin typeface="Times New Roman" pitchFamily="18" charset="0"/>
                <a:cs typeface="Times New Roman" pitchFamily="18" charset="0"/>
              </a:rPr>
              <a:t>
</a:t>
            </a:r>
            <a:endParaRPr 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0"/>
            <a:ext cx="8964612" cy="6669088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sr-Cyrl-CS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Possible explanations:
</a:t>
            </a:r>
            <a:endParaRPr lang="sr-Cyrl-CS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endParaRPr lang="sr-Cyrl-CS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That MHC allele does not display its own antigens in the thymus – there is </a:t>
            </a:r>
            <a:r>
              <a:rPr lang="en-GB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no negative </a:t>
            </a:r>
            <a:r>
              <a:rPr lang="en-GB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selection.</a:t>
            </a:r>
          </a:p>
          <a:p>
            <a:pPr>
              <a:buFont typeface="Wingdings" pitchFamily="2" charset="2"/>
              <a:buChar char="§"/>
              <a:defRPr/>
            </a:pPr>
            <a:endParaRPr lang="en-GB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 That 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MHC allele does </a:t>
            </a:r>
            <a:r>
              <a:rPr lang="en-GB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not stimulate regulatory cells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§"/>
              <a:defRPr/>
            </a:pPr>
            <a:endParaRPr lang="en-GB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That MHC allele is responsible for </a:t>
            </a:r>
            <a:r>
              <a:rPr lang="en-GB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antigenic mimicry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§"/>
              <a:defRPr/>
            </a:pPr>
            <a:endParaRPr lang="en-GB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That MHC allele is inherited </a:t>
            </a:r>
            <a:r>
              <a:rPr lang="en-GB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linked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the responsible gene...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C6CF"/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ctrTitle" sz="quarter"/>
          </p:nvPr>
        </p:nvSpPr>
        <p:spPr>
          <a:xfrm>
            <a:off x="0" y="260648"/>
            <a:ext cx="8786812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en-GB" sz="40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Survival of </a:t>
            </a:r>
            <a:r>
              <a:rPr lang="en-GB" sz="4000" dirty="0" err="1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authoreactive</a:t>
            </a:r>
            <a:r>
              <a:rPr lang="en-GB" sz="40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T </a:t>
            </a:r>
            <a:r>
              <a:rPr lang="en-GB" sz="40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cells </a:t>
            </a:r>
            <a:r>
              <a:rPr lang="en-GB" sz="4000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in the thymus
</a:t>
            </a:r>
            <a:endParaRPr lang="en-US" sz="4000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1" name="Subtitle 2"/>
          <p:cNvSpPr>
            <a:spLocks noGrp="1"/>
          </p:cNvSpPr>
          <p:nvPr>
            <p:ph type="subTitle" sz="quarter" idx="1"/>
          </p:nvPr>
        </p:nvSpPr>
        <p:spPr>
          <a:xfrm>
            <a:off x="0" y="2492896"/>
            <a:ext cx="9144000" cy="1717675"/>
          </a:xfrm>
        </p:spPr>
        <p:txBody>
          <a:bodyPr>
            <a:noAutofit/>
          </a:bodyPr>
          <a:lstStyle/>
          <a:p>
            <a:pPr algn="l">
              <a:buClr>
                <a:srgbClr val="E36C09"/>
              </a:buClr>
              <a:buFont typeface="Wingdings" pitchFamily="2" charset="2"/>
              <a:buChar char="ü"/>
            </a:pPr>
            <a:r>
              <a:rPr lang="en-GB" sz="2400" b="1" dirty="0">
                <a:effectLst/>
                <a:latin typeface="Times New Roman" pitchFamily="18" charset="0"/>
                <a:cs typeface="Times New Roman" pitchFamily="18" charset="0"/>
              </a:rPr>
              <a:t>It is possible to express alternative variants of tissue-specific antigens in the thymus  </a:t>
            </a:r>
          </a:p>
          <a:p>
            <a:pPr algn="l">
              <a:buClr>
                <a:srgbClr val="E36C09"/>
              </a:buClr>
              <a:buFont typeface="Wingdings" pitchFamily="2" charset="2"/>
              <a:buChar char="ü"/>
            </a:pPr>
            <a:endParaRPr lang="en-GB" sz="2400" b="1" dirty="0">
              <a:latin typeface="Times New Roman" pitchFamily="18" charset="0"/>
              <a:cs typeface="Times New Roman" pitchFamily="18" charset="0"/>
            </a:endParaRPr>
          </a:p>
          <a:p>
            <a:pPr algn="l">
              <a:buClr>
                <a:srgbClr val="E36C09"/>
              </a:buClr>
              <a:buFont typeface="Wingdings" pitchFamily="2" charset="2"/>
              <a:buChar char="ü"/>
            </a:pPr>
            <a:r>
              <a:rPr lang="en-GB" sz="2400" b="1" dirty="0">
                <a:effectLst/>
                <a:latin typeface="Times New Roman" pitchFamily="18" charset="0"/>
                <a:cs typeface="Times New Roman" pitchFamily="18" charset="0"/>
              </a:rPr>
              <a:t>It is possible that self-peptides show very low affinity for MHC</a:t>
            </a:r>
            <a:endParaRPr lang="en-US" sz="24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332656"/>
            <a:ext cx="8229600" cy="1143000"/>
          </a:xfrm>
          <a:noFill/>
        </p:spPr>
        <p:txBody>
          <a:bodyPr>
            <a:normAutofit fontScale="90000"/>
          </a:bodyPr>
          <a:lstStyle/>
          <a:p>
            <a:r>
              <a:rPr lang="en-GB" b="1" dirty="0">
                <a:latin typeface="Times New Roman" pitchFamily="18" charset="0"/>
              </a:rPr>
              <a:t>TOLERANCE
</a:t>
            </a:r>
            <a:endParaRPr lang="en-US" b="1" dirty="0">
              <a:effectLst/>
              <a:latin typeface="Times New Roman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341438"/>
            <a:ext cx="8424862" cy="5516562"/>
          </a:xfrm>
          <a:noFill/>
        </p:spPr>
        <p:txBody>
          <a:bodyPr/>
          <a:lstStyle/>
          <a:p>
            <a:pPr marL="0" indent="0">
              <a:lnSpc>
                <a:spcPct val="90000"/>
              </a:lnSpc>
              <a:buClr>
                <a:srgbClr val="E36C09"/>
              </a:buClr>
              <a:buFont typeface="Wingdings" pitchFamily="2" charset="2"/>
              <a:buChar char="ü"/>
            </a:pPr>
            <a:r>
              <a:rPr lang="en-GB" b="1" dirty="0" smtClean="0">
                <a:solidFill>
                  <a:srgbClr val="FF9900"/>
                </a:solidFill>
              </a:rPr>
              <a:t>Dominant tolerance</a:t>
            </a:r>
          </a:p>
          <a:p>
            <a:pPr marL="0" indent="0">
              <a:lnSpc>
                <a:spcPct val="90000"/>
              </a:lnSpc>
              <a:buClr>
                <a:srgbClr val="E36C09"/>
              </a:buClr>
              <a:buNone/>
            </a:pPr>
            <a:endParaRPr lang="en-GB" b="1" dirty="0">
              <a:solidFill>
                <a:srgbClr val="FF9900"/>
              </a:solidFill>
            </a:endParaRPr>
          </a:p>
          <a:p>
            <a:pPr marL="0" indent="0">
              <a:lnSpc>
                <a:spcPct val="90000"/>
              </a:lnSpc>
              <a:buClr>
                <a:srgbClr val="E36C09"/>
              </a:buClr>
              <a:buFont typeface="Wingdings" pitchFamily="2" charset="2"/>
              <a:buChar char="Ø"/>
            </a:pPr>
            <a:r>
              <a:rPr lang="en-GB" b="1" dirty="0"/>
              <a:t>Regulatory T lymphocytes – </a:t>
            </a:r>
            <a:r>
              <a:rPr lang="en-GB" b="1" dirty="0" err="1"/>
              <a:t>nTregs</a:t>
            </a:r>
            <a:r>
              <a:rPr lang="en-GB" b="1" dirty="0"/>
              <a:t>; </a:t>
            </a:r>
            <a:r>
              <a:rPr lang="en-GB" b="1" dirty="0" err="1" smtClean="0"/>
              <a:t>iTregs</a:t>
            </a:r>
            <a:endParaRPr lang="en-GB" b="1" dirty="0" smtClean="0"/>
          </a:p>
          <a:p>
            <a:pPr marL="0" indent="0">
              <a:lnSpc>
                <a:spcPct val="90000"/>
              </a:lnSpc>
              <a:buNone/>
            </a:pPr>
            <a:endParaRPr lang="en-GB" b="1" dirty="0" smtClean="0"/>
          </a:p>
          <a:p>
            <a:pPr marL="0" indent="0">
              <a:lnSpc>
                <a:spcPct val="90000"/>
              </a:lnSpc>
              <a:buClr>
                <a:srgbClr val="E36C09"/>
              </a:buClr>
              <a:buFont typeface="Wingdings" pitchFamily="2" charset="2"/>
              <a:buChar char="ü"/>
            </a:pPr>
            <a:r>
              <a:rPr lang="en-GB" b="1" dirty="0" smtClean="0">
                <a:solidFill>
                  <a:srgbClr val="FF9900"/>
                </a:solidFill>
              </a:rPr>
              <a:t>Recessive tolerance</a:t>
            </a:r>
          </a:p>
          <a:p>
            <a:pPr marL="0" indent="0">
              <a:lnSpc>
                <a:spcPct val="90000"/>
              </a:lnSpc>
              <a:buClr>
                <a:srgbClr val="E36C09"/>
              </a:buClr>
              <a:buNone/>
            </a:pPr>
            <a:endParaRPr lang="en-GB" b="1" dirty="0" smtClean="0">
              <a:solidFill>
                <a:srgbClr val="FF9900"/>
              </a:solidFill>
            </a:endParaRPr>
          </a:p>
          <a:p>
            <a:pPr marL="0" indent="0">
              <a:lnSpc>
                <a:spcPct val="90000"/>
              </a:lnSpc>
              <a:buClr>
                <a:srgbClr val="E36C09"/>
              </a:buClr>
              <a:buFont typeface="Wingdings" pitchFamily="2" charset="2"/>
              <a:buChar char="Ø"/>
            </a:pPr>
            <a:r>
              <a:rPr lang="en-GB" b="1" dirty="0" smtClean="0"/>
              <a:t>Deletion </a:t>
            </a:r>
            <a:r>
              <a:rPr lang="en-GB" b="1" dirty="0"/>
              <a:t>of autoreactive clones - negative selection. It is not 100% effective, so autoreactive lymphocytes are found in a mature population of cells on the </a:t>
            </a:r>
            <a:r>
              <a:rPr lang="en-GB" b="1" dirty="0" smtClean="0"/>
              <a:t>periphery</a:t>
            </a:r>
          </a:p>
          <a:p>
            <a:pPr marL="0" indent="0">
              <a:lnSpc>
                <a:spcPct val="90000"/>
              </a:lnSpc>
              <a:buClr>
                <a:srgbClr val="E36C09"/>
              </a:buClr>
              <a:buFont typeface="Wingdings" pitchFamily="2" charset="2"/>
              <a:buChar char="Ø"/>
            </a:pPr>
            <a:r>
              <a:rPr lang="en-GB" b="1" dirty="0" smtClean="0"/>
              <a:t>Deletion </a:t>
            </a:r>
            <a:r>
              <a:rPr lang="en-GB" b="1" dirty="0"/>
              <a:t>and anergy of autoreactive clones on the </a:t>
            </a:r>
            <a:r>
              <a:rPr lang="en-GB" b="1" dirty="0" smtClean="0"/>
              <a:t>periphery</a:t>
            </a:r>
            <a:endParaRPr lang="sr-Cyrl-CS" sz="2600" dirty="0">
              <a:effectLst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75000"/>
              </a:schemeClr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2"/>
          <p:cNvSpPr txBox="1"/>
          <p:nvPr/>
        </p:nvSpPr>
        <p:spPr>
          <a:xfrm>
            <a:off x="1619672" y="404664"/>
            <a:ext cx="5539978" cy="126643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060"/>
              </a:lnSpc>
            </a:pPr>
            <a:r>
              <a:rPr lang="en-CA" sz="3600" b="1" dirty="0">
                <a:solidFill>
                  <a:srgbClr val="000000"/>
                </a:solidFill>
                <a:latin typeface="Times New Roman"/>
                <a:cs typeface="Times New Roman"/>
              </a:rPr>
              <a:t>Infection and autoimmunity
</a:t>
            </a:r>
            <a:endParaRPr lang="en-CA" sz="3600" b="1" dirty="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95536" y="1553840"/>
            <a:ext cx="5953553" cy="82073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795" dirty="0">
                <a:solidFill>
                  <a:srgbClr val="E36C09"/>
                </a:solidFill>
                <a:latin typeface="Times New Roman"/>
                <a:cs typeface="Times New Roman"/>
              </a:rPr>
              <a:t>• Infections trigger autoimmune reactions
</a:t>
            </a:r>
            <a:endParaRPr lang="en-CA" sz="2795" dirty="0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52736" y="2023740"/>
            <a:ext cx="3276538" cy="538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070"/>
              </a:lnSpc>
            </a:pPr>
            <a:r>
              <a:rPr lang="en-CA" dirty="0">
                <a:solidFill>
                  <a:srgbClr val="000000"/>
                </a:solidFill>
                <a:latin typeface="Times New Roman"/>
                <a:cs typeface="Times New Roman"/>
              </a:rPr>
              <a:t>- Clinical prodrome, animal models
</a:t>
            </a:r>
            <a:endParaRPr lang="en-CA" sz="1800" dirty="0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52736" y="2353940"/>
            <a:ext cx="5956759" cy="538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070"/>
              </a:lnSpc>
            </a:pPr>
            <a:r>
              <a:rPr lang="en-GB" dirty="0">
                <a:solidFill>
                  <a:srgbClr val="000000"/>
                </a:solidFill>
                <a:latin typeface="Times New Roman"/>
                <a:cs typeface="Times New Roman"/>
              </a:rPr>
              <a:t>Autoimmunity develops after the end of infections (autoimmune
</a:t>
            </a:r>
            <a:endParaRPr lang="en-CA" sz="1800" dirty="0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32136" y="2633340"/>
            <a:ext cx="7418698" cy="538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070"/>
              </a:lnSpc>
            </a:pPr>
            <a:r>
              <a:rPr lang="en-GB" sz="1802" dirty="0">
                <a:solidFill>
                  <a:srgbClr val="000000"/>
                </a:solidFill>
                <a:latin typeface="Times New Roman"/>
                <a:cs typeface="Times New Roman"/>
              </a:rPr>
              <a:t>the disease is initiated under conditions of infection but is not directly caused by
</a:t>
            </a:r>
            <a:endParaRPr lang="en-CA" sz="1802" dirty="0">
              <a:solidFill>
                <a:srgbClr val="000000"/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32136" y="2900040"/>
            <a:ext cx="1205458" cy="538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070"/>
              </a:lnSpc>
            </a:pPr>
            <a:r>
              <a:rPr lang="en-GB" dirty="0">
                <a:solidFill>
                  <a:srgbClr val="000000"/>
                </a:solidFill>
                <a:latin typeface="Times New Roman"/>
                <a:cs typeface="Times New Roman"/>
              </a:rPr>
              <a:t>infection???)
</a:t>
            </a:r>
            <a:endParaRPr lang="en-CA" sz="1800" dirty="0">
              <a:solidFill>
                <a:srgbClr val="000000"/>
              </a:solidFill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95536" y="3828008"/>
            <a:ext cx="7623882" cy="82073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GB" sz="2795" dirty="0">
                <a:solidFill>
                  <a:srgbClr val="E36C09"/>
                </a:solidFill>
                <a:latin typeface="Arial"/>
                <a:cs typeface="Arial"/>
              </a:rPr>
              <a:t>• Infection suppresses the development of some
</a:t>
            </a:r>
            <a:endParaRPr lang="en-CA" sz="2795" dirty="0">
              <a:solidFill>
                <a:srgbClr val="000000"/>
              </a:solidFill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74936" y="4323308"/>
            <a:ext cx="7195881" cy="67851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585"/>
              </a:lnSpc>
            </a:pPr>
            <a:r>
              <a:rPr lang="fr-FR" sz="2808" b="1" dirty="0" err="1">
                <a:solidFill>
                  <a:srgbClr val="E36C09"/>
                </a:solidFill>
                <a:latin typeface="Times New Roman Bold"/>
                <a:cs typeface="Times New Roman Bold"/>
              </a:rPr>
              <a:t>autoimmune</a:t>
            </a:r>
            <a:r>
              <a:rPr lang="fr-FR" sz="2808" b="1" dirty="0">
                <a:solidFill>
                  <a:srgbClr val="E36C09"/>
                </a:solidFill>
                <a:latin typeface="Times New Roman Bold"/>
                <a:cs typeface="Times New Roman Bold"/>
              </a:rPr>
              <a:t> </a:t>
            </a:r>
            <a:r>
              <a:rPr lang="fr-FR" sz="2808" b="1" dirty="0" err="1">
                <a:solidFill>
                  <a:srgbClr val="E36C09"/>
                </a:solidFill>
                <a:latin typeface="Times New Roman Bold"/>
                <a:cs typeface="Times New Roman Bold"/>
              </a:rPr>
              <a:t>diseases</a:t>
            </a:r>
            <a:r>
              <a:rPr lang="fr-FR" sz="2808" b="1" dirty="0">
                <a:solidFill>
                  <a:srgbClr val="E36C09"/>
                </a:solidFill>
                <a:latin typeface="Times New Roman Bold"/>
                <a:cs typeface="Times New Roman Bold"/>
              </a:rPr>
              <a:t> (type 1 </a:t>
            </a:r>
            <a:r>
              <a:rPr lang="fr-FR" sz="2808" b="1" dirty="0" err="1">
                <a:solidFill>
                  <a:srgbClr val="E36C09"/>
                </a:solidFill>
                <a:latin typeface="Times New Roman Bold"/>
                <a:cs typeface="Times New Roman Bold"/>
              </a:rPr>
              <a:t>diabetes</a:t>
            </a:r>
            <a:r>
              <a:rPr lang="fr-FR" sz="2808" b="1" dirty="0">
                <a:solidFill>
                  <a:srgbClr val="E36C09"/>
                </a:solidFill>
                <a:latin typeface="Times New Roman Bold"/>
                <a:cs typeface="Times New Roman Bold"/>
              </a:rPr>
              <a:t>, multiple
</a:t>
            </a:r>
            <a:endParaRPr lang="en-CA" sz="2238" dirty="0">
              <a:solidFill>
                <a:srgbClr val="000000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74936" y="4666208"/>
            <a:ext cx="6604821" cy="84638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GB" dirty="0">
                <a:solidFill>
                  <a:srgbClr val="000000"/>
                </a:solidFill>
                <a:latin typeface="Times New Roman"/>
                <a:cs typeface="Times New Roman"/>
              </a:rPr>
              <a:t>sclerosis, other...? The incidence in developed countries is increasing.</a:t>
            </a:r>
            <a:br>
              <a:rPr lang="en-GB" dirty="0">
                <a:solidFill>
                  <a:srgbClr val="000000"/>
                </a:solidFill>
                <a:latin typeface="Times New Roman"/>
                <a:cs typeface="Times New Roman"/>
              </a:rPr>
            </a:br>
            <a:r>
              <a:rPr lang="en-GB" dirty="0">
                <a:solidFill>
                  <a:srgbClr val="000000"/>
                </a:solidFill>
                <a:latin typeface="Times New Roman"/>
                <a:cs typeface="Times New Roman"/>
              </a:rPr>
              <a:t>Western civilization: mechanism unknown???
</a:t>
            </a:r>
            <a:endParaRPr lang="en-CA" sz="1800" dirty="0">
              <a:solidFill>
                <a:srgbClr val="000000"/>
              </a:solidFill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1868" y="5359375"/>
            <a:ext cx="2923877" cy="59740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  <a:tabLst>
                <a:tab pos="292100" algn="l"/>
              </a:tabLst>
            </a:pPr>
            <a:r>
              <a:rPr lang="en-CA" sz="2400" b="1" i="1" dirty="0">
                <a:solidFill>
                  <a:srgbClr val="FF9900"/>
                </a:solidFill>
                <a:latin typeface="Times New Roman"/>
                <a:cs typeface="Times New Roman"/>
              </a:rPr>
              <a:t>- "hygiene hypothesis"
</a:t>
            </a:r>
            <a:endParaRPr lang="en-CA" sz="2400" dirty="0">
              <a:solidFill>
                <a:srgbClr val="E36C09"/>
              </a:solidFill>
            </a:endParaRPr>
          </a:p>
        </p:txBody>
      </p:sp>
      <p:cxnSp>
        <p:nvCxnSpPr>
          <p:cNvPr id="14" name="Elbow Connector 13"/>
          <p:cNvCxnSpPr/>
          <p:nvPr/>
        </p:nvCxnSpPr>
        <p:spPr>
          <a:xfrm rot="10800000" flipV="1">
            <a:off x="4212080" y="5193192"/>
            <a:ext cx="1080000" cy="2880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/>
          <p:nvPr/>
        </p:nvCxnSpPr>
        <p:spPr>
          <a:xfrm>
            <a:off x="5292080" y="5201576"/>
            <a:ext cx="3528392" cy="31565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5580063" y="981075"/>
            <a:ext cx="3563937" cy="5876925"/>
          </a:xfrm>
        </p:spPr>
        <p:txBody>
          <a:bodyPr/>
          <a:lstStyle/>
          <a:p>
            <a:pPr marL="182563" indent="-182563">
              <a:buFont typeface="Wingdings" pitchFamily="2" charset="2"/>
              <a:buNone/>
            </a:pPr>
            <a:r>
              <a:rPr lang="en-GB" sz="1800" b="1" dirty="0">
                <a:latin typeface="Times New Roman" pitchFamily="18" charset="0"/>
                <a:cs typeface="Times New Roman" pitchFamily="18" charset="0"/>
              </a:rPr>
              <a:t>Infections can activate autoreactive clones in at least four ways:
</a:t>
            </a:r>
            <a:endParaRPr lang="sr-Cyrl-CS" sz="1800" b="1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182563" indent="-182563">
              <a:buFont typeface="Wingdings" pitchFamily="2" charset="2"/>
              <a:buNone/>
            </a:pPr>
            <a:endParaRPr lang="sr-Cyrl-CS" sz="1800" b="1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182563" indent="-182563"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GB" sz="1800" b="1" dirty="0">
                <a:effectLst/>
                <a:latin typeface="Times New Roman" pitchFamily="18" charset="0"/>
                <a:cs typeface="Times New Roman" pitchFamily="18" charset="0"/>
              </a:rPr>
              <a:t>by interrupting anergy on its own because it induces the expression of </a:t>
            </a:r>
            <a:r>
              <a:rPr lang="en-GB" sz="1800" b="1" dirty="0" err="1">
                <a:effectLst/>
                <a:latin typeface="Times New Roman" pitchFamily="18" charset="0"/>
                <a:cs typeface="Times New Roman" pitchFamily="18" charset="0"/>
              </a:rPr>
              <a:t>costimulators</a:t>
            </a:r>
            <a:r>
              <a:rPr lang="en-GB" sz="1800" b="1" dirty="0" smtClean="0"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82563" indent="-182563">
              <a:buClr>
                <a:schemeClr val="tx1"/>
              </a:buClr>
              <a:buFont typeface="Wingdings" pitchFamily="2" charset="2"/>
              <a:buAutoNum type="arabicPeriod"/>
            </a:pPr>
            <a:endParaRPr lang="sr-Cyrl-CS" sz="1800" b="1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182563" indent="-182563"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GB" sz="1800" b="1" dirty="0">
                <a:latin typeface="Times New Roman" pitchFamily="18" charset="0"/>
                <a:cs typeface="Times New Roman" pitchFamily="18" charset="0"/>
              </a:rPr>
              <a:t>Molecular </a:t>
            </a:r>
            <a:r>
              <a:rPr lang="en-GB" sz="1800" b="1" dirty="0" smtClean="0">
                <a:latin typeface="Times New Roman" pitchFamily="18" charset="0"/>
                <a:cs typeface="Times New Roman" pitchFamily="18" charset="0"/>
              </a:rPr>
              <a:t>mimicry</a:t>
            </a:r>
          </a:p>
          <a:p>
            <a:pPr marL="182563" indent="-182563">
              <a:buClr>
                <a:schemeClr val="tx1"/>
              </a:buClr>
              <a:buFont typeface="Wingdings" pitchFamily="2" charset="2"/>
              <a:buAutoNum type="arabicPeriod"/>
            </a:pPr>
            <a:endParaRPr lang="sr-Cyrl-CS" sz="1800" b="1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182563" indent="-182563"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GB" sz="1800" b="1" dirty="0">
                <a:latin typeface="Times New Roman" pitchFamily="18" charset="0"/>
                <a:cs typeface="Times New Roman" pitchFamily="18" charset="0"/>
              </a:rPr>
              <a:t>Release of "invisible" </a:t>
            </a:r>
            <a:r>
              <a:rPr lang="en-GB" sz="1800" b="1" dirty="0" smtClean="0">
                <a:latin typeface="Times New Roman" pitchFamily="18" charset="0"/>
                <a:cs typeface="Times New Roman" pitchFamily="18" charset="0"/>
              </a:rPr>
              <a:t>antigens</a:t>
            </a:r>
          </a:p>
          <a:p>
            <a:pPr marL="182563" indent="-182563">
              <a:buClr>
                <a:schemeClr val="tx1"/>
              </a:buClr>
              <a:buFont typeface="Wingdings" pitchFamily="2" charset="2"/>
              <a:buAutoNum type="arabicPeriod"/>
            </a:pPr>
            <a:endParaRPr lang="en-US" sz="1800" b="1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marL="182563" indent="-182563"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GB" sz="1800" b="1" dirty="0">
                <a:latin typeface="Times New Roman" pitchFamily="18" charset="0"/>
                <a:cs typeface="Times New Roman" pitchFamily="18" charset="0"/>
              </a:rPr>
              <a:t>Engaging TLR on autoreactive B lymphocytes</a:t>
            </a:r>
            <a:br>
              <a:rPr lang="en-GB" sz="1800" b="1" dirty="0">
                <a:latin typeface="Times New Roman" pitchFamily="18" charset="0"/>
                <a:cs typeface="Times New Roman" pitchFamily="18" charset="0"/>
              </a:rPr>
            </a:br>
            <a:endParaRPr lang="en-US" sz="18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title"/>
          </p:nvPr>
        </p:nvSpPr>
        <p:spPr>
          <a:xfrm>
            <a:off x="1763688" y="765100"/>
            <a:ext cx="8229600" cy="431949"/>
          </a:xfrm>
          <a:noFill/>
        </p:spPr>
        <p:txBody>
          <a:bodyPr>
            <a:noAutofit/>
          </a:bodyPr>
          <a:lstStyle/>
          <a:p>
            <a:r>
              <a:rPr lang="en-GB" sz="3600" b="1" dirty="0">
                <a:solidFill>
                  <a:srgbClr val="E36C09"/>
                </a:solidFill>
                <a:latin typeface="Times New Roman" pitchFamily="18" charset="0"/>
                <a:cs typeface="Times New Roman" pitchFamily="18" charset="0"/>
              </a:rPr>
              <a:t>Infection and autoimmunity
</a:t>
            </a:r>
            <a:endParaRPr lang="en-US" sz="3600" b="1" dirty="0">
              <a:solidFill>
                <a:srgbClr val="E36C09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F16BC436-80AE-5395-CFA9-1D13DF65AC6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196752"/>
            <a:ext cx="4740348" cy="512364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2"/>
          <p:cNvSpPr txBox="1"/>
          <p:nvPr/>
        </p:nvSpPr>
        <p:spPr>
          <a:xfrm>
            <a:off x="179512" y="0"/>
            <a:ext cx="8640960" cy="1942198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indent="153923" algn="ctr">
              <a:lnSpc>
                <a:spcPts val="5200"/>
              </a:lnSpc>
            </a:pPr>
            <a:r>
              <a:rPr lang="en-GB" sz="3200" dirty="0">
                <a:solidFill>
                  <a:srgbClr val="000000"/>
                </a:solidFill>
                <a:latin typeface="Times New Roman"/>
                <a:cs typeface="Times New Roman"/>
              </a:rPr>
              <a:t>Activation of autoreactive lymphocytes during infection
</a:t>
            </a:r>
            <a:endParaRPr lang="en-CA" sz="3200" dirty="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95536" y="1556792"/>
            <a:ext cx="7992888" cy="164147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GB" sz="2400" dirty="0">
                <a:solidFill>
                  <a:srgbClr val="000000"/>
                </a:solidFill>
                <a:latin typeface="Times New Roman"/>
                <a:cs typeface="Times New Roman"/>
              </a:rPr>
              <a:t>• </a:t>
            </a:r>
            <a:r>
              <a:rPr lang="en-GB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Expression </a:t>
            </a:r>
            <a:r>
              <a:rPr lang="en-GB" sz="2400" dirty="0">
                <a:solidFill>
                  <a:srgbClr val="000000"/>
                </a:solidFill>
                <a:latin typeface="Times New Roman"/>
                <a:cs typeface="Times New Roman"/>
              </a:rPr>
              <a:t>of </a:t>
            </a:r>
            <a:r>
              <a:rPr lang="en-GB" sz="2400" dirty="0">
                <a:solidFill>
                  <a:srgbClr val="E36C09"/>
                </a:solidFill>
                <a:latin typeface="Times New Roman"/>
                <a:cs typeface="Times New Roman"/>
              </a:rPr>
              <a:t>new antigens </a:t>
            </a:r>
            <a:r>
              <a:rPr lang="en-GB" sz="2400" dirty="0">
                <a:solidFill>
                  <a:srgbClr val="000000"/>
                </a:solidFill>
                <a:latin typeface="Times New Roman"/>
                <a:cs typeface="Times New Roman"/>
              </a:rPr>
              <a:t>(neoantigens), tissue damage is accompanied by the change and release of their own proteins – the </a:t>
            </a:r>
            <a:r>
              <a:rPr lang="en-GB" sz="2400" dirty="0" err="1" smtClean="0">
                <a:solidFill>
                  <a:srgbClr val="E36C09"/>
                </a:solidFill>
                <a:latin typeface="Times New Roman"/>
                <a:cs typeface="Times New Roman"/>
              </a:rPr>
              <a:t>epitope</a:t>
            </a:r>
            <a:r>
              <a:rPr lang="en-GB" sz="2400" dirty="0" smtClean="0">
                <a:solidFill>
                  <a:srgbClr val="E36C09"/>
                </a:solidFill>
                <a:latin typeface="Times New Roman"/>
                <a:cs typeface="Times New Roman"/>
              </a:rPr>
              <a:t> spreading</a:t>
            </a:r>
            <a:r>
              <a:rPr lang="en-GB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GB" sz="2400" dirty="0">
                <a:solidFill>
                  <a:srgbClr val="000000"/>
                </a:solidFill>
                <a:latin typeface="Times New Roman"/>
                <a:cs typeface="Times New Roman"/>
              </a:rPr>
              <a:t>
</a:t>
            </a:r>
            <a:endParaRPr lang="en-CA" sz="2400" dirty="0">
              <a:solidFill>
                <a:srgbClr val="000000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363736" y="2896294"/>
            <a:ext cx="8096696" cy="123110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GB" sz="2400" dirty="0">
                <a:latin typeface="Times New Roman"/>
                <a:cs typeface="Times New Roman"/>
              </a:rPr>
              <a:t>• </a:t>
            </a:r>
            <a:r>
              <a:rPr lang="en-GB" sz="2400" dirty="0">
                <a:solidFill>
                  <a:srgbClr val="E36C09"/>
                </a:solidFill>
                <a:latin typeface="Times New Roman"/>
                <a:cs typeface="Times New Roman"/>
              </a:rPr>
              <a:t>Cross-reactivity</a:t>
            </a:r>
            <a:r>
              <a:rPr lang="en-GB" sz="2400" dirty="0">
                <a:latin typeface="Times New Roman"/>
                <a:cs typeface="Times New Roman"/>
              </a:rPr>
              <a:t> of activated lymphocytes or synthesized antibodies with their own antigens
</a:t>
            </a:r>
            <a:endParaRPr lang="en-CA" sz="2400" b="1" dirty="0">
              <a:latin typeface="Times New Roman Bold"/>
              <a:cs typeface="Times New Roman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23528" y="3861048"/>
            <a:ext cx="7520632" cy="76944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GB" sz="2400" dirty="0">
                <a:latin typeface="Times New Roman"/>
                <a:cs typeface="Times New Roman"/>
              </a:rPr>
              <a:t>• </a:t>
            </a:r>
            <a:r>
              <a:rPr lang="en-GB" sz="2400" dirty="0">
                <a:solidFill>
                  <a:srgbClr val="E36C09"/>
                </a:solidFill>
                <a:latin typeface="Times New Roman"/>
                <a:cs typeface="Times New Roman"/>
              </a:rPr>
              <a:t>Polyclonal activation </a:t>
            </a:r>
            <a:r>
              <a:rPr lang="en-GB" sz="2400" dirty="0">
                <a:latin typeface="Times New Roman"/>
                <a:cs typeface="Times New Roman"/>
              </a:rPr>
              <a:t>of B and/or T </a:t>
            </a:r>
            <a:r>
              <a:rPr lang="en-GB" sz="2400" dirty="0" smtClean="0">
                <a:latin typeface="Times New Roman"/>
                <a:cs typeface="Times New Roman"/>
              </a:rPr>
              <a:t>cells</a:t>
            </a:r>
            <a:r>
              <a:rPr lang="en-GB" sz="2400" dirty="0">
                <a:latin typeface="Times New Roman"/>
                <a:cs typeface="Times New Roman"/>
              </a:rPr>
              <a:t>
</a:t>
            </a:r>
            <a:endParaRPr lang="en-CA" sz="2400" dirty="0"/>
          </a:p>
        </p:txBody>
      </p:sp>
      <p:sp>
        <p:nvSpPr>
          <p:cNvPr id="9" name="TextBox 9"/>
          <p:cNvSpPr txBox="1"/>
          <p:nvPr/>
        </p:nvSpPr>
        <p:spPr>
          <a:xfrm>
            <a:off x="323528" y="4437112"/>
            <a:ext cx="4801635" cy="38709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342900" indent="-342900">
              <a:lnSpc>
                <a:spcPts val="3220"/>
              </a:lnSpc>
            </a:pPr>
            <a:r>
              <a:rPr lang="en-CA" sz="2400" dirty="0" smtClean="0">
                <a:latin typeface="Times New Roman"/>
                <a:cs typeface="Times New Roman"/>
              </a:rPr>
              <a:t>• </a:t>
            </a:r>
            <a:r>
              <a:rPr lang="en-GB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Activation </a:t>
            </a:r>
            <a:r>
              <a:rPr lang="en-GB" sz="2400" dirty="0">
                <a:solidFill>
                  <a:srgbClr val="000000"/>
                </a:solidFill>
                <a:latin typeface="Times New Roman"/>
                <a:cs typeface="Times New Roman"/>
              </a:rPr>
              <a:t>of </a:t>
            </a:r>
            <a:r>
              <a:rPr lang="en-GB" sz="2400" dirty="0">
                <a:solidFill>
                  <a:srgbClr val="E36C09"/>
                </a:solidFill>
                <a:latin typeface="Times New Roman"/>
                <a:cs typeface="Times New Roman"/>
              </a:rPr>
              <a:t>antigen-presenting cells</a:t>
            </a:r>
            <a:endParaRPr lang="en-CA" sz="2400" dirty="0">
              <a:solidFill>
                <a:srgbClr val="E36C09"/>
              </a:solidFill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23528" y="5013176"/>
            <a:ext cx="3880871" cy="82073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400" dirty="0">
                <a:latin typeface="Times New Roman"/>
                <a:cs typeface="Times New Roman"/>
              </a:rPr>
              <a:t>• Local production of </a:t>
            </a:r>
            <a:r>
              <a:rPr lang="en-CA" sz="2400" dirty="0">
                <a:solidFill>
                  <a:srgbClr val="E36C09"/>
                </a:solidFill>
                <a:latin typeface="Times New Roman"/>
                <a:cs typeface="Times New Roman"/>
              </a:rPr>
              <a:t>cytokines</a:t>
            </a:r>
            <a:r>
              <a:rPr lang="en-CA" sz="2400" dirty="0">
                <a:latin typeface="Times New Roman"/>
                <a:cs typeface="Times New Roman"/>
              </a:rPr>
              <a:t>
</a:t>
            </a:r>
            <a:endParaRPr lang="en-CA" sz="2400" dirty="0"/>
          </a:p>
        </p:txBody>
      </p:sp>
      <p:sp>
        <p:nvSpPr>
          <p:cNvPr id="11" name="TextBox 11"/>
          <p:cNvSpPr txBox="1"/>
          <p:nvPr/>
        </p:nvSpPr>
        <p:spPr>
          <a:xfrm>
            <a:off x="323528" y="5592936"/>
            <a:ext cx="5424562" cy="82073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GB" sz="2400" dirty="0">
                <a:latin typeface="Times New Roman"/>
                <a:cs typeface="Times New Roman"/>
              </a:rPr>
              <a:t>• Inadequate removal of </a:t>
            </a:r>
            <a:r>
              <a:rPr lang="en-GB" sz="2400" dirty="0">
                <a:solidFill>
                  <a:srgbClr val="E36C09"/>
                </a:solidFill>
                <a:latin typeface="Times New Roman"/>
                <a:cs typeface="Times New Roman"/>
              </a:rPr>
              <a:t>immune complexes</a:t>
            </a:r>
            <a:r>
              <a:rPr lang="en-GB" sz="2400" dirty="0">
                <a:latin typeface="Times New Roman"/>
                <a:cs typeface="Times New Roman"/>
              </a:rPr>
              <a:t>
</a:t>
            </a:r>
            <a:endParaRPr lang="en-CA" sz="2400" dirty="0"/>
          </a:p>
        </p:txBody>
      </p:sp>
      <p:sp>
        <p:nvSpPr>
          <p:cNvPr id="12" name="TextBox 12"/>
          <p:cNvSpPr txBox="1"/>
          <p:nvPr/>
        </p:nvSpPr>
        <p:spPr>
          <a:xfrm>
            <a:off x="363736" y="6138250"/>
            <a:ext cx="4768934" cy="82073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400" dirty="0">
                <a:solidFill>
                  <a:srgbClr val="000000"/>
                </a:solidFill>
                <a:latin typeface="Times New Roman"/>
                <a:cs typeface="Times New Roman"/>
              </a:rPr>
              <a:t>• </a:t>
            </a:r>
            <a:r>
              <a:rPr lang="en-CA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Synthesis </a:t>
            </a:r>
            <a:r>
              <a:rPr lang="en-CA" sz="2400" dirty="0">
                <a:solidFill>
                  <a:srgbClr val="000000"/>
                </a:solidFill>
                <a:latin typeface="Times New Roman"/>
                <a:cs typeface="Times New Roman"/>
              </a:rPr>
              <a:t>of </a:t>
            </a:r>
            <a:r>
              <a:rPr lang="en-CA" sz="2400" dirty="0">
                <a:solidFill>
                  <a:srgbClr val="E36C09"/>
                </a:solidFill>
                <a:latin typeface="Times New Roman"/>
                <a:cs typeface="Times New Roman"/>
              </a:rPr>
              <a:t>anti-idiotypic antibodies</a:t>
            </a:r>
            <a:r>
              <a:rPr lang="en-CA" sz="2400" dirty="0">
                <a:solidFill>
                  <a:srgbClr val="000000"/>
                </a:solidFill>
                <a:latin typeface="Times New Roman"/>
                <a:cs typeface="Times New Roman"/>
              </a:rPr>
              <a:t>
</a:t>
            </a:r>
            <a:endParaRPr lang="en-CA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32000" y="279400"/>
            <a:ext cx="4969309" cy="130805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060"/>
              </a:lnSpc>
            </a:pPr>
            <a:r>
              <a:rPr lang="en-CA" sz="4406" dirty="0">
                <a:solidFill>
                  <a:srgbClr val="000000"/>
                </a:solidFill>
                <a:latin typeface="Times New Roman"/>
                <a:cs typeface="Times New Roman"/>
              </a:rPr>
              <a:t>Autoimmune diseases
</a:t>
            </a:r>
            <a:endParaRPr lang="en-CA" sz="4406" dirty="0">
              <a:solidFill>
                <a:srgbClr val="0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D80BA43E-C802-A09D-1D46-2F2A0D7E61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45" y="1196752"/>
            <a:ext cx="7001309" cy="52276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37029" y="2822680"/>
            <a:ext cx="4469942" cy="60632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600"/>
              </a:lnSpc>
            </a:pPr>
            <a:r>
              <a:rPr lang="en-CA" sz="4800" b="1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/>
              </a:rPr>
              <a:t>Transplantation</a:t>
            </a:r>
            <a:endParaRPr lang="en-CA" sz="48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75000"/>
              </a:schemeClr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23850" y="1052736"/>
            <a:ext cx="8610600" cy="4876800"/>
          </a:xfrm>
        </p:spPr>
        <p:txBody>
          <a:bodyPr>
            <a:normAutofit lnSpcReduction="10000"/>
          </a:bodyPr>
          <a:lstStyle/>
          <a:p>
            <a:pPr algn="just"/>
            <a:r>
              <a:rPr lang="en-GB" sz="2400" dirty="0">
                <a:latin typeface="Palatino Linotype" pitchFamily="18" charset="0"/>
              </a:rPr>
              <a:t>In </a:t>
            </a:r>
            <a:r>
              <a:rPr lang="en-GB" sz="2400" b="1" dirty="0">
                <a:latin typeface="Palatino Linotype" pitchFamily="18" charset="0"/>
              </a:rPr>
              <a:t>transplants</a:t>
            </a:r>
            <a:r>
              <a:rPr lang="en-GB" sz="2400" dirty="0">
                <a:latin typeface="Palatino Linotype" pitchFamily="18" charset="0"/>
              </a:rPr>
              <a:t> and </a:t>
            </a:r>
            <a:r>
              <a:rPr lang="en-GB" sz="2400" b="1" dirty="0">
                <a:latin typeface="Palatino Linotype" pitchFamily="18" charset="0"/>
              </a:rPr>
              <a:t>autoimmune diseases</a:t>
            </a:r>
            <a:r>
              <a:rPr lang="en-GB" sz="2400" dirty="0">
                <a:latin typeface="Palatino Linotype" pitchFamily="18" charset="0"/>
              </a:rPr>
              <a:t>, the goal of therapy is to</a:t>
            </a:r>
            <a:r>
              <a:rPr lang="en-GB" sz="2400" b="1" dirty="0">
                <a:solidFill>
                  <a:srgbClr val="C00000"/>
                </a:solidFill>
                <a:latin typeface="Palatino Linotype" pitchFamily="18" charset="0"/>
              </a:rPr>
              <a:t> suppress </a:t>
            </a:r>
            <a:r>
              <a:rPr lang="en-GB" sz="2400" dirty="0">
                <a:latin typeface="Palatino Linotype" pitchFamily="18" charset="0"/>
              </a:rPr>
              <a:t>the immune response</a:t>
            </a:r>
            <a:r>
              <a:rPr lang="en-GB" sz="2400" dirty="0" smtClean="0">
                <a:latin typeface="Palatino Linotype" pitchFamily="18" charset="0"/>
              </a:rPr>
              <a:t>.</a:t>
            </a:r>
          </a:p>
          <a:p>
            <a:pPr algn="just"/>
            <a:endParaRPr lang="en-GB" sz="2400" dirty="0">
              <a:latin typeface="Palatino Linotype" pitchFamily="18" charset="0"/>
            </a:endParaRPr>
          </a:p>
          <a:p>
            <a:pPr algn="just"/>
            <a:r>
              <a:rPr lang="en-GB" sz="2400" dirty="0">
                <a:latin typeface="Palatino Linotype" pitchFamily="18" charset="0"/>
              </a:rPr>
              <a:t>In </a:t>
            </a:r>
            <a:r>
              <a:rPr lang="en-GB" sz="2400" b="1" dirty="0" err="1">
                <a:latin typeface="Palatino Linotype" pitchFamily="18" charset="0"/>
              </a:rPr>
              <a:t>tumors</a:t>
            </a:r>
            <a:r>
              <a:rPr lang="en-GB" sz="2400" dirty="0">
                <a:latin typeface="Palatino Linotype" pitchFamily="18" charset="0"/>
              </a:rPr>
              <a:t> and </a:t>
            </a:r>
            <a:r>
              <a:rPr lang="en-GB" sz="2400" b="1" dirty="0">
                <a:latin typeface="Palatino Linotype" pitchFamily="18" charset="0"/>
              </a:rPr>
              <a:t>immunodeficiencies</a:t>
            </a:r>
            <a:r>
              <a:rPr lang="en-GB" sz="2400" dirty="0">
                <a:latin typeface="Palatino Linotype" pitchFamily="18" charset="0"/>
              </a:rPr>
              <a:t>, the goal of therapy is to </a:t>
            </a:r>
            <a:r>
              <a:rPr lang="en-GB" sz="2400" b="1" dirty="0">
                <a:solidFill>
                  <a:srgbClr val="0070C0"/>
                </a:solidFill>
                <a:latin typeface="Palatino Linotype" pitchFamily="18" charset="0"/>
              </a:rPr>
              <a:t>enhance</a:t>
            </a:r>
            <a:r>
              <a:rPr lang="en-GB" sz="2400" dirty="0">
                <a:latin typeface="Palatino Linotype" pitchFamily="18" charset="0"/>
              </a:rPr>
              <a:t> the immune response.     </a:t>
            </a:r>
            <a:endParaRPr lang="en-GB" sz="2400" dirty="0" smtClean="0">
              <a:latin typeface="Palatino Linotype" pitchFamily="18" charset="0"/>
            </a:endParaRPr>
          </a:p>
          <a:p>
            <a:pPr algn="just"/>
            <a:endParaRPr lang="en-GB" sz="2400" dirty="0">
              <a:latin typeface="Palatino Linotype" pitchFamily="18" charset="0"/>
            </a:endParaRPr>
          </a:p>
          <a:p>
            <a:pPr algn="just"/>
            <a:r>
              <a:rPr lang="en-GB" sz="2400" dirty="0">
                <a:latin typeface="Palatino Linotype" pitchFamily="18" charset="0"/>
              </a:rPr>
              <a:t>Immunomodulators are substances of natural or synthetic origin that </a:t>
            </a:r>
            <a:r>
              <a:rPr lang="en-GB" sz="2400" dirty="0">
                <a:solidFill>
                  <a:srgbClr val="E36C09"/>
                </a:solidFill>
                <a:latin typeface="Palatino Linotype" pitchFamily="18" charset="0"/>
              </a:rPr>
              <a:t>modulate</a:t>
            </a:r>
            <a:r>
              <a:rPr lang="en-GB" sz="2400" dirty="0">
                <a:latin typeface="Palatino Linotype" pitchFamily="18" charset="0"/>
              </a:rPr>
              <a:t> the activity of the immune system.     </a:t>
            </a:r>
            <a:endParaRPr lang="en-GB" sz="2400" dirty="0" smtClean="0">
              <a:latin typeface="Palatino Linotype" pitchFamily="18" charset="0"/>
            </a:endParaRPr>
          </a:p>
          <a:p>
            <a:pPr algn="just">
              <a:buNone/>
            </a:pPr>
            <a:endParaRPr lang="en-GB" sz="2400" dirty="0" smtClean="0">
              <a:latin typeface="Palatino Linotype" pitchFamily="18" charset="0"/>
            </a:endParaRPr>
          </a:p>
          <a:p>
            <a:pPr algn="just">
              <a:buNone/>
            </a:pPr>
            <a:r>
              <a:rPr lang="en-GB" sz="2400" dirty="0" smtClean="0">
                <a:latin typeface="Palatino Linotype" pitchFamily="18" charset="0"/>
              </a:rPr>
              <a:t>    Action</a:t>
            </a:r>
            <a:r>
              <a:rPr lang="en-GB" sz="2400" dirty="0">
                <a:latin typeface="Palatino Linotype" pitchFamily="18" charset="0"/>
              </a:rPr>
              <a:t>: </a:t>
            </a:r>
          </a:p>
          <a:p>
            <a:pPr algn="just"/>
            <a:r>
              <a:rPr lang="en-GB" sz="2400" dirty="0">
                <a:latin typeface="Palatino Linotype" pitchFamily="18" charset="0"/>
              </a:rPr>
              <a:t>immunosuppressive (suppress the immune response)</a:t>
            </a:r>
          </a:p>
          <a:p>
            <a:pPr algn="just"/>
            <a:r>
              <a:rPr lang="en-GB" sz="2400" dirty="0">
                <a:latin typeface="Palatino Linotype" pitchFamily="18" charset="0"/>
              </a:rPr>
              <a:t>immunostimulatory (increase the immune response)</a:t>
            </a:r>
            <a:endParaRPr lang="sr-Cyrl-CS" sz="2400" dirty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45300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1117600" y="546100"/>
            <a:ext cx="7080464" cy="11798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600"/>
              </a:lnSpc>
            </a:pPr>
            <a:r>
              <a:rPr lang="en-CA" sz="3998" dirty="0">
                <a:solidFill>
                  <a:srgbClr val="000000"/>
                </a:solidFill>
                <a:latin typeface="Times New Roman"/>
                <a:cs typeface="Times New Roman"/>
              </a:rPr>
              <a:t>Transplantation of tissues (organs)
</a:t>
            </a:r>
            <a:endParaRPr lang="en-CA" sz="3998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75000"/>
              </a:schemeClr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764704"/>
            <a:ext cx="8686800" cy="5073427"/>
          </a:xfrm>
        </p:spPr>
        <p:txBody>
          <a:bodyPr>
            <a:normAutofit/>
          </a:bodyPr>
          <a:lstStyle/>
          <a:p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Thus, autograft transplantation (transplantation of tissue from one site of an individual to another site) and </a:t>
            </a:r>
            <a:r>
              <a:rPr lang="en-GB" sz="2400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isograft</a:t>
            </a:r>
            <a:r>
              <a:rPr lang="en-GB" sz="2400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or syngeneic graft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(transplantation of tissue between two genetically identical individuals) have </a:t>
            </a:r>
            <a:r>
              <a:rPr lang="en-GB" sz="2400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fewer complications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, while </a:t>
            </a:r>
            <a:r>
              <a:rPr lang="en-GB" sz="2400" dirty="0">
                <a:solidFill>
                  <a:srgbClr val="E36C09"/>
                </a:solidFill>
                <a:latin typeface="Times New Roman" pitchFamily="18" charset="0"/>
                <a:cs typeface="Times New Roman" pitchFamily="18" charset="0"/>
              </a:rPr>
              <a:t>allograft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(transplantation of tissue from genetically different individuals) usually causes an aggressive reaction of the immune system resulting from antigenic differences between donor and recipient; an </a:t>
            </a:r>
            <a:r>
              <a:rPr lang="en-GB" sz="2400" dirty="0">
                <a:solidFill>
                  <a:srgbClr val="E36C09"/>
                </a:solidFill>
                <a:latin typeface="Times New Roman" pitchFamily="18" charset="0"/>
                <a:cs typeface="Times New Roman" pitchFamily="18" charset="0"/>
              </a:rPr>
              <a:t>intense specific immune response </a:t>
            </a:r>
            <a:r>
              <a:rPr lang="en-GB" sz="2400" dirty="0" smtClean="0">
                <a:solidFill>
                  <a:srgbClr val="E36C09"/>
                </a:solidFill>
                <a:latin typeface="Times New Roman" pitchFamily="18" charset="0"/>
                <a:cs typeface="Times New Roman" pitchFamily="18" charset="0"/>
              </a:rPr>
              <a:t>develops.</a:t>
            </a:r>
          </a:p>
          <a:p>
            <a:endParaRPr lang="en-US" sz="2400" b="1" dirty="0">
              <a:solidFill>
                <a:srgbClr val="E36C0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Some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elements of the immune system respond to the</a:t>
            </a:r>
            <a:r>
              <a:rPr lang="en-GB" sz="2400" dirty="0">
                <a:solidFill>
                  <a:srgbClr val="E36C0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trauma</a:t>
            </a:r>
            <a:r>
              <a:rPr lang="en-GB" sz="2400" dirty="0">
                <a:solidFill>
                  <a:srgbClr val="E36C0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that accompanies organ transplantation, while others respond after certain </a:t>
            </a:r>
            <a:r>
              <a:rPr lang="en-GB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recognition of antigenic </a:t>
            </a:r>
            <a:r>
              <a:rPr lang="en-GB" sz="2400" dirty="0">
                <a:latin typeface="Times New Roman" pitchFamily="18" charset="0"/>
                <a:cs typeface="Times New Roman" pitchFamily="18" charset="0"/>
              </a:rPr>
              <a:t>differences between donor and recipient.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Autofit/>
          </a:bodyPr>
          <a:lstStyle/>
          <a:p>
            <a:r>
              <a:rPr lang="en-GB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Nonspecific immunity and ischemia/reperfusion injury</a:t>
            </a:r>
            <a:endParaRPr 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389120"/>
          </a:xfrm>
        </p:spPr>
        <p:txBody>
          <a:bodyPr>
            <a:no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Graft trauma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Expression of damage-associated molecular patterns (DAMPS), such as heparin sulfate, heat shock proteins, nucleic acids and HMGB1 (high mobility group box 1)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Local production of inflammatory mediators, IL-1 and IL-6, chemokines and expression of adhesion molecules in the graft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Activation of dendritic cells, antigen presentation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/>
          <p:nvPr/>
        </p:nvSpPr>
        <p:spPr>
          <a:xfrm>
            <a:off x="660400" y="546100"/>
            <a:ext cx="5421164" cy="114050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600"/>
              </a:lnSpc>
            </a:pPr>
            <a:r>
              <a:rPr lang="en-CA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Tissue compatibility antigens
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546100" y="2036514"/>
            <a:ext cx="6221255" cy="50013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900"/>
              </a:lnSpc>
            </a:pPr>
            <a:r>
              <a:rPr lang="en-GB" sz="2800" dirty="0">
                <a:solidFill>
                  <a:srgbClr val="E36C09"/>
                </a:solidFill>
                <a:latin typeface="Times New Roman" pitchFamily="18" charset="0"/>
                <a:cs typeface="Times New Roman" pitchFamily="18" charset="0"/>
              </a:rPr>
              <a:t>• Major histocompatibility antigens </a:t>
            </a:r>
            <a:r>
              <a:rPr lang="en-GB" sz="2800" dirty="0" smtClean="0">
                <a:solidFill>
                  <a:srgbClr val="E36C09"/>
                </a:solidFill>
                <a:latin typeface="Times New Roman" pitchFamily="18" charset="0"/>
                <a:cs typeface="Times New Roman" pitchFamily="18" charset="0"/>
              </a:rPr>
              <a:t>(MHC</a:t>
            </a:r>
            <a:r>
              <a:rPr lang="en-GB" sz="2800" dirty="0">
                <a:solidFill>
                  <a:srgbClr val="E36C09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CA" sz="2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46100" y="3479229"/>
            <a:ext cx="5371663" cy="93692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800"/>
              </a:lnSpc>
              <a:tabLst>
                <a:tab pos="342900" algn="l"/>
              </a:tabLst>
            </a:pPr>
            <a:r>
              <a:rPr lang="en-CA" sz="2800" dirty="0">
                <a:solidFill>
                  <a:srgbClr val="E36C09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CA" sz="2800" b="1" dirty="0">
                <a:solidFill>
                  <a:srgbClr val="E36C09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CA" sz="2800" dirty="0">
                <a:solidFill>
                  <a:srgbClr val="E36C09"/>
                </a:solidFill>
                <a:latin typeface="Times New Roman" pitchFamily="18" charset="0"/>
                <a:cs typeface="Times New Roman" pitchFamily="18" charset="0"/>
              </a:rPr>
              <a:t>Minor" histocompatibility antigens</a:t>
            </a:r>
            <a:r>
              <a:rPr lang="en-CA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CA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CA" sz="2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46100" y="4928294"/>
            <a:ext cx="2853345" cy="91448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2800" dirty="0">
                <a:solidFill>
                  <a:srgbClr val="E36C09"/>
                </a:solidFill>
                <a:latin typeface="Times New Roman" pitchFamily="18" charset="0"/>
                <a:cs typeface="Times New Roman" pitchFamily="18" charset="0"/>
              </a:rPr>
              <a:t>• Other </a:t>
            </a:r>
            <a:r>
              <a:rPr lang="en-CA" sz="2800" dirty="0" err="1">
                <a:solidFill>
                  <a:srgbClr val="E36C09"/>
                </a:solidFill>
                <a:latin typeface="Times New Roman" pitchFamily="18" charset="0"/>
                <a:cs typeface="Times New Roman" pitchFamily="18" charset="0"/>
              </a:rPr>
              <a:t>alloantigens</a:t>
            </a:r>
            <a:r>
              <a:rPr lang="en-CA" sz="2800" dirty="0">
                <a:solidFill>
                  <a:srgbClr val="E36C09"/>
                </a:solidFill>
                <a:latin typeface="Times New Roman" pitchFamily="18" charset="0"/>
                <a:cs typeface="Times New Roman" pitchFamily="18" charset="0"/>
              </a:rPr>
              <a:t>
</a:t>
            </a:r>
            <a:endParaRPr lang="en-CA" sz="2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144809" y="316589"/>
            <a:ext cx="7301679" cy="159498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ctr">
              <a:lnSpc>
                <a:spcPts val="4115"/>
              </a:lnSpc>
            </a:pPr>
            <a:r>
              <a:rPr lang="en-CA" sz="4404" dirty="0">
                <a:solidFill>
                  <a:srgbClr val="000000"/>
                </a:solidFill>
                <a:latin typeface="Times New Roman"/>
                <a:cs typeface="Times New Roman"/>
              </a:rPr>
              <a:t>  </a:t>
            </a:r>
            <a:r>
              <a:rPr lang="en-CA" sz="4404" dirty="0" smtClean="0">
                <a:solidFill>
                  <a:srgbClr val="000000"/>
                </a:solidFill>
                <a:latin typeface="Times New Roman"/>
                <a:cs typeface="Times New Roman"/>
              </a:rPr>
              <a:t>Immune </a:t>
            </a:r>
            <a:r>
              <a:rPr lang="en-CA" sz="4404" dirty="0">
                <a:solidFill>
                  <a:srgbClr val="000000"/>
                </a:solidFill>
                <a:latin typeface="Times New Roman"/>
                <a:cs typeface="Times New Roman"/>
              </a:rPr>
              <a:t>tolerance
</a:t>
            </a:r>
            <a:r>
              <a:rPr lang="en-CA" sz="4404" dirty="0" err="1">
                <a:solidFill>
                  <a:srgbClr val="000000"/>
                </a:solidFill>
                <a:latin typeface="Times New Roman"/>
                <a:cs typeface="Times New Roman"/>
              </a:rPr>
              <a:t>autotolerance</a:t>
            </a:r>
            <a:r>
              <a:rPr lang="en-CA" sz="4404" dirty="0">
                <a:solidFill>
                  <a:srgbClr val="000000"/>
                </a:solidFill>
                <a:latin typeface="Times New Roman"/>
                <a:cs typeface="Times New Roman"/>
              </a:rPr>
              <a:t> and autoimmunity
</a:t>
            </a:r>
            <a:endParaRPr lang="en-CA" sz="4406" dirty="0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55576" y="4273128"/>
            <a:ext cx="2093650" cy="91230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</a:pPr>
            <a:r>
              <a:rPr lang="en-CA" sz="2400" dirty="0">
                <a:solidFill>
                  <a:srgbClr val="E36C09"/>
                </a:solidFill>
                <a:latin typeface="Palatino Linotype" pitchFamily="18" charset="0"/>
                <a:cs typeface="Times New Roman"/>
              </a:rPr>
              <a:t>• Autoimmune
</a:t>
            </a:r>
            <a:endParaRPr lang="en-CA" sz="2400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212776" y="4844628"/>
            <a:ext cx="3214021" cy="80009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400" dirty="0">
                <a:solidFill>
                  <a:srgbClr val="000000"/>
                </a:solidFill>
                <a:latin typeface="Palatino Linotype" pitchFamily="18" charset="0"/>
                <a:cs typeface="Times New Roman"/>
              </a:rPr>
              <a:t>- natural autoimmunity
</a:t>
            </a:r>
            <a:endParaRPr lang="en-CA" sz="2400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12776" y="5352628"/>
            <a:ext cx="3914533" cy="80009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400" dirty="0">
                <a:solidFill>
                  <a:srgbClr val="000000"/>
                </a:solidFill>
                <a:latin typeface="Palatino Linotype" pitchFamily="18" charset="0"/>
                <a:cs typeface="Times New Roman"/>
              </a:rPr>
              <a:t>- pathological autoimmunity
</a:t>
            </a:r>
            <a:endParaRPr lang="en-CA" sz="2400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12776" y="5873328"/>
            <a:ext cx="3052118" cy="82073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400" dirty="0">
                <a:solidFill>
                  <a:srgbClr val="000000"/>
                </a:solidFill>
                <a:latin typeface="Palatino Linotype" pitchFamily="18" charset="0"/>
                <a:cs typeface="Times New Roman"/>
              </a:rPr>
              <a:t>- autoimmune disease
</a:t>
            </a:r>
            <a:endParaRPr lang="en-CA" sz="2400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-108520" y="2132856"/>
            <a:ext cx="9252520" cy="2711772"/>
          </a:xfrm>
          <a:prstGeom prst="rect">
            <a:avLst/>
          </a:prstGeom>
        </p:spPr>
        <p:txBody>
          <a:bodyPr/>
          <a:lstStyle/>
          <a:p>
            <a:pPr lvl="0" algn="r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en-GB" sz="2400" b="1" dirty="0">
                <a:solidFill>
                  <a:srgbClr val="E36C09"/>
                </a:solidFill>
                <a:latin typeface="Palatino Linotype" pitchFamily="18" charset="0"/>
              </a:rPr>
              <a:t>   Immune tolerance </a:t>
            </a:r>
            <a:r>
              <a:rPr lang="en-GB" sz="2400" dirty="0">
                <a:latin typeface="Palatino Linotype" pitchFamily="18" charset="0"/>
              </a:rPr>
              <a:t>is the absence of a response to a particular antigen, resulting from exposure to that </a:t>
            </a:r>
            <a:r>
              <a:rPr lang="en-GB" sz="2400" dirty="0" smtClean="0">
                <a:latin typeface="Palatino Linotype" pitchFamily="18" charset="0"/>
              </a:rPr>
              <a:t>antigen</a:t>
            </a:r>
            <a:r>
              <a:rPr lang="en-GB" sz="2400" b="1" dirty="0" smtClean="0">
                <a:solidFill>
                  <a:srgbClr val="E36C09"/>
                </a:solidFill>
                <a:latin typeface="Palatino Linotype" pitchFamily="18" charset="0"/>
              </a:rPr>
              <a:t> </a:t>
            </a:r>
            <a:endParaRPr lang="en-GB" sz="2400" b="1" dirty="0">
              <a:solidFill>
                <a:srgbClr val="E36C09"/>
              </a:solidFill>
              <a:latin typeface="Palatino Linotype" pitchFamily="18" charset="0"/>
            </a:endParaRPr>
          </a:p>
          <a:p>
            <a:pPr lvl="0" algn="r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en-GB" sz="2400" b="1" dirty="0">
                <a:solidFill>
                  <a:srgbClr val="E36C09"/>
                </a:solidFill>
                <a:latin typeface="Palatino Linotype" pitchFamily="18" charset="0"/>
              </a:rPr>
              <a:t> </a:t>
            </a:r>
          </a:p>
          <a:p>
            <a:pPr lvl="0" algn="r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en-GB" sz="2400" b="1" dirty="0" err="1">
                <a:solidFill>
                  <a:srgbClr val="E36C09"/>
                </a:solidFill>
                <a:latin typeface="Palatino Linotype" pitchFamily="18" charset="0"/>
              </a:rPr>
              <a:t>Autotolerance</a:t>
            </a:r>
            <a:r>
              <a:rPr lang="en-GB" sz="2400" b="1" dirty="0">
                <a:solidFill>
                  <a:srgbClr val="E36C09"/>
                </a:solidFill>
                <a:latin typeface="Palatino Linotype" pitchFamily="18" charset="0"/>
              </a:rPr>
              <a:t> </a:t>
            </a:r>
            <a:r>
              <a:rPr lang="en-GB" sz="2400" dirty="0">
                <a:latin typeface="Palatino Linotype" pitchFamily="18" charset="0"/>
              </a:rPr>
              <a:t>is not responding to one's own </a:t>
            </a:r>
            <a:r>
              <a:rPr lang="en-GB" sz="2400" dirty="0" smtClean="0">
                <a:latin typeface="Palatino Linotype" pitchFamily="18" charset="0"/>
              </a:rPr>
              <a:t>antigens, </a:t>
            </a:r>
            <a:r>
              <a:rPr lang="en-GB" sz="2400" dirty="0">
                <a:latin typeface="Palatino Linotype" pitchFamily="18" charset="0"/>
              </a:rPr>
              <a:t>
                                             Tolerance for one's own</a:t>
            </a:r>
            <a:r>
              <a:rPr lang="en-GB" sz="2400" b="1" dirty="0">
                <a:solidFill>
                  <a:srgbClr val="E36C09"/>
                </a:solidFill>
                <a:latin typeface="Palatino Linotype" pitchFamily="18" charset="0"/>
              </a:rPr>
              <a:t>
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88913"/>
            <a:ext cx="8964612" cy="6669087"/>
          </a:xfrm>
        </p:spPr>
        <p:txBody>
          <a:bodyPr>
            <a:normAutofit/>
          </a:bodyPr>
          <a:lstStyle/>
          <a:p>
            <a:pPr marL="609600" indent="-609600" algn="r">
              <a:buNone/>
              <a:defRPr/>
            </a:pPr>
            <a:r>
              <a:rPr lang="en-GB" b="1" dirty="0">
                <a:solidFill>
                  <a:srgbClr val="E36C09"/>
                </a:solidFill>
                <a:latin typeface="Palatino Linotype" pitchFamily="18" charset="0"/>
              </a:rPr>
              <a:t>... </a:t>
            </a:r>
            <a:r>
              <a:rPr lang="en-GB" b="1" dirty="0" smtClean="0">
                <a:solidFill>
                  <a:srgbClr val="E36C09"/>
                </a:solidFill>
                <a:latin typeface="Palatino Linotype" pitchFamily="18" charset="0"/>
              </a:rPr>
              <a:t>important </a:t>
            </a:r>
            <a:r>
              <a:rPr lang="en-GB" b="1" dirty="0">
                <a:solidFill>
                  <a:srgbClr val="E36C09"/>
                </a:solidFill>
                <a:latin typeface="Palatino Linotype" pitchFamily="18" charset="0"/>
              </a:rPr>
              <a:t>for the immune response to transplants:
</a:t>
            </a:r>
            <a:endParaRPr lang="sr-Cyrl-CS" sz="2400" dirty="0">
              <a:solidFill>
                <a:srgbClr val="FFFF00"/>
              </a:solidFill>
              <a:latin typeface="Palatino Linotype" pitchFamily="18" charset="0"/>
            </a:endParaRPr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sr-Cyrl-CS" sz="2400" dirty="0">
              <a:latin typeface="Palatino Linotype" pitchFamily="18" charset="0"/>
            </a:endParaRPr>
          </a:p>
          <a:p>
            <a:pPr marL="609600" indent="-609600">
              <a:buClr>
                <a:srgbClr val="E36C09"/>
              </a:buClr>
              <a:buFont typeface="Wingdings" pitchFamily="2" charset="2"/>
              <a:buChar char="Ø"/>
              <a:defRPr/>
            </a:pPr>
            <a:r>
              <a:rPr lang="en-GB" sz="2400" dirty="0">
                <a:latin typeface="Palatino Linotype" pitchFamily="18" charset="0"/>
              </a:rPr>
              <a:t>In the reaction to transplants, the immune system responds, not to microorganisms, but to </a:t>
            </a:r>
            <a:r>
              <a:rPr lang="en-GB" sz="2400" dirty="0">
                <a:solidFill>
                  <a:srgbClr val="E36C09"/>
                </a:solidFill>
                <a:latin typeface="Palatino Linotype" pitchFamily="18" charset="0"/>
              </a:rPr>
              <a:t>non-infectious cells</a:t>
            </a:r>
            <a:r>
              <a:rPr lang="en-GB" sz="2400" dirty="0">
                <a:latin typeface="Palatino Linotype" pitchFamily="18" charset="0"/>
              </a:rPr>
              <a:t> that it recognizes as </a:t>
            </a:r>
            <a:r>
              <a:rPr lang="en-GB" sz="2400" dirty="0" smtClean="0">
                <a:latin typeface="Palatino Linotype" pitchFamily="18" charset="0"/>
              </a:rPr>
              <a:t>foreign</a:t>
            </a:r>
          </a:p>
          <a:p>
            <a:pPr marL="609600" indent="-609600">
              <a:buClr>
                <a:srgbClr val="E36C09"/>
              </a:buClr>
              <a:buFont typeface="Wingdings" pitchFamily="2" charset="2"/>
              <a:buChar char="Ø"/>
              <a:defRPr/>
            </a:pPr>
            <a:endParaRPr lang="en-GB" sz="2400" dirty="0">
              <a:latin typeface="Palatino Linotype" pitchFamily="18" charset="0"/>
            </a:endParaRPr>
          </a:p>
          <a:p>
            <a:pPr marL="609600" indent="-609600">
              <a:buClr>
                <a:srgbClr val="E36C09"/>
              </a:buClr>
              <a:buFont typeface="Wingdings" pitchFamily="2" charset="2"/>
              <a:buChar char="Ø"/>
              <a:defRPr/>
            </a:pPr>
            <a:r>
              <a:rPr lang="en-GB" sz="2400" dirty="0">
                <a:latin typeface="Palatino Linotype" pitchFamily="18" charset="0"/>
              </a:rPr>
              <a:t>These antigens can be expressed on </a:t>
            </a:r>
            <a:r>
              <a:rPr lang="en-GB" sz="2400" dirty="0">
                <a:solidFill>
                  <a:srgbClr val="E36C09"/>
                </a:solidFill>
                <a:latin typeface="Palatino Linotype" pitchFamily="18" charset="0"/>
              </a:rPr>
              <a:t>any type of cells </a:t>
            </a:r>
            <a:r>
              <a:rPr lang="en-GB" sz="2400" dirty="0">
                <a:latin typeface="Palatino Linotype" pitchFamily="18" charset="0"/>
              </a:rPr>
              <a:t>that have been </a:t>
            </a:r>
            <a:r>
              <a:rPr lang="en-GB" sz="2400" dirty="0" smtClean="0">
                <a:latin typeface="Palatino Linotype" pitchFamily="18" charset="0"/>
              </a:rPr>
              <a:t>transplanted</a:t>
            </a:r>
          </a:p>
          <a:p>
            <a:pPr marL="609600" indent="-609600">
              <a:buClr>
                <a:srgbClr val="E36C09"/>
              </a:buClr>
              <a:buFont typeface="Wingdings" pitchFamily="2" charset="2"/>
              <a:buChar char="Ø"/>
              <a:defRPr/>
            </a:pPr>
            <a:endParaRPr lang="en-GB" sz="2400" dirty="0">
              <a:latin typeface="Palatino Linotype" pitchFamily="18" charset="0"/>
            </a:endParaRPr>
          </a:p>
          <a:p>
            <a:pPr marL="609600" indent="-609600">
              <a:buClr>
                <a:srgbClr val="E36C09"/>
              </a:buClr>
              <a:buFont typeface="Wingdings" pitchFamily="2" charset="2"/>
              <a:buChar char="Ø"/>
              <a:defRPr/>
            </a:pPr>
            <a:r>
              <a:rPr lang="en-GB" sz="2400" dirty="0">
                <a:latin typeface="Palatino Linotype" pitchFamily="18" charset="0"/>
              </a:rPr>
              <a:t>The main mechanism by which transplanted cells are removed involves antibodies and T </a:t>
            </a:r>
            <a:r>
              <a:rPr lang="en-GB" sz="2400" dirty="0" smtClean="0">
                <a:latin typeface="Palatino Linotype" pitchFamily="18" charset="0"/>
              </a:rPr>
              <a:t>cell</a:t>
            </a:r>
            <a:r>
              <a:rPr lang="en-GB" sz="2400" dirty="0" smtClean="0">
                <a:latin typeface="Palatino Linotype" pitchFamily="18" charset="0"/>
              </a:rPr>
              <a:t>s</a:t>
            </a:r>
            <a:endParaRPr lang="en-US" sz="2400" dirty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="" xmlns:a16="http://schemas.microsoft.com/office/drawing/2014/main" id="{6C1CBD26-BB44-4975-F8BC-880EF4F684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8753885"/>
              </p:ext>
            </p:extLst>
          </p:nvPr>
        </p:nvGraphicFramePr>
        <p:xfrm>
          <a:off x="539552" y="764705"/>
          <a:ext cx="8136904" cy="5184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8452">
                  <a:extLst>
                    <a:ext uri="{9D8B030D-6E8A-4147-A177-3AD203B41FA5}">
                      <a16:colId xmlns="" xmlns:a16="http://schemas.microsoft.com/office/drawing/2014/main" val="1168247352"/>
                    </a:ext>
                  </a:extLst>
                </a:gridCol>
                <a:gridCol w="4068452">
                  <a:extLst>
                    <a:ext uri="{9D8B030D-6E8A-4147-A177-3AD203B41FA5}">
                      <a16:colId xmlns="" xmlns:a16="http://schemas.microsoft.com/office/drawing/2014/main" val="1193795669"/>
                    </a:ext>
                  </a:extLst>
                </a:gridCol>
              </a:tblGrid>
              <a:tr h="788957">
                <a:tc>
                  <a:txBody>
                    <a:bodyPr/>
                    <a:lstStyle/>
                    <a:p>
                      <a:r>
                        <a:rPr lang="en-GB" dirty="0"/>
                        <a:t>Proof
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Conclusion
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77492077"/>
                  </a:ext>
                </a:extLst>
              </a:tr>
              <a:tr h="1465206">
                <a:tc>
                  <a:txBody>
                    <a:bodyPr/>
                    <a:lstStyle/>
                    <a:p>
                      <a:r>
                        <a:rPr lang="en-GB" dirty="0"/>
                        <a:t>Prior exposure to donor MHC molecules leads to accelerated rejection of graft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Rejecting graft shows memory and specificity, two basic properties of acquired immunity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518029094"/>
                  </a:ext>
                </a:extLst>
              </a:tr>
              <a:tr h="1465206">
                <a:tc>
                  <a:txBody>
                    <a:bodyPr/>
                    <a:lstStyle/>
                    <a:p>
                      <a:r>
                        <a:rPr lang="en-GB" dirty="0"/>
                        <a:t>The ability to reject the graft can be transferred to a </a:t>
                      </a:r>
                      <a:r>
                        <a:rPr lang="en-GB" dirty="0" smtClean="0"/>
                        <a:t>naive </a:t>
                      </a:r>
                      <a:r>
                        <a:rPr lang="en-GB" dirty="0"/>
                        <a:t>lymphocyte unit of a sensitized individual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Rejection of graft is mediated by lymphocytes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319882474"/>
                  </a:ext>
                </a:extLst>
              </a:tr>
              <a:tr h="1465206">
                <a:tc>
                  <a:txBody>
                    <a:bodyPr/>
                    <a:lstStyle/>
                    <a:p>
                      <a:r>
                        <a:rPr lang="en-GB" dirty="0"/>
                        <a:t>Depletion or inactivation of T </a:t>
                      </a:r>
                      <a:r>
                        <a:rPr lang="en-GB" dirty="0" smtClean="0"/>
                        <a:t>cells by </a:t>
                      </a:r>
                      <a:r>
                        <a:rPr lang="en-GB" dirty="0"/>
                        <a:t>drugs or antibodies leads to inhibition of rejected graft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Rejection of graft can be mediated by T </a:t>
                      </a:r>
                      <a:r>
                        <a:rPr lang="en-GB" dirty="0" smtClean="0"/>
                        <a:t>cells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7406289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AB9C2"/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457200" y="188913"/>
            <a:ext cx="8229600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itchFamily="2" charset="2"/>
              <a:buNone/>
              <a:defRPr/>
            </a:pPr>
            <a:endParaRPr lang="en-GB" sz="2400" b="1" kern="0" dirty="0" smtClean="0">
              <a:latin typeface="Palatino Linotype" pitchFamily="18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itchFamily="2" charset="2"/>
              <a:buNone/>
              <a:defRPr/>
            </a:pPr>
            <a:r>
              <a:rPr lang="en-GB" sz="2400" b="1" kern="0" dirty="0" smtClean="0">
                <a:latin typeface="Palatino Linotype" pitchFamily="18" charset="0"/>
              </a:rPr>
              <a:t>Through </a:t>
            </a:r>
            <a:r>
              <a:rPr lang="en-GB" sz="2400" b="1" kern="0" dirty="0">
                <a:latin typeface="Palatino Linotype" pitchFamily="18" charset="0"/>
              </a:rPr>
              <a:t>selection in the thymus, those CD4+ and CD8+ T lymphocytes that recognize their own MHC are selected</a:t>
            </a:r>
            <a:r>
              <a:rPr lang="en-GB" sz="2400" b="1" kern="0" dirty="0">
                <a:solidFill>
                  <a:srgbClr val="E36C09"/>
                </a:solidFill>
                <a:latin typeface="Palatino Linotype" pitchFamily="18" charset="0"/>
              </a:rPr>
              <a:t> (MHC restriction</a:t>
            </a:r>
            <a:r>
              <a:rPr lang="en-GB" sz="2400" b="1" kern="0" dirty="0" smtClean="0">
                <a:solidFill>
                  <a:srgbClr val="E36C09"/>
                </a:solidFill>
                <a:latin typeface="Palatino Linotype" pitchFamily="18" charset="0"/>
              </a:rPr>
              <a:t>)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itchFamily="2" charset="2"/>
              <a:buNone/>
              <a:defRPr/>
            </a:pPr>
            <a:endParaRPr lang="en-GB" sz="2400" b="1" kern="0" dirty="0">
              <a:latin typeface="Palatino Linotype" pitchFamily="18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itchFamily="2" charset="2"/>
              <a:buNone/>
              <a:defRPr/>
            </a:pPr>
            <a:r>
              <a:rPr lang="en-GB" sz="2400" b="1" kern="0" dirty="0" smtClean="0">
                <a:latin typeface="Palatino Linotype" pitchFamily="18" charset="0"/>
              </a:rPr>
              <a:t>                            ......so </a:t>
            </a:r>
            <a:r>
              <a:rPr lang="en-GB" sz="2400" b="1" kern="0" dirty="0">
                <a:latin typeface="Palatino Linotype" pitchFamily="18" charset="0"/>
              </a:rPr>
              <a:t>all mature CD4+ and CD8+ T </a:t>
            </a:r>
            <a:r>
              <a:rPr lang="en-GB" sz="2400" b="1" kern="0" dirty="0" smtClean="0">
                <a:latin typeface="Palatino Linotype" pitchFamily="18" charset="0"/>
              </a:rPr>
              <a:t>cells </a:t>
            </a:r>
            <a:r>
              <a:rPr lang="en-GB" sz="2400" b="1" kern="0" dirty="0">
                <a:latin typeface="Palatino Linotype" pitchFamily="18" charset="0"/>
              </a:rPr>
              <a:t>in the periphery </a:t>
            </a:r>
            <a:r>
              <a:rPr lang="en-GB" sz="2400" b="1" kern="0" dirty="0">
                <a:solidFill>
                  <a:srgbClr val="E36C09"/>
                </a:solidFill>
                <a:latin typeface="Palatino Linotype" pitchFamily="18" charset="0"/>
              </a:rPr>
              <a:t>recognize peptides displayed only in the context of their own MHC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itchFamily="2" charset="2"/>
              <a:buNone/>
              <a:defRPr/>
            </a:pPr>
            <a:endParaRPr lang="en-GB" sz="2400" b="1" kern="0" dirty="0" smtClean="0">
              <a:latin typeface="Palatino Linotype" pitchFamily="18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itchFamily="2" charset="2"/>
              <a:buNone/>
              <a:defRPr/>
            </a:pPr>
            <a:r>
              <a:rPr lang="en-GB" sz="2400" b="1" kern="0" dirty="0" smtClean="0">
                <a:latin typeface="Palatino Linotype" pitchFamily="18" charset="0"/>
              </a:rPr>
              <a:t>The </a:t>
            </a:r>
            <a:r>
              <a:rPr lang="en-GB" sz="2400" b="1" kern="0" dirty="0">
                <a:latin typeface="Palatino Linotype" pitchFamily="18" charset="0"/>
              </a:rPr>
              <a:t>individual does not have clones of T </a:t>
            </a:r>
            <a:r>
              <a:rPr lang="en-GB" sz="2400" b="1" kern="0" dirty="0" smtClean="0">
                <a:latin typeface="Palatino Linotype" pitchFamily="18" charset="0"/>
              </a:rPr>
              <a:t>cells </a:t>
            </a:r>
            <a:r>
              <a:rPr lang="en-GB" sz="2400" b="1" kern="0" dirty="0">
                <a:latin typeface="Palatino Linotype" pitchFamily="18" charset="0"/>
              </a:rPr>
              <a:t>to recognize peptides in the context of other people’s MHC products!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itchFamily="2" charset="2"/>
              <a:buNone/>
              <a:defRPr/>
            </a:pPr>
            <a:endParaRPr lang="en-GB" sz="2400" b="1" kern="0" dirty="0" smtClean="0">
              <a:latin typeface="Palatino Linotype" pitchFamily="18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itchFamily="2" charset="2"/>
              <a:buNone/>
              <a:defRPr/>
            </a:pPr>
            <a:r>
              <a:rPr lang="en-GB" sz="2400" b="1" kern="0" dirty="0" smtClean="0">
                <a:solidFill>
                  <a:schemeClr val="bg1"/>
                </a:solidFill>
                <a:latin typeface="Palatino Linotype" pitchFamily="18" charset="0"/>
              </a:rPr>
              <a:t>Why </a:t>
            </a:r>
            <a:r>
              <a:rPr lang="en-GB" sz="2400" b="1" kern="0" dirty="0">
                <a:solidFill>
                  <a:schemeClr val="bg1"/>
                </a:solidFill>
                <a:latin typeface="Palatino Linotype" pitchFamily="18" charset="0"/>
              </a:rPr>
              <a:t>did one person's T </a:t>
            </a:r>
            <a:r>
              <a:rPr lang="en-GB" sz="2400" b="1" kern="0" dirty="0" smtClean="0">
                <a:solidFill>
                  <a:schemeClr val="bg1"/>
                </a:solidFill>
                <a:latin typeface="Palatino Linotype" pitchFamily="18" charset="0"/>
              </a:rPr>
              <a:t>cell</a:t>
            </a:r>
            <a:r>
              <a:rPr lang="en-GB" sz="2400" b="1" kern="0" dirty="0" smtClean="0">
                <a:solidFill>
                  <a:schemeClr val="bg1"/>
                </a:solidFill>
                <a:latin typeface="Palatino Linotype" pitchFamily="18" charset="0"/>
              </a:rPr>
              <a:t>s </a:t>
            </a:r>
            <a:r>
              <a:rPr lang="en-GB" sz="2400" b="1" kern="0" dirty="0">
                <a:solidFill>
                  <a:schemeClr val="bg1"/>
                </a:solidFill>
                <a:latin typeface="Palatino Linotype" pitchFamily="18" charset="0"/>
              </a:rPr>
              <a:t>recognize another person’s MHC molecules?</a:t>
            </a:r>
            <a:endParaRPr lang="sr-Cyrl-CS" sz="2400" b="1" dirty="0">
              <a:solidFill>
                <a:schemeClr val="bg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8" name="Rectangle 8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51520" y="3645024"/>
            <a:ext cx="8892480" cy="2592288"/>
          </a:xfrm>
        </p:spPr>
        <p:txBody>
          <a:bodyPr>
            <a:noAutofit/>
          </a:bodyPr>
          <a:lstStyle/>
          <a:p>
            <a:pPr marL="0" indent="0">
              <a:buNone/>
              <a:defRPr/>
            </a:pPr>
            <a:r>
              <a:rPr lang="en-GB" sz="2200" b="1" dirty="0">
                <a:latin typeface="Times New Roman" pitchFamily="18" charset="0"/>
                <a:cs typeface="Times New Roman" pitchFamily="18" charset="0"/>
              </a:rPr>
              <a:t>An allogeneic MHC molecule displaying peptides of an allogeneic cell can look like its own MHC with a foreign peptide – an excellent example of </a:t>
            </a:r>
            <a:r>
              <a:rPr lang="en-GB" sz="2200" b="1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cross-reactivity.</a:t>
            </a:r>
            <a:endParaRPr lang="en-GB" sz="2200" b="1" dirty="0">
              <a:solidFill>
                <a:srgbClr val="FF99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en-GB" sz="2200" b="1" dirty="0">
                <a:latin typeface="Times New Roman" pitchFamily="18" charset="0"/>
                <a:cs typeface="Times New Roman" pitchFamily="18" charset="0"/>
              </a:rPr>
              <a:t>It can be seen that many clones can participate in the reactions</a:t>
            </a:r>
          </a:p>
          <a:p>
            <a:pPr marL="0" indent="0">
              <a:buNone/>
              <a:defRPr/>
            </a:pPr>
            <a:r>
              <a:rPr lang="en-GB" sz="2200" b="1" dirty="0">
                <a:latin typeface="Times New Roman" pitchFamily="18" charset="0"/>
                <a:cs typeface="Times New Roman" pitchFamily="18" charset="0"/>
              </a:rPr>
              <a:t>In addition, one cell of the allograft expresses </a:t>
            </a:r>
            <a:r>
              <a:rPr lang="en-GB" sz="2200" b="1" dirty="0" smtClean="0">
                <a:latin typeface="Times New Roman" pitchFamily="18" charset="0"/>
                <a:cs typeface="Times New Roman" pitchFamily="18" charset="0"/>
              </a:rPr>
              <a:t>hundred thousands </a:t>
            </a:r>
            <a:r>
              <a:rPr lang="en-GB" sz="2200" b="1" dirty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GB" sz="2200" b="1" dirty="0" smtClean="0">
                <a:latin typeface="Times New Roman" pitchFamily="18" charset="0"/>
                <a:cs typeface="Times New Roman" pitchFamily="18" charset="0"/>
              </a:rPr>
              <a:t>MHC </a:t>
            </a:r>
            <a:r>
              <a:rPr lang="en-GB" sz="2200" b="1" dirty="0">
                <a:latin typeface="Times New Roman" pitchFamily="18" charset="0"/>
                <a:cs typeface="Times New Roman" pitchFamily="18" charset="0"/>
              </a:rPr>
              <a:t>molecules, while in the case of infection only a small number of its own </a:t>
            </a:r>
            <a:r>
              <a:rPr lang="en-GB" sz="2200" b="1" dirty="0" smtClean="0">
                <a:latin typeface="Times New Roman" pitchFamily="18" charset="0"/>
                <a:cs typeface="Times New Roman" pitchFamily="18" charset="0"/>
              </a:rPr>
              <a:t>MHC </a:t>
            </a:r>
            <a:r>
              <a:rPr lang="en-GB" sz="2200" b="1" dirty="0">
                <a:latin typeface="Times New Roman" pitchFamily="18" charset="0"/>
                <a:cs typeface="Times New Roman" pitchFamily="18" charset="0"/>
              </a:rPr>
              <a:t>molecules presents the peptide – microorganism</a:t>
            </a:r>
          </a:p>
          <a:p>
            <a:pPr marL="0" indent="0">
              <a:buNone/>
              <a:defRPr/>
            </a:pPr>
            <a:r>
              <a:rPr lang="en-GB" sz="2200" b="1" dirty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that is why the reaction of T </a:t>
            </a:r>
            <a:r>
              <a:rPr lang="en-GB" sz="2200" b="1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cells to </a:t>
            </a:r>
            <a:r>
              <a:rPr lang="en-GB" sz="2200" b="1" dirty="0" err="1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alloantigens</a:t>
            </a:r>
            <a:r>
              <a:rPr lang="en-GB" sz="2200" b="1" dirty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is so strong</a:t>
            </a:r>
            <a:r>
              <a:rPr lang="en-GB" sz="22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200" b="1" dirty="0">
              <a:solidFill>
                <a:srgbClr val="FF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CCEA579E-10F6-D6B9-C741-1956EC45A3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8568952" cy="2918930"/>
          </a:xfrm>
          <a:prstGeom prst="rect">
            <a:avLst/>
          </a:prstGeom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71600" y="116632"/>
            <a:ext cx="7344816" cy="558800"/>
          </a:xfrm>
        </p:spPr>
        <p:txBody>
          <a:bodyPr>
            <a:normAutofit fontScale="90000"/>
          </a:bodyPr>
          <a:lstStyle/>
          <a:p>
            <a:r>
              <a:rPr lang="en-GB" sz="2400" b="1" dirty="0" smtClean="0">
                <a:solidFill>
                  <a:schemeClr val="tx1"/>
                </a:solidFill>
                <a:latin typeface="Palatino Linotype" pitchFamily="18" charset="0"/>
              </a:rPr>
              <a:t/>
            </a:r>
            <a:br>
              <a:rPr lang="en-GB" sz="2400" b="1" dirty="0" smtClean="0">
                <a:solidFill>
                  <a:schemeClr val="tx1"/>
                </a:solidFill>
                <a:latin typeface="Palatino Linotype" pitchFamily="18" charset="0"/>
              </a:rPr>
            </a:br>
            <a:r>
              <a:rPr lang="en-GB" sz="2400" b="1" dirty="0" smtClean="0">
                <a:solidFill>
                  <a:schemeClr val="tx1"/>
                </a:solidFill>
                <a:latin typeface="Palatino Linotype" pitchFamily="18" charset="0"/>
              </a:rPr>
              <a:t/>
            </a:r>
            <a:br>
              <a:rPr lang="en-GB" sz="2400" b="1" dirty="0" smtClean="0">
                <a:solidFill>
                  <a:schemeClr val="tx1"/>
                </a:solidFill>
                <a:latin typeface="Palatino Linotype" pitchFamily="18" charset="0"/>
              </a:rPr>
            </a:br>
            <a:r>
              <a:rPr lang="en-GB" sz="2400" b="1" dirty="0" smtClean="0">
                <a:solidFill>
                  <a:schemeClr val="tx1"/>
                </a:solidFill>
                <a:latin typeface="Palatino Linotype" pitchFamily="18" charset="0"/>
              </a:rPr>
              <a:t>Induction </a:t>
            </a:r>
            <a:r>
              <a:rPr lang="en-GB" sz="2400" b="1" dirty="0">
                <a:solidFill>
                  <a:schemeClr val="tx1"/>
                </a:solidFill>
                <a:latin typeface="Palatino Linotype" pitchFamily="18" charset="0"/>
              </a:rPr>
              <a:t>of immune response against </a:t>
            </a:r>
            <a:r>
              <a:rPr lang="en-GB" sz="2400" b="1" dirty="0" smtClean="0">
                <a:solidFill>
                  <a:schemeClr val="tx1"/>
                </a:solidFill>
                <a:latin typeface="Palatino Linotype" pitchFamily="18" charset="0"/>
              </a:rPr>
              <a:t>graft</a:t>
            </a:r>
            <a:endParaRPr lang="en-US" sz="24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F075FD12-2D41-410E-548B-8A003FF7B1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052736"/>
            <a:ext cx="4608512" cy="456139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644008" y="1052736"/>
            <a:ext cx="4499992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GB" b="1" dirty="0" smtClean="0">
                <a:solidFill>
                  <a:srgbClr val="FFC000"/>
                </a:solidFill>
                <a:latin typeface="Palatino Linotype" pitchFamily="18" charset="0"/>
              </a:rPr>
              <a:t>DIRECT RECOGNITION:</a:t>
            </a:r>
          </a:p>
          <a:p>
            <a:pPr>
              <a:lnSpc>
                <a:spcPct val="80000"/>
              </a:lnSpc>
            </a:pPr>
            <a:r>
              <a:rPr lang="en-GB" b="1" dirty="0" smtClean="0">
                <a:latin typeface="Palatino Linotype" pitchFamily="18" charset="0"/>
              </a:rPr>
              <a:t> Only possible if the graft contains APCs (</a:t>
            </a:r>
            <a:r>
              <a:rPr lang="en-GB" b="1" dirty="0" err="1" smtClean="0">
                <a:latin typeface="Palatino Linotype" pitchFamily="18" charset="0"/>
              </a:rPr>
              <a:t>dendritic</a:t>
            </a:r>
            <a:r>
              <a:rPr lang="en-GB" b="1" dirty="0" smtClean="0">
                <a:latin typeface="Palatino Linotype" pitchFamily="18" charset="0"/>
              </a:rPr>
              <a:t> cells). This is how </a:t>
            </a:r>
            <a:r>
              <a:rPr lang="en-GB" b="1" dirty="0" err="1" smtClean="0">
                <a:latin typeface="Palatino Linotype" pitchFamily="18" charset="0"/>
              </a:rPr>
              <a:t>effector</a:t>
            </a:r>
            <a:r>
              <a:rPr lang="en-GB" b="1" dirty="0" smtClean="0">
                <a:latin typeface="Palatino Linotype" pitchFamily="18" charset="0"/>
              </a:rPr>
              <a:t> </a:t>
            </a:r>
            <a:r>
              <a:rPr lang="en-GB" b="1" dirty="0" err="1" smtClean="0">
                <a:latin typeface="Palatino Linotype" pitchFamily="18" charset="0"/>
              </a:rPr>
              <a:t>alloreactive</a:t>
            </a:r>
            <a:r>
              <a:rPr lang="en-GB" b="1" dirty="0" smtClean="0">
                <a:latin typeface="Palatino Linotype" pitchFamily="18" charset="0"/>
              </a:rPr>
              <a:t> T lymphocytes (CTL) are formed .</a:t>
            </a:r>
          </a:p>
          <a:p>
            <a:pPr>
              <a:lnSpc>
                <a:spcPct val="80000"/>
              </a:lnSpc>
            </a:pPr>
            <a:r>
              <a:rPr lang="en-GB" b="1" dirty="0" smtClean="0">
                <a:solidFill>
                  <a:srgbClr val="C00000"/>
                </a:solidFill>
                <a:latin typeface="Palatino Linotype" pitchFamily="18" charset="0"/>
              </a:rPr>
              <a:t>ACUTE REJECTION</a:t>
            </a:r>
          </a:p>
          <a:p>
            <a:pPr>
              <a:lnSpc>
                <a:spcPct val="80000"/>
              </a:lnSpc>
            </a:pPr>
            <a:r>
              <a:rPr lang="en-GB" b="1" dirty="0" smtClean="0">
                <a:latin typeface="Palatino Linotype" pitchFamily="18" charset="0"/>
              </a:rPr>
              <a:t>2% of lymphocytes</a:t>
            </a:r>
          </a:p>
          <a:p>
            <a:pPr>
              <a:lnSpc>
                <a:spcPct val="80000"/>
              </a:lnSpc>
            </a:pPr>
            <a:endParaRPr lang="en-GB" b="1" dirty="0" smtClean="0">
              <a:solidFill>
                <a:srgbClr val="FFC000"/>
              </a:solidFill>
              <a:latin typeface="Palatino Linotype" pitchFamily="18" charset="0"/>
            </a:endParaRPr>
          </a:p>
          <a:p>
            <a:pPr>
              <a:lnSpc>
                <a:spcPct val="80000"/>
              </a:lnSpc>
            </a:pPr>
            <a:endParaRPr lang="en-GB" b="1" dirty="0" smtClean="0">
              <a:solidFill>
                <a:srgbClr val="FFC000"/>
              </a:solidFill>
              <a:latin typeface="Palatino Linotype" pitchFamily="18" charset="0"/>
            </a:endParaRPr>
          </a:p>
          <a:p>
            <a:pPr>
              <a:lnSpc>
                <a:spcPct val="80000"/>
              </a:lnSpc>
            </a:pPr>
            <a:r>
              <a:rPr lang="en-GB" b="1" dirty="0" smtClean="0">
                <a:solidFill>
                  <a:srgbClr val="FFC000"/>
                </a:solidFill>
                <a:latin typeface="Palatino Linotype" pitchFamily="18" charset="0"/>
              </a:rPr>
              <a:t>INDIRECT RECOGNITION: </a:t>
            </a:r>
          </a:p>
          <a:p>
            <a:pPr>
              <a:lnSpc>
                <a:spcPct val="80000"/>
              </a:lnSpc>
            </a:pPr>
            <a:r>
              <a:rPr lang="en-GB" b="1" dirty="0" smtClean="0">
                <a:latin typeface="Palatino Linotype" pitchFamily="18" charset="0"/>
              </a:rPr>
              <a:t>The host APC </a:t>
            </a:r>
            <a:r>
              <a:rPr lang="en-GB" b="1" dirty="0" err="1" smtClean="0">
                <a:latin typeface="Palatino Linotype" pitchFamily="18" charset="0"/>
              </a:rPr>
              <a:t>phagocytoses</a:t>
            </a:r>
            <a:r>
              <a:rPr lang="en-GB" b="1" dirty="0" smtClean="0">
                <a:latin typeface="Palatino Linotype" pitchFamily="18" charset="0"/>
              </a:rPr>
              <a:t> the donor cells, processes the donor </a:t>
            </a:r>
            <a:r>
              <a:rPr lang="en-GB" b="1" dirty="0" err="1" smtClean="0">
                <a:latin typeface="Palatino Linotype" pitchFamily="18" charset="0"/>
              </a:rPr>
              <a:t>alloantigens</a:t>
            </a:r>
            <a:r>
              <a:rPr lang="en-GB" b="1" dirty="0" smtClean="0">
                <a:latin typeface="Palatino Linotype" pitchFamily="18" charset="0"/>
              </a:rPr>
              <a:t> (</a:t>
            </a:r>
            <a:r>
              <a:rPr lang="en-GB" b="1" dirty="0" err="1" smtClean="0">
                <a:latin typeface="Palatino Linotype" pitchFamily="18" charset="0"/>
              </a:rPr>
              <a:t>MHC</a:t>
            </a:r>
            <a:r>
              <a:rPr lang="en-GB" b="1" dirty="0" smtClean="0">
                <a:latin typeface="Palatino Linotype" pitchFamily="18" charset="0"/>
              </a:rPr>
              <a:t> and other proteins) and displays them in the context of its own </a:t>
            </a:r>
            <a:r>
              <a:rPr lang="en-GB" b="1" dirty="0" err="1" smtClean="0">
                <a:latin typeface="Palatino Linotype" pitchFamily="18" charset="0"/>
              </a:rPr>
              <a:t>MHC</a:t>
            </a:r>
            <a:r>
              <a:rPr lang="en-GB" b="1" dirty="0" smtClean="0">
                <a:latin typeface="Palatino Linotype" pitchFamily="18" charset="0"/>
              </a:rPr>
              <a:t> (</a:t>
            </a:r>
            <a:r>
              <a:rPr lang="en-GB" b="1" dirty="0" err="1" smtClean="0">
                <a:latin typeface="Palatino Linotype" pitchFamily="18" charset="0"/>
              </a:rPr>
              <a:t>Th</a:t>
            </a:r>
            <a:r>
              <a:rPr lang="en-GB" b="1" dirty="0" smtClean="0">
                <a:latin typeface="Palatino Linotype" pitchFamily="18" charset="0"/>
              </a:rPr>
              <a:t>).</a:t>
            </a:r>
          </a:p>
          <a:p>
            <a:pPr>
              <a:lnSpc>
                <a:spcPct val="80000"/>
              </a:lnSpc>
            </a:pPr>
            <a:endParaRPr lang="en-GB" b="1" dirty="0" smtClean="0">
              <a:latin typeface="Palatino Linotype" pitchFamily="18" charset="0"/>
            </a:endParaRPr>
          </a:p>
          <a:p>
            <a:pPr>
              <a:lnSpc>
                <a:spcPct val="80000"/>
              </a:lnSpc>
            </a:pPr>
            <a:r>
              <a:rPr lang="en-GB" b="1" dirty="0" smtClean="0">
                <a:solidFill>
                  <a:srgbClr val="C00000"/>
                </a:solidFill>
                <a:latin typeface="Palatino Linotype" pitchFamily="18" charset="0"/>
              </a:rPr>
              <a:t>CHRONIC REJECTION</a:t>
            </a:r>
          </a:p>
          <a:p>
            <a:pPr>
              <a:lnSpc>
                <a:spcPct val="80000"/>
              </a:lnSpc>
            </a:pPr>
            <a:r>
              <a:rPr lang="en-GB" b="1" dirty="0" smtClean="0">
                <a:latin typeface="Palatino Linotype" pitchFamily="18" charset="0"/>
              </a:rPr>
              <a:t>0.2% of lymphocytes</a:t>
            </a:r>
          </a:p>
          <a:p>
            <a:pPr>
              <a:lnSpc>
                <a:spcPct val="80000"/>
              </a:lnSpc>
            </a:pPr>
            <a:endParaRPr lang="en-GB" b="1" dirty="0" smtClean="0">
              <a:latin typeface="Palatino Linotype" pitchFamily="18" charset="0"/>
            </a:endParaRPr>
          </a:p>
          <a:p>
            <a:pPr>
              <a:lnSpc>
                <a:spcPct val="80000"/>
              </a:lnSpc>
            </a:pPr>
            <a:endParaRPr lang="en-GB" b="1" dirty="0" smtClean="0">
              <a:latin typeface="Palatino Linotype" pitchFamily="18" charset="0"/>
            </a:endParaRPr>
          </a:p>
          <a:p>
            <a:pPr>
              <a:lnSpc>
                <a:spcPct val="80000"/>
              </a:lnSpc>
            </a:pPr>
            <a:endParaRPr lang="en-GB" b="1" dirty="0" smtClean="0">
              <a:latin typeface="Palatino Linotype" pitchFamily="18" charset="0"/>
            </a:endParaRPr>
          </a:p>
          <a:p>
            <a:pPr>
              <a:lnSpc>
                <a:spcPct val="80000"/>
              </a:lnSpc>
            </a:pPr>
            <a:r>
              <a:rPr lang="en-GB" b="1" dirty="0" err="1" smtClean="0">
                <a:latin typeface="Palatino Linotype" pitchFamily="18" charset="0"/>
              </a:rPr>
              <a:t>Effector</a:t>
            </a:r>
            <a:r>
              <a:rPr lang="en-GB" b="1" dirty="0" smtClean="0">
                <a:latin typeface="Palatino Linotype" pitchFamily="18" charset="0"/>
              </a:rPr>
              <a:t> T lymphocytes would then recognize their own MHC??? So how do they kill cells expressing </a:t>
            </a:r>
            <a:r>
              <a:rPr lang="en-GB" b="1" dirty="0" err="1" smtClean="0">
                <a:latin typeface="Palatino Linotype" pitchFamily="18" charset="0"/>
              </a:rPr>
              <a:t>allogeneic</a:t>
            </a:r>
            <a:r>
              <a:rPr lang="en-GB" b="1" dirty="0" smtClean="0">
                <a:latin typeface="Palatino Linotype" pitchFamily="18" charset="0"/>
              </a:rPr>
              <a:t> MHC????</a:t>
            </a:r>
            <a:endParaRPr lang="en-US" b="1" dirty="0">
              <a:latin typeface="Palatino Linotype" pitchFamily="18" charset="0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75000"/>
              </a:schemeClr>
            </a:gs>
            <a:gs pos="10000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63562" y="757237"/>
            <a:ext cx="8447088" cy="5048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3200" b="1" dirty="0">
                <a:solidFill>
                  <a:schemeClr val="tx1"/>
                </a:solidFill>
                <a:latin typeface="Palatino Linotype" pitchFamily="18" charset="0"/>
              </a:rPr>
              <a:t>Donor and Recipient Compatibility </a:t>
            </a:r>
            <a:r>
              <a:rPr lang="en-GB" sz="3200" b="1" dirty="0" smtClean="0">
                <a:solidFill>
                  <a:schemeClr val="tx1"/>
                </a:solidFill>
                <a:latin typeface="Palatino Linotype" pitchFamily="18" charset="0"/>
              </a:rPr>
              <a:t>Tests</a:t>
            </a:r>
            <a:endParaRPr 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600200"/>
            <a:ext cx="4038600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sr-Cyrl-CS" sz="2000" dirty="0"/>
          </a:p>
          <a:p>
            <a:pPr eaLnBrk="1" hangingPunct="1">
              <a:buFont typeface="Wingdings" pitchFamily="2" charset="2"/>
              <a:buNone/>
              <a:defRPr/>
            </a:pPr>
            <a:endParaRPr lang="sr-Cyrl-CS" sz="20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sr-Cyrl-CS" sz="20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sz="2000" dirty="0"/>
          </a:p>
        </p:txBody>
      </p:sp>
      <p:sp>
        <p:nvSpPr>
          <p:cNvPr id="17412" name="Rectangle 6"/>
          <p:cNvSpPr>
            <a:spLocks noChangeArrowheads="1"/>
          </p:cNvSpPr>
          <p:nvPr/>
        </p:nvSpPr>
        <p:spPr bwMode="auto">
          <a:xfrm>
            <a:off x="430213" y="2276475"/>
            <a:ext cx="8713787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B" sz="2400" b="1" dirty="0">
                <a:solidFill>
                  <a:srgbClr val="E36C09"/>
                </a:solidFill>
                <a:latin typeface="Palatino Linotype" pitchFamily="18" charset="0"/>
              </a:rPr>
              <a:t>ABO compatibility </a:t>
            </a:r>
            <a:r>
              <a:rPr lang="en-GB" sz="2400" b="1" dirty="0" smtClean="0">
                <a:solidFill>
                  <a:srgbClr val="E36C09"/>
                </a:solidFill>
                <a:latin typeface="Palatino Linotype" pitchFamily="18" charset="0"/>
              </a:rPr>
              <a:t>test</a:t>
            </a: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B" sz="2400" b="1" dirty="0">
              <a:solidFill>
                <a:srgbClr val="E36C09"/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B" sz="2400" b="1" dirty="0">
                <a:solidFill>
                  <a:srgbClr val="E36C09"/>
                </a:solidFill>
                <a:latin typeface="Palatino Linotype" pitchFamily="18" charset="0"/>
              </a:rPr>
              <a:t>HLA typing      </a:t>
            </a: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400" b="1" dirty="0" smtClean="0">
                <a:solidFill>
                  <a:srgbClr val="E36C09"/>
                </a:solidFill>
                <a:latin typeface="Palatino Linotype" pitchFamily="18" charset="0"/>
              </a:rPr>
              <a:t>     HLA-A</a:t>
            </a:r>
            <a:r>
              <a:rPr lang="en-GB" sz="2400" b="1" dirty="0">
                <a:solidFill>
                  <a:srgbClr val="E36C09"/>
                </a:solidFill>
                <a:latin typeface="Palatino Linotype" pitchFamily="18" charset="0"/>
              </a:rPr>
              <a:t>, HLA-B, </a:t>
            </a:r>
            <a:r>
              <a:rPr lang="en-GB" sz="2400" b="1" dirty="0" smtClean="0">
                <a:solidFill>
                  <a:srgbClr val="E36C09"/>
                </a:solidFill>
                <a:latin typeface="Palatino Linotype" pitchFamily="18" charset="0"/>
              </a:rPr>
              <a:t>HLA-DR</a:t>
            </a: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400" b="1" dirty="0">
              <a:solidFill>
                <a:srgbClr val="E36C09"/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B" sz="2400" b="1" dirty="0">
                <a:solidFill>
                  <a:srgbClr val="E36C09"/>
                </a:solidFill>
                <a:latin typeface="Palatino Linotype" pitchFamily="18" charset="0"/>
              </a:rPr>
              <a:t>Checking the presence of preformed </a:t>
            </a:r>
            <a:r>
              <a:rPr lang="en-GB" sz="2400" b="1" dirty="0" smtClean="0">
                <a:solidFill>
                  <a:srgbClr val="E36C09"/>
                </a:solidFill>
                <a:latin typeface="Palatino Linotype" pitchFamily="18" charset="0"/>
              </a:rPr>
              <a:t>antibodies</a:t>
            </a: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en-GB" sz="2400" b="1" dirty="0">
              <a:solidFill>
                <a:srgbClr val="E36C09"/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B" sz="2400" b="1" dirty="0">
                <a:solidFill>
                  <a:srgbClr val="E36C09"/>
                </a:solidFill>
                <a:latin typeface="Palatino Linotype" pitchFamily="18" charset="0"/>
              </a:rPr>
              <a:t>Cross-typing (the recipient's serum is mixed with the donor's lymphocytes)</a:t>
            </a:r>
            <a:endParaRPr lang="sr-Cyrl-CS" sz="2400" b="1" dirty="0">
              <a:solidFill>
                <a:srgbClr val="E36C09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ctrTitle"/>
          </p:nvPr>
        </p:nvSpPr>
        <p:spPr>
          <a:xfrm>
            <a:off x="323528" y="263691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rgbClr val="E36C09"/>
                </a:solidFill>
                <a:effectLst/>
                <a:latin typeface="Palatino Linotype" pitchFamily="18" charset="0"/>
              </a:rPr>
              <a:t>Kidney </a:t>
            </a:r>
            <a:r>
              <a:rPr lang="en-GB" dirty="0" smtClean="0">
                <a:solidFill>
                  <a:srgbClr val="E36C09"/>
                </a:solidFill>
                <a:effectLst/>
                <a:latin typeface="Palatino Linotype" pitchFamily="18" charset="0"/>
              </a:rPr>
              <a:t>transplantation
</a:t>
            </a:r>
            <a:endParaRPr lang="en-US" dirty="0">
              <a:solidFill>
                <a:srgbClr val="E36C09"/>
              </a:solidFill>
              <a:effectLst/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75000"/>
              </a:schemeClr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444845"/>
              </p:ext>
            </p:extLst>
          </p:nvPr>
        </p:nvGraphicFramePr>
        <p:xfrm>
          <a:off x="0" y="692696"/>
          <a:ext cx="4248472" cy="3579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92075">
                <a:tc>
                  <a:txBody>
                    <a:bodyPr/>
                    <a:lstStyle/>
                    <a:p>
                      <a:r>
                        <a:rPr lang="en-GB" b="1" cap="none" spc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Palatino Linotype" pitchFamily="18" charset="0"/>
                        </a:rPr>
                        <a:t>LIVING </a:t>
                      </a:r>
                      <a:r>
                        <a:rPr lang="en-GB" b="1" cap="none" spc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Palatino Linotype" pitchFamily="18" charset="0"/>
                        </a:rPr>
                        <a:t>DONOR</a:t>
                      </a:r>
                      <a:endParaRPr lang="en-US" b="1" cap="none" spc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Palatino Linotype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92075">
                <a:tc>
                  <a:txBody>
                    <a:bodyPr/>
                    <a:lstStyle/>
                    <a:p>
                      <a:r>
                        <a:rPr lang="en-GB" dirty="0">
                          <a:latin typeface="Palatino Linotype" pitchFamily="18" charset="0"/>
                        </a:rPr>
                        <a:t>BOTH FUNCTIONAL </a:t>
                      </a:r>
                      <a:r>
                        <a:rPr lang="en-GB" dirty="0" smtClean="0">
                          <a:latin typeface="Palatino Linotype" pitchFamily="18" charset="0"/>
                        </a:rPr>
                        <a:t>KIDNEYS</a:t>
                      </a:r>
                      <a:endParaRPr lang="en-US" dirty="0">
                        <a:latin typeface="Palatino Linotype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92075">
                <a:tc>
                  <a:txBody>
                    <a:bodyPr/>
                    <a:lstStyle/>
                    <a:p>
                      <a:r>
                        <a:rPr lang="en-GB" dirty="0">
                          <a:latin typeface="Palatino Linotype" pitchFamily="18" charset="0"/>
                        </a:rPr>
                        <a:t>NO TRANSMISSIBLE </a:t>
                      </a:r>
                      <a:r>
                        <a:rPr lang="en-GB" dirty="0" smtClean="0">
                          <a:latin typeface="Palatino Linotype" pitchFamily="18" charset="0"/>
                        </a:rPr>
                        <a:t>DISEASES</a:t>
                      </a:r>
                      <a:endParaRPr lang="en-US" dirty="0">
                        <a:latin typeface="Palatino Linotype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92075">
                <a:tc>
                  <a:txBody>
                    <a:bodyPr/>
                    <a:lstStyle/>
                    <a:p>
                      <a:r>
                        <a:rPr lang="en-GB" dirty="0">
                          <a:latin typeface="Palatino Linotype" pitchFamily="18" charset="0"/>
                        </a:rPr>
                        <a:t>NO ANOMALY OF BLOOD </a:t>
                      </a:r>
                      <a:r>
                        <a:rPr lang="en-GB" dirty="0" smtClean="0">
                          <a:latin typeface="Palatino Linotype" pitchFamily="18" charset="0"/>
                        </a:rPr>
                        <a:t>VESSELS</a:t>
                      </a:r>
                      <a:endParaRPr lang="en-US" dirty="0">
                        <a:latin typeface="Palatino Linotype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45821">
                <a:tc>
                  <a:txBody>
                    <a:bodyPr/>
                    <a:lstStyle/>
                    <a:p>
                      <a:r>
                        <a:rPr lang="en-GB" dirty="0">
                          <a:latin typeface="Palatino Linotype" pitchFamily="18" charset="0"/>
                        </a:rPr>
                        <a:t>ORDERLY PSYCHOLOGICAL </a:t>
                      </a:r>
                      <a:r>
                        <a:rPr lang="en-GB" dirty="0" smtClean="0">
                          <a:latin typeface="Palatino Linotype" pitchFamily="18" charset="0"/>
                        </a:rPr>
                        <a:t>FINDINGS</a:t>
                      </a:r>
                      <a:endParaRPr lang="en-US" dirty="0">
                        <a:latin typeface="Palatino Linotype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8328">
                <a:tc>
                  <a:txBody>
                    <a:bodyPr/>
                    <a:lstStyle/>
                    <a:p>
                      <a:r>
                        <a:rPr lang="en-GB" dirty="0">
                          <a:latin typeface="Palatino Linotype" pitchFamily="18" charset="0"/>
                        </a:rPr>
                        <a:t>GOOD</a:t>
                      </a:r>
                      <a:r>
                        <a:rPr lang="sr-Cyrl-CS" baseline="0" dirty="0">
                          <a:latin typeface="Palatino Linotype" pitchFamily="18" charset="0"/>
                        </a:rPr>
                        <a:t> </a:t>
                      </a:r>
                      <a:r>
                        <a:rPr lang="en-GB" baseline="0" dirty="0">
                          <a:latin typeface="Palatino Linotype" pitchFamily="18" charset="0"/>
                        </a:rPr>
                        <a:t>HEALTH</a:t>
                      </a:r>
                      <a:endParaRPr lang="en-US" dirty="0">
                        <a:latin typeface="Palatino Linotype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754104"/>
              </p:ext>
            </p:extLst>
          </p:nvPr>
        </p:nvGraphicFramePr>
        <p:xfrm>
          <a:off x="4492067" y="677114"/>
          <a:ext cx="4578896" cy="39760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88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48730">
                <a:tc>
                  <a:txBody>
                    <a:bodyPr/>
                    <a:lstStyle/>
                    <a:p>
                      <a:r>
                        <a:rPr lang="en-GB" b="1" cap="none" spc="0" dirty="0" smtClean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Palatino Linotype" pitchFamily="18" charset="0"/>
                        </a:rPr>
                        <a:t>CADAVER</a:t>
                      </a:r>
                      <a:endParaRPr lang="en-US" b="1" cap="none" spc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Palatino Linotype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459">
                <a:tc>
                  <a:txBody>
                    <a:bodyPr/>
                    <a:lstStyle/>
                    <a:p>
                      <a:r>
                        <a:rPr lang="en-GB" dirty="0">
                          <a:latin typeface="Palatino Linotype" pitchFamily="18" charset="0"/>
                        </a:rPr>
                        <a:t>PRESERVED RENAL </a:t>
                      </a:r>
                      <a:r>
                        <a:rPr lang="en-GB" dirty="0" smtClean="0">
                          <a:latin typeface="Palatino Linotype" pitchFamily="18" charset="0"/>
                        </a:rPr>
                        <a:t>FUNCTION</a:t>
                      </a:r>
                      <a:endParaRPr lang="en-US" dirty="0">
                        <a:latin typeface="Palatino Linotype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459">
                <a:tc>
                  <a:txBody>
                    <a:bodyPr/>
                    <a:lstStyle/>
                    <a:p>
                      <a:r>
                        <a:rPr lang="en-GB" dirty="0">
                          <a:latin typeface="Palatino Linotype" pitchFamily="18" charset="0"/>
                        </a:rPr>
                        <a:t>NO INFECTIONS (SEPSIS, HIV) </a:t>
                      </a:r>
                      <a:endParaRPr lang="en-US" dirty="0">
                        <a:latin typeface="Palatino Linotype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37459">
                <a:tc>
                  <a:txBody>
                    <a:bodyPr/>
                    <a:lstStyle/>
                    <a:p>
                      <a:r>
                        <a:rPr lang="en-GB" dirty="0">
                          <a:latin typeface="Palatino Linotype" pitchFamily="18" charset="0"/>
                        </a:rPr>
                        <a:t>NO </a:t>
                      </a:r>
                      <a:r>
                        <a:rPr lang="en-GB" dirty="0" smtClean="0">
                          <a:latin typeface="Palatino Linotype" pitchFamily="18" charset="0"/>
                        </a:rPr>
                        <a:t>TUMORS</a:t>
                      </a:r>
                      <a:endParaRPr lang="en-US" dirty="0">
                        <a:latin typeface="Palatino Linotype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24942">
                <a:tc>
                  <a:txBody>
                    <a:bodyPr/>
                    <a:lstStyle/>
                    <a:p>
                      <a:r>
                        <a:rPr lang="en-GB" dirty="0">
                          <a:latin typeface="Palatino Linotype" pitchFamily="18" charset="0"/>
                        </a:rPr>
                        <a:t>NO SYSTEMIC DISEASES (DIABETES, HYPERTENSION</a:t>
                      </a:r>
                      <a:r>
                        <a:rPr lang="en-GB" dirty="0" smtClean="0">
                          <a:latin typeface="Palatino Linotype" pitchFamily="18" charset="0"/>
                        </a:rPr>
                        <a:t>)</a:t>
                      </a:r>
                      <a:endParaRPr lang="en-US" dirty="0">
                        <a:latin typeface="Palatino Linotype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474835">
                <a:tc>
                  <a:txBody>
                    <a:bodyPr/>
                    <a:lstStyle/>
                    <a:p>
                      <a:r>
                        <a:rPr lang="en-GB" dirty="0">
                          <a:latin typeface="Palatino Linotype" pitchFamily="18" charset="0"/>
                        </a:rPr>
                        <a:t>SHORT TIME OF TISSUE ISCHEMIA 
  30 min. before cooling tissue </a:t>
                      </a:r>
                      <a:r>
                        <a:rPr lang="en-GB" dirty="0">
                          <a:solidFill>
                            <a:srgbClr val="C00000"/>
                          </a:solidFill>
                          <a:latin typeface="Palatino Linotype" pitchFamily="18" charset="0"/>
                        </a:rPr>
                        <a:t>warm ischemia </a:t>
                      </a:r>
                      <a:r>
                        <a:rPr lang="en-GB" dirty="0">
                          <a:latin typeface="Palatino Linotype" pitchFamily="18" charset="0"/>
                        </a:rPr>
                        <a:t>
  48 hours of tissue cooling before transplantation </a:t>
                      </a:r>
                      <a:r>
                        <a:rPr lang="en-GB" dirty="0">
                          <a:solidFill>
                            <a:srgbClr val="C00000"/>
                          </a:solidFill>
                          <a:latin typeface="Palatino Linotype" pitchFamily="18" charset="0"/>
                        </a:rPr>
                        <a:t>cold </a:t>
                      </a:r>
                      <a:r>
                        <a:rPr lang="en-GB" dirty="0" smtClean="0">
                          <a:solidFill>
                            <a:srgbClr val="C00000"/>
                          </a:solidFill>
                          <a:latin typeface="Palatino Linotype" pitchFamily="18" charset="0"/>
                        </a:rPr>
                        <a:t>ischemia</a:t>
                      </a:r>
                      <a:endParaRPr lang="sr-Cyrl-CS" sz="1600" baseline="0" dirty="0">
                        <a:solidFill>
                          <a:srgbClr val="C00000"/>
                        </a:solidFill>
                        <a:latin typeface="Palatino Linotype" pitchFamily="18" charset="0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9490" name="Rectangle 3"/>
          <p:cNvSpPr>
            <a:spLocks noChangeArrowheads="1"/>
          </p:cNvSpPr>
          <p:nvPr/>
        </p:nvSpPr>
        <p:spPr bwMode="auto">
          <a:xfrm>
            <a:off x="1403648" y="-27384"/>
            <a:ext cx="658857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3200" b="1" dirty="0">
                <a:solidFill>
                  <a:srgbClr val="E36C09"/>
                </a:solidFill>
                <a:latin typeface="Palatino Linotype" pitchFamily="18" charset="0"/>
              </a:rPr>
              <a:t>Two types of kidney donors
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-50157" y="4725144"/>
            <a:ext cx="91440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GB" sz="2200" dirty="0">
                <a:latin typeface="Palatino Linotype" pitchFamily="18" charset="0"/>
                <a:cs typeface="Times New Roman" pitchFamily="18" charset="0"/>
              </a:rPr>
              <a:t>Whether it is a cadaver kidney or a kidney from a living donor, perfusion of the kidney with cold saline is mandatory, so that cooling begins within </a:t>
            </a:r>
            <a:r>
              <a:rPr lang="en-GB" sz="2200" dirty="0">
                <a:solidFill>
                  <a:srgbClr val="C00000"/>
                </a:solidFill>
                <a:latin typeface="Palatino Linotype" pitchFamily="18" charset="0"/>
                <a:cs typeface="Times New Roman" pitchFamily="18" charset="0"/>
              </a:rPr>
              <a:t>30 minutes </a:t>
            </a:r>
            <a:r>
              <a:rPr lang="en-GB" sz="2200" dirty="0">
                <a:latin typeface="Palatino Linotype" pitchFamily="18" charset="0"/>
                <a:cs typeface="Times New Roman" pitchFamily="18" charset="0"/>
              </a:rPr>
              <a:t>of removal. It is the time of </a:t>
            </a:r>
            <a:r>
              <a:rPr lang="en-GB" sz="2200" b="1" dirty="0">
                <a:solidFill>
                  <a:srgbClr val="C00000"/>
                </a:solidFill>
                <a:latin typeface="Palatino Linotype" pitchFamily="18" charset="0"/>
                <a:cs typeface="Times New Roman" pitchFamily="18" charset="0"/>
              </a:rPr>
              <a:t>warm ischemia</a:t>
            </a:r>
            <a:r>
              <a:rPr lang="en-GB" sz="2200" dirty="0">
                <a:latin typeface="Palatino Linotype" pitchFamily="18" charset="0"/>
                <a:cs typeface="Times New Roman" pitchFamily="18" charset="0"/>
              </a:rPr>
              <a:t>. This is followed by a period of </a:t>
            </a:r>
            <a:r>
              <a:rPr lang="en-GB" sz="2200" b="1" dirty="0">
                <a:solidFill>
                  <a:srgbClr val="E36C09"/>
                </a:solidFill>
                <a:latin typeface="Palatino Linotype" pitchFamily="18" charset="0"/>
                <a:cs typeface="Times New Roman" pitchFamily="18" charset="0"/>
              </a:rPr>
              <a:t>cold ischemia </a:t>
            </a:r>
            <a:r>
              <a:rPr lang="en-GB" sz="2200" dirty="0">
                <a:latin typeface="Palatino Linotype" pitchFamily="18" charset="0"/>
                <a:cs typeface="Times New Roman" pitchFamily="18" charset="0"/>
              </a:rPr>
              <a:t>when further kidney perfusion is performed (no longer than </a:t>
            </a:r>
            <a:r>
              <a:rPr lang="en-GB" sz="2200" dirty="0">
                <a:solidFill>
                  <a:srgbClr val="E36C09"/>
                </a:solidFill>
                <a:latin typeface="Palatino Linotype" pitchFamily="18" charset="0"/>
                <a:cs typeface="Times New Roman" pitchFamily="18" charset="0"/>
              </a:rPr>
              <a:t>48 hours</a:t>
            </a:r>
            <a:r>
              <a:rPr lang="en-GB" sz="2200" dirty="0">
                <a:latin typeface="Palatino Linotype" pitchFamily="18" charset="0"/>
                <a:cs typeface="Times New Roman" pitchFamily="18" charset="0"/>
              </a:rPr>
              <a:t>). Such kidneys have a higher chance of survival.</a:t>
            </a:r>
            <a:endParaRPr kumimoji="0" lang="en-US" sz="22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alatino Linotype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9AFB7">
                <a:alpha val="82000"/>
              </a:srgbClr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0"/>
          <p:cNvSpPr>
            <a:spLocks noChangeArrowheads="1"/>
          </p:cNvSpPr>
          <p:nvPr/>
        </p:nvSpPr>
        <p:spPr bwMode="auto">
          <a:xfrm>
            <a:off x="0" y="0"/>
            <a:ext cx="9144000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400" b="1" dirty="0">
                <a:solidFill>
                  <a:srgbClr val="E36C09"/>
                </a:solidFill>
                <a:latin typeface="Palatino Linotype" pitchFamily="18" charset="0"/>
              </a:rPr>
              <a:t>The criteria in the selection of patients for kidney transplantation vary among health </a:t>
            </a:r>
            <a:r>
              <a:rPr lang="en-GB" sz="2400" b="1" dirty="0" err="1">
                <a:solidFill>
                  <a:srgbClr val="E36C09"/>
                </a:solidFill>
                <a:latin typeface="Palatino Linotype" pitchFamily="18" charset="0"/>
              </a:rPr>
              <a:t>centers</a:t>
            </a:r>
            <a:r>
              <a:rPr lang="en-GB" sz="2400" b="1" dirty="0">
                <a:solidFill>
                  <a:srgbClr val="E36C09"/>
                </a:solidFill>
                <a:latin typeface="Palatino Linotype" pitchFamily="18" charset="0"/>
              </a:rPr>
              <a:t>
</a:t>
            </a:r>
            <a:r>
              <a:rPr lang="en-GB" sz="2000" dirty="0">
                <a:solidFill>
                  <a:srgbClr val="FFFFFF"/>
                </a:solidFill>
                <a:latin typeface="Palatino Linotype" pitchFamily="18" charset="0"/>
              </a:rPr>
              <a:t>Most often as potential recipients </a:t>
            </a:r>
            <a:r>
              <a:rPr lang="en-GB" sz="2000" dirty="0">
                <a:solidFill>
                  <a:srgbClr val="FF0000"/>
                </a:solidFill>
                <a:latin typeface="Palatino Linotype" pitchFamily="18" charset="0"/>
              </a:rPr>
              <a:t>are not taken </a:t>
            </a:r>
            <a:r>
              <a:rPr lang="en-GB" sz="2000" dirty="0">
                <a:solidFill>
                  <a:srgbClr val="FFFFFF"/>
                </a:solidFill>
                <a:latin typeface="Palatino Linotype" pitchFamily="18" charset="0"/>
              </a:rPr>
              <a:t>by patients if they have:
</a:t>
            </a:r>
            <a:endParaRPr lang="sr-Cyrl-CS" sz="1200" dirty="0">
              <a:solidFill>
                <a:srgbClr val="FFFFFF"/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000" dirty="0">
                <a:solidFill>
                  <a:srgbClr val="FFFFFF"/>
                </a:solidFill>
                <a:latin typeface="Palatino Linotype" pitchFamily="18" charset="0"/>
              </a:rPr>
              <a:t>A very old age,
Sepsis,
Osteoporosis,
Tendency to bleeding,
Other contraindications to the use of corticosteroids....  
</a:t>
            </a:r>
            <a:endParaRPr lang="en-US" sz="2000" dirty="0">
              <a:solidFill>
                <a:srgbClr val="FFFFFF"/>
              </a:solidFill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543685"/>
              </p:ext>
            </p:extLst>
          </p:nvPr>
        </p:nvGraphicFramePr>
        <p:xfrm>
          <a:off x="1799692" y="2996952"/>
          <a:ext cx="5544616" cy="256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44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 cap="none" spc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Palatino Linotype" pitchFamily="18" charset="0"/>
                        </a:rPr>
                        <a:t>SELECT A RECIPIENT
</a:t>
                      </a:r>
                      <a:endParaRPr lang="en-US" b="1" cap="none" spc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Palatino Linotype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latin typeface="Palatino Linotype" pitchFamily="18" charset="0"/>
                        </a:rPr>
                        <a:t>ABO COMPATIBILITY</a:t>
                      </a:r>
                      <a:endParaRPr lang="en-US" dirty="0">
                        <a:latin typeface="Palatino Linotype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latin typeface="Palatino Linotype" pitchFamily="18" charset="0"/>
                        </a:rPr>
                        <a:t>HLA TYPING (ESPECIALLY D LOCUS)
</a:t>
                      </a:r>
                      <a:endParaRPr lang="en-US" dirty="0">
                        <a:latin typeface="Palatino Linotype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latin typeface="Palatino Linotype" pitchFamily="18" charset="0"/>
                        </a:rPr>
                        <a:t>NEGATIVE CROSS-TYPING OF RECIPIENT SERUM WITH DONOR LYMPHOCYTES
</a:t>
                      </a:r>
                      <a:endParaRPr lang="en-US" dirty="0">
                        <a:latin typeface="Palatino Linotype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495" name="Rectangle 13"/>
          <p:cNvSpPr>
            <a:spLocks noChangeArrowheads="1"/>
          </p:cNvSpPr>
          <p:nvPr/>
        </p:nvSpPr>
        <p:spPr bwMode="auto">
          <a:xfrm>
            <a:off x="0" y="5628441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000" dirty="0">
                <a:solidFill>
                  <a:srgbClr val="FFFFFF"/>
                </a:solidFill>
                <a:latin typeface="Palatino Linotype" pitchFamily="18" charset="0"/>
              </a:rPr>
              <a:t>For kidney transplantation, the most important </a:t>
            </a:r>
            <a:r>
              <a:rPr lang="en-GB" sz="2000" dirty="0" smtClean="0">
                <a:solidFill>
                  <a:srgbClr val="FFFFFF"/>
                </a:solidFill>
                <a:latin typeface="Palatino Linotype" pitchFamily="18" charset="0"/>
              </a:rPr>
              <a:t>is </a:t>
            </a:r>
            <a:r>
              <a:rPr lang="en-GB" sz="2000" dirty="0">
                <a:solidFill>
                  <a:srgbClr val="FFFFFF"/>
                </a:solidFill>
                <a:latin typeface="Palatino Linotype" pitchFamily="18" charset="0"/>
              </a:rPr>
              <a:t>a </a:t>
            </a:r>
            <a:endParaRPr lang="en-GB" sz="2000" dirty="0" smtClean="0">
              <a:solidFill>
                <a:srgbClr val="FFFFFF"/>
              </a:solidFill>
              <a:latin typeface="Palatino Linotype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000" dirty="0" smtClean="0">
                <a:solidFill>
                  <a:srgbClr val="FFFFFF"/>
                </a:solidFill>
                <a:latin typeface="Palatino Linotype" pitchFamily="18" charset="0"/>
              </a:rPr>
              <a:t>matching in</a:t>
            </a:r>
            <a:r>
              <a:rPr lang="en-GB" sz="2000" dirty="0">
                <a:solidFill>
                  <a:srgbClr val="FFFFFF"/>
                </a:solidFill>
                <a:latin typeface="Palatino Linotype" pitchFamily="18" charset="0"/>
              </a:rPr>
              <a:t> </a:t>
            </a:r>
            <a:r>
              <a:rPr lang="en-GB" sz="2000" b="1" dirty="0" err="1" smtClean="0">
                <a:solidFill>
                  <a:srgbClr val="E36C09"/>
                </a:solidFill>
                <a:latin typeface="Palatino Linotype" pitchFamily="18" charset="0"/>
              </a:rPr>
              <a:t>HLA</a:t>
            </a:r>
            <a:r>
              <a:rPr lang="en-GB" sz="2000" b="1" dirty="0" smtClean="0">
                <a:solidFill>
                  <a:srgbClr val="E36C09"/>
                </a:solidFill>
                <a:latin typeface="Palatino Linotype" pitchFamily="18" charset="0"/>
              </a:rPr>
              <a:t>-DR </a:t>
            </a:r>
            <a:r>
              <a:rPr lang="en-GB" sz="2000" dirty="0">
                <a:solidFill>
                  <a:srgbClr val="FFFFFF"/>
                </a:solidFill>
                <a:latin typeface="Palatino Linotype" pitchFamily="18" charset="0"/>
              </a:rPr>
              <a:t>locus of donors and recipients.
</a:t>
            </a:r>
            <a:endParaRPr lang="sr-Cyrl-CS" sz="2000" dirty="0">
              <a:solidFill>
                <a:srgbClr val="FFFFFF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88840"/>
            <a:ext cx="7920880" cy="4659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2"/>
          <p:cNvSpPr>
            <a:spLocks noChangeArrowheads="1"/>
          </p:cNvSpPr>
          <p:nvPr/>
        </p:nvSpPr>
        <p:spPr bwMode="auto">
          <a:xfrm>
            <a:off x="468313" y="333375"/>
            <a:ext cx="867568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400" b="1" dirty="0">
                <a:solidFill>
                  <a:srgbClr val="FFFFFF"/>
                </a:solidFill>
                <a:latin typeface="Palatino Linotype" pitchFamily="18" charset="0"/>
              </a:rPr>
              <a:t>When taking kidneys from cadaver for transplantation, the </a:t>
            </a:r>
            <a:r>
              <a:rPr lang="en-GB" sz="2400" b="1" dirty="0">
                <a:solidFill>
                  <a:srgbClr val="FFC000"/>
                </a:solidFill>
                <a:latin typeface="Palatino Linotype" pitchFamily="18" charset="0"/>
              </a:rPr>
              <a:t>spleen</a:t>
            </a:r>
            <a:r>
              <a:rPr lang="en-GB" sz="2400" b="1" dirty="0">
                <a:solidFill>
                  <a:srgbClr val="FFFFFF"/>
                </a:solidFill>
                <a:latin typeface="Palatino Linotype" pitchFamily="18" charset="0"/>
              </a:rPr>
              <a:t> is necessarily taken due to </a:t>
            </a:r>
            <a:r>
              <a:rPr lang="en-GB" sz="2400" b="1" dirty="0">
                <a:solidFill>
                  <a:srgbClr val="E36C09"/>
                </a:solidFill>
                <a:latin typeface="Palatino Linotype" pitchFamily="18" charset="0"/>
              </a:rPr>
              <a:t>cross-typing</a:t>
            </a:r>
            <a:r>
              <a:rPr lang="en-GB" sz="2400" b="1" dirty="0">
                <a:solidFill>
                  <a:srgbClr val="FFFFFF"/>
                </a:solidFill>
                <a:latin typeface="Palatino Linotype" pitchFamily="18" charset="0"/>
              </a:rPr>
              <a:t> of the recipient serum with donor lymphocytes.
</a:t>
            </a:r>
            <a:endParaRPr lang="sr-Cyrl-CS" sz="2400" b="1" dirty="0">
              <a:solidFill>
                <a:srgbClr val="E36C09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/>
          <p:nvPr/>
        </p:nvSpPr>
        <p:spPr>
          <a:xfrm>
            <a:off x="2044700" y="-27384"/>
            <a:ext cx="4087657" cy="130805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060"/>
              </a:lnSpc>
            </a:pPr>
            <a:r>
              <a:rPr lang="en-CA" sz="4404" dirty="0">
                <a:solidFill>
                  <a:srgbClr val="000000"/>
                </a:solidFill>
                <a:latin typeface="Times New Roman"/>
                <a:cs typeface="Times New Roman"/>
              </a:rPr>
              <a:t>Immune tolerance
</a:t>
            </a:r>
            <a:endParaRPr lang="en-CA" sz="4404" dirty="0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52565" y="1873543"/>
            <a:ext cx="1357744" cy="123110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79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cs typeface="Times New Roman"/>
              </a:rPr>
              <a:t>• Central 
tolerance
</a:t>
            </a:r>
            <a:endParaRPr lang="en-CA" sz="2795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87455" y="4968271"/>
            <a:ext cx="1687963" cy="123110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798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cs typeface="Times New Roman"/>
              </a:rPr>
              <a:t>•Peripheral 
Tolerance
</a:t>
            </a:r>
            <a:endParaRPr lang="en-CA" sz="2798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4832" y="3342543"/>
            <a:ext cx="187987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on the level </a:t>
            </a:r>
            <a:r>
              <a:rPr lang="en-GB" sz="2400" b="1" dirty="0">
                <a:solidFill>
                  <a:srgbClr val="E36C09"/>
                </a:solidFill>
                <a:latin typeface="Times New Roman" pitchFamily="18" charset="0"/>
                <a:cs typeface="Times New Roman" pitchFamily="18" charset="0"/>
              </a:rPr>
              <a:t>
T and B </a:t>
            </a:r>
            <a:r>
              <a:rPr lang="en-GB" sz="2400" b="1" dirty="0" smtClean="0">
                <a:solidFill>
                  <a:srgbClr val="E36C09"/>
                </a:solidFill>
                <a:latin typeface="Times New Roman" pitchFamily="18" charset="0"/>
                <a:cs typeface="Times New Roman" pitchFamily="18" charset="0"/>
              </a:rPr>
              <a:t>cells</a:t>
            </a:r>
            <a:r>
              <a:rPr lang="en-GB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
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331640" y="2852936"/>
            <a:ext cx="0" cy="36004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1331437" y="4383495"/>
            <a:ext cx="203" cy="34164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3D7D5FD9-FDDF-E29F-85CC-7665538650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823" y="678861"/>
            <a:ext cx="4675167" cy="554059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75000"/>
              </a:schemeClr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ChangeArrowheads="1"/>
          </p:cNvSpPr>
          <p:nvPr/>
        </p:nvSpPr>
        <p:spPr bwMode="auto">
          <a:xfrm>
            <a:off x="468313" y="115888"/>
            <a:ext cx="867568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800" b="1" dirty="0">
                <a:solidFill>
                  <a:srgbClr val="E36C09"/>
                </a:solidFill>
                <a:latin typeface="Palatino Linotype" pitchFamily="18" charset="0"/>
              </a:rPr>
              <a:t>The period after kidney </a:t>
            </a:r>
            <a:r>
              <a:rPr lang="en-GB" sz="2800" b="1" dirty="0" smtClean="0">
                <a:solidFill>
                  <a:srgbClr val="E36C09"/>
                </a:solidFill>
                <a:latin typeface="Palatino Linotype" pitchFamily="18" charset="0"/>
              </a:rPr>
              <a:t>transplant </a:t>
            </a:r>
            <a:r>
              <a:rPr lang="en-GB" sz="2800" b="1" dirty="0">
                <a:solidFill>
                  <a:srgbClr val="E36C09"/>
                </a:solidFill>
                <a:latin typeface="Palatino Linotype" pitchFamily="18" charset="0"/>
              </a:rPr>
              <a:t>
</a:t>
            </a:r>
            <a:endParaRPr lang="sr-Cyrl-CS" sz="2800" b="1" dirty="0">
              <a:solidFill>
                <a:srgbClr val="E36C09"/>
              </a:solidFill>
              <a:latin typeface="Palatino Linotype" pitchFamily="18" charset="0"/>
            </a:endParaRPr>
          </a:p>
        </p:txBody>
      </p:sp>
      <p:sp>
        <p:nvSpPr>
          <p:cNvPr id="22531" name="Rectangle 13"/>
          <p:cNvSpPr>
            <a:spLocks noChangeArrowheads="1"/>
          </p:cNvSpPr>
          <p:nvPr/>
        </p:nvSpPr>
        <p:spPr bwMode="auto">
          <a:xfrm>
            <a:off x="0" y="768350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400" dirty="0">
                <a:solidFill>
                  <a:srgbClr val="FFFFFF"/>
                </a:solidFill>
                <a:latin typeface="Palatino Linotype" pitchFamily="18" charset="0"/>
              </a:rPr>
              <a:t>Monitoring the patient's condition:
- Percutaneous aspiration of kidney cells 
- Distinguishing infection (introduction of antibiotics) from transplant rejection
</a:t>
            </a:r>
            <a:endParaRPr lang="sr-Cyrl-CS" sz="800" dirty="0">
              <a:solidFill>
                <a:srgbClr val="FFFFFF"/>
              </a:solidFill>
              <a:latin typeface="Palatino Linotype" pitchFamily="18" charset="0"/>
            </a:endParaRPr>
          </a:p>
        </p:txBody>
      </p:sp>
      <p:sp>
        <p:nvSpPr>
          <p:cNvPr id="22532" name="Rectangle 14"/>
          <p:cNvSpPr>
            <a:spLocks noChangeArrowheads="1"/>
          </p:cNvSpPr>
          <p:nvPr/>
        </p:nvSpPr>
        <p:spPr bwMode="auto">
          <a:xfrm>
            <a:off x="1042988" y="2606675"/>
            <a:ext cx="71294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400" b="1" dirty="0">
                <a:solidFill>
                  <a:srgbClr val="FFFFFF"/>
                </a:solidFill>
                <a:latin typeface="Palatino Linotype" pitchFamily="18" charset="0"/>
              </a:rPr>
              <a:t>Rejection of transplanted kidney 
</a:t>
            </a:r>
            <a:endParaRPr lang="sr-Cyrl-CS" sz="2400" b="1" dirty="0">
              <a:solidFill>
                <a:srgbClr val="FFFFFF"/>
              </a:solidFill>
              <a:latin typeface="Palatino Linotype" pitchFamily="18" charset="0"/>
            </a:endParaRPr>
          </a:p>
        </p:txBody>
      </p:sp>
      <p:pic>
        <p:nvPicPr>
          <p:cNvPr id="22533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8063" y="3141663"/>
            <a:ext cx="7235825" cy="371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4450"/>
            <a:ext cx="8447088" cy="5048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GB" sz="2800" b="1" dirty="0">
                <a:solidFill>
                  <a:srgbClr val="E36C09"/>
                </a:solidFill>
                <a:latin typeface="Palatino Linotype" pitchFamily="18" charset="0"/>
              </a:rPr>
              <a:t>Prevention and therapy of graft rejection</a:t>
            </a:r>
            <a:endParaRPr lang="en-US" sz="2800" b="1" dirty="0">
              <a:solidFill>
                <a:srgbClr val="E36C0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600200"/>
            <a:ext cx="4038600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sr-Cyrl-CS" sz="2000"/>
          </a:p>
          <a:p>
            <a:pPr eaLnBrk="1" hangingPunct="1">
              <a:buFont typeface="Wingdings" pitchFamily="2" charset="2"/>
              <a:buNone/>
              <a:defRPr/>
            </a:pPr>
            <a:endParaRPr lang="sr-Cyrl-CS" sz="20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sr-Cyrl-CS" sz="20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sz="2000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4941888"/>
            <a:ext cx="9144000" cy="1943100"/>
          </a:xfrm>
        </p:spPr>
        <p:txBody>
          <a:bodyPr/>
          <a:lstStyle/>
          <a:p>
            <a:pPr marL="266700" indent="-266700" eaLnBrk="1" hangingPunct="1">
              <a:buFont typeface="Wingdings" pitchFamily="2" charset="2"/>
              <a:buNone/>
              <a:defRPr/>
            </a:pPr>
            <a:r>
              <a:rPr lang="sr-Cyrl-CS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    ИМУНОСУПРЕСИЈА</a:t>
            </a:r>
            <a:r>
              <a:rPr lang="sr-Cyrl-CS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 </a:t>
            </a:r>
            <a:r>
              <a:rPr lang="sr-Cyrl-C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-</a:t>
            </a:r>
            <a:r>
              <a:rPr lang="sr-Cyrl-CS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 </a:t>
            </a:r>
            <a:r>
              <a:rPr lang="sr-Cyrl-C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пацијент обично умире од инфекције</a:t>
            </a:r>
          </a:p>
          <a:p>
            <a:pPr marL="266700" indent="-266700" eaLnBrk="1" hangingPunct="1">
              <a:buClr>
                <a:srgbClr val="CCFFCC"/>
              </a:buClr>
              <a:buFont typeface="Wingdings" pitchFamily="2" charset="2"/>
              <a:buChar char="§"/>
              <a:defRPr/>
            </a:pPr>
            <a:r>
              <a:rPr lang="sr-Cyrl-CS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Подложност </a:t>
            </a:r>
            <a:r>
              <a:rPr lang="sr-Cyrl-CS" sz="18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инфекцијама (нарочито интрацелуларним патогенима)</a:t>
            </a:r>
          </a:p>
          <a:p>
            <a:pPr marL="266700" indent="-266700" eaLnBrk="1" hangingPunct="1">
              <a:buClr>
                <a:srgbClr val="CCFFCC"/>
              </a:buClr>
              <a:buFont typeface="Wingdings" pitchFamily="2" charset="2"/>
              <a:buChar char="§"/>
              <a:defRPr/>
            </a:pPr>
            <a:r>
              <a:rPr lang="sr-Cyrl-CS" sz="18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Малигни тумори</a:t>
            </a:r>
            <a:r>
              <a:rPr lang="sr-Cyrl-CS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 изазвани онкогеним вирусима (ЕВ</a:t>
            </a:r>
            <a:r>
              <a:rPr lang="en-US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V, </a:t>
            </a:r>
            <a:r>
              <a:rPr lang="en-US" sz="18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HHV</a:t>
            </a:r>
            <a:r>
              <a:rPr lang="en-US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-8</a:t>
            </a:r>
            <a:r>
              <a:rPr lang="sr-Cyrl-CS" sz="1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)</a:t>
            </a:r>
          </a:p>
          <a:p>
            <a:pPr marL="266700" indent="-266700" eaLnBrk="1" hangingPunct="1">
              <a:buClr>
                <a:srgbClr val="CCFFCC"/>
              </a:buClr>
              <a:buFont typeface="Wingdings" pitchFamily="2" charset="2"/>
              <a:buNone/>
              <a:defRPr/>
            </a:pPr>
            <a:endParaRPr lang="sr-Cyrl-CS" sz="1400" b="1" dirty="0"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</a:endParaRPr>
          </a:p>
          <a:p>
            <a:pPr marL="266700" indent="-266700">
              <a:buClr>
                <a:schemeClr val="tx1"/>
              </a:buClr>
              <a:buNone/>
              <a:defRPr/>
            </a:pPr>
            <a:r>
              <a:rPr lang="sr-Cyrl-CS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     </a:t>
            </a:r>
            <a:r>
              <a:rPr lang="en-GB" sz="1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Due to the side effects of immunosuppression the ultimate goal of successful transplantation is induction TOLERANCE</a:t>
            </a:r>
            <a:endParaRPr lang="sr-Cyrl-CS" sz="1800" b="1" dirty="0">
              <a:solidFill>
                <a:srgbClr val="00B05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</a:endParaRPr>
          </a:p>
          <a:p>
            <a:pPr marL="266700" indent="-266700" eaLnBrk="1" hangingPunct="1">
              <a:buClr>
                <a:srgbClr val="CCFFCC"/>
              </a:buClr>
              <a:buFont typeface="Wingdings" pitchFamily="2" charset="2"/>
              <a:buNone/>
              <a:defRPr/>
            </a:pPr>
            <a:endParaRPr lang="sr-Cyrl-CS" sz="1800" b="1" dirty="0"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250825" y="511175"/>
            <a:ext cx="42497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400" dirty="0">
                <a:solidFill>
                  <a:srgbClr val="FFFFFF"/>
                </a:solidFill>
                <a:latin typeface="Palatino Linotype" pitchFamily="18" charset="0"/>
              </a:rPr>
              <a:t>Immunosuppressive use:
</a:t>
            </a:r>
            <a:endParaRPr lang="sr-Cyrl-CS" sz="2400" dirty="0">
              <a:solidFill>
                <a:srgbClr val="FFFFFF"/>
              </a:solidFill>
              <a:latin typeface="Palatino Linotype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564809"/>
              </p:ext>
            </p:extLst>
          </p:nvPr>
        </p:nvGraphicFramePr>
        <p:xfrm>
          <a:off x="0" y="1012825"/>
          <a:ext cx="9144000" cy="51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38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5801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88264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>
                              <a:lumMod val="60000"/>
                              <a:lumOff val="40000"/>
                            </a:schemeClr>
                          </a:solidFill>
                          <a:latin typeface="Palatino Linotype" pitchFamily="18" charset="0"/>
                        </a:rPr>
                        <a:t>The drug</a:t>
                      </a:r>
                      <a:endParaRPr lang="en-US" sz="1800" b="1" dirty="0">
                        <a:solidFill>
                          <a:schemeClr val="bg1">
                            <a:lumMod val="60000"/>
                            <a:lumOff val="40000"/>
                          </a:schemeClr>
                        </a:solidFill>
                        <a:latin typeface="Palatino Linotype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>
                              <a:lumMod val="60000"/>
                              <a:lumOff val="40000"/>
                            </a:schemeClr>
                          </a:solidFill>
                          <a:latin typeface="Palatino Linotype" pitchFamily="18" charset="0"/>
                        </a:rPr>
                        <a:t>Mechanism of fact
</a:t>
                      </a:r>
                      <a:endParaRPr lang="en-US" sz="1800" b="1" dirty="0">
                        <a:solidFill>
                          <a:schemeClr val="bg1">
                            <a:lumMod val="60000"/>
                            <a:lumOff val="40000"/>
                          </a:schemeClr>
                        </a:solidFill>
                        <a:latin typeface="Palatino Linotype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25514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rgbClr val="080808"/>
                          </a:solidFill>
                          <a:latin typeface="Palatino Linotype" pitchFamily="18" charset="0"/>
                        </a:rPr>
                        <a:t>ciclosporin A</a:t>
                      </a:r>
                      <a:endParaRPr lang="sr-Cyrl-CS" sz="1800" b="1" dirty="0">
                        <a:solidFill>
                          <a:srgbClr val="080808"/>
                        </a:solidFill>
                        <a:latin typeface="Palatino Linotype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rgbClr val="080808"/>
                          </a:solidFill>
                          <a:latin typeface="Palatino Linotype" pitchFamily="18" charset="0"/>
                        </a:rPr>
                        <a:t>Blocks the production of T cell cytokines by inhibiting calcineurin phosphatase, thus preventing activation of NFAT transcription factor
Nephrotoxic - therapy 9-12 months 
</a:t>
                      </a:r>
                      <a:endParaRPr lang="en-US" sz="1400" b="1" dirty="0">
                        <a:solidFill>
                          <a:srgbClr val="080808"/>
                        </a:solidFill>
                        <a:latin typeface="Palatino Linotype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279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rgbClr val="080808"/>
                          </a:solidFill>
                          <a:latin typeface="Palatino Linotype" pitchFamily="18" charset="0"/>
                        </a:rPr>
                        <a:t>FK506 (Tacrolimus)
substitution for cyclosporin A
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rgbClr val="080808"/>
                          </a:solidFill>
                          <a:latin typeface="Palatino Linotype" pitchFamily="18" charset="0"/>
                        </a:rPr>
                        <a:t>Blocks the production of T cell cytokines by inhibiting calcineurin phosphatase, thus preventing activation of NFAT transcription factor
</a:t>
                      </a:r>
                      <a:endParaRPr lang="sr-Cyrl-CS" sz="1400" b="1" baseline="0" dirty="0">
                        <a:solidFill>
                          <a:srgbClr val="080808"/>
                        </a:solidFill>
                        <a:latin typeface="Palatino Linotype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75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>
                          <a:solidFill>
                            <a:srgbClr val="080808"/>
                          </a:solidFill>
                          <a:latin typeface="Palatino Linotype" pitchFamily="18" charset="0"/>
                        </a:rPr>
                        <a:t>Azathioprine
</a:t>
                      </a:r>
                      <a:endParaRPr lang="en-US" sz="1800" b="1" dirty="0">
                        <a:solidFill>
                          <a:srgbClr val="080808"/>
                        </a:solidFill>
                        <a:latin typeface="Palatino Linotype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rgbClr val="080808"/>
                          </a:solidFill>
                          <a:latin typeface="Palatino Linotype" pitchFamily="18" charset="0"/>
                        </a:rPr>
                        <a:t>Blocks the maturation of precursors and the proliferation of mature lymphocytes (inhibits purine synthesis)
</a:t>
                      </a:r>
                      <a:endParaRPr lang="en-US" sz="1400" b="1" dirty="0">
                        <a:solidFill>
                          <a:srgbClr val="080808"/>
                        </a:solidFill>
                        <a:latin typeface="Palatino Linotype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27994">
                <a:tc>
                  <a:txBody>
                    <a:bodyPr/>
                    <a:lstStyle/>
                    <a:p>
                      <a:r>
                        <a:rPr lang="en-GB" sz="1800" b="1" dirty="0" err="1">
                          <a:solidFill>
                            <a:srgbClr val="080808"/>
                          </a:solidFill>
                          <a:latin typeface="Palatino Linotype" pitchFamily="18" charset="0"/>
                        </a:rPr>
                        <a:t>Mycophenolate</a:t>
                      </a:r>
                      <a:r>
                        <a:rPr lang="en-GB" sz="1800" b="1" dirty="0">
                          <a:solidFill>
                            <a:srgbClr val="080808"/>
                          </a:solidFill>
                          <a:latin typeface="Palatino Linotype" pitchFamily="18" charset="0"/>
                        </a:rPr>
                        <a:t> </a:t>
                      </a:r>
                      <a:r>
                        <a:rPr lang="en-GB" sz="1800" b="1" dirty="0" err="1" smtClean="0">
                          <a:solidFill>
                            <a:srgbClr val="080808"/>
                          </a:solidFill>
                          <a:latin typeface="Palatino Linotype" pitchFamily="18" charset="0"/>
                        </a:rPr>
                        <a:t>mofetil</a:t>
                      </a:r>
                      <a:r>
                        <a:rPr lang="en-GB" sz="1800" b="1" dirty="0" smtClean="0">
                          <a:solidFill>
                            <a:srgbClr val="080808"/>
                          </a:solidFill>
                          <a:latin typeface="Palatino Linotype" pitchFamily="18" charset="0"/>
                        </a:rPr>
                        <a:t> substitute </a:t>
                      </a:r>
                      <a:r>
                        <a:rPr lang="en-GB" sz="1800" b="1" dirty="0">
                          <a:solidFill>
                            <a:srgbClr val="080808"/>
                          </a:solidFill>
                          <a:latin typeface="Palatino Linotype" pitchFamily="18" charset="0"/>
                        </a:rPr>
                        <a:t>for azathioprine</a:t>
                      </a:r>
                      <a:endParaRPr lang="en-US" sz="1800" b="1" dirty="0">
                        <a:solidFill>
                          <a:srgbClr val="080808"/>
                        </a:solidFill>
                        <a:latin typeface="Palatino Linotype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rgbClr val="080808"/>
                          </a:solidFill>
                          <a:latin typeface="Palatino Linotype" pitchFamily="18" charset="0"/>
                        </a:rPr>
                        <a:t>Blocks the proliferation of lymphocytes by inhibiting the synthesis of guanine nucleotides in lymphocytes
Prevents the reproduction of Pneumocystis </a:t>
                      </a:r>
                      <a:r>
                        <a:rPr lang="en-GB" sz="1400" b="1" dirty="0" err="1">
                          <a:solidFill>
                            <a:srgbClr val="080808"/>
                          </a:solidFill>
                          <a:latin typeface="Palatino Linotype" pitchFamily="18" charset="0"/>
                        </a:rPr>
                        <a:t>jirovecii</a:t>
                      </a:r>
                      <a:r>
                        <a:rPr lang="en-GB" sz="1400" b="1" dirty="0">
                          <a:solidFill>
                            <a:srgbClr val="080808"/>
                          </a:solidFill>
                          <a:latin typeface="Palatino Linotype" pitchFamily="18" charset="0"/>
                        </a:rPr>
                        <a:t>
</a:t>
                      </a:r>
                      <a:endParaRPr lang="en-US" sz="1400" b="1" i="1" dirty="0">
                        <a:solidFill>
                          <a:srgbClr val="080808"/>
                        </a:solidFill>
                        <a:latin typeface="Palatino Linotype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7540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rgbClr val="080808"/>
                          </a:solidFill>
                          <a:latin typeface="Palatino Linotype" pitchFamily="18" charset="0"/>
                        </a:rPr>
                        <a:t>Corticosteroids
</a:t>
                      </a:r>
                      <a:endParaRPr lang="en-US" sz="1800" b="1" dirty="0">
                        <a:solidFill>
                          <a:srgbClr val="080808"/>
                        </a:solidFill>
                        <a:latin typeface="Palatino Linotype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dirty="0">
                          <a:solidFill>
                            <a:srgbClr val="080808"/>
                          </a:solidFill>
                          <a:latin typeface="Palatino Linotype" pitchFamily="18" charset="0"/>
                        </a:rPr>
                        <a:t>Reduce inflammation by </a:t>
                      </a:r>
                      <a:r>
                        <a:rPr lang="en-GB" sz="1400" b="1" dirty="0" smtClean="0">
                          <a:solidFill>
                            <a:srgbClr val="080808"/>
                          </a:solidFill>
                          <a:latin typeface="Palatino Linotype" pitchFamily="18" charset="0"/>
                        </a:rPr>
                        <a:t>in</a:t>
                      </a:r>
                      <a:r>
                        <a:rPr lang="en-US" sz="1400" b="1" dirty="0" err="1" smtClean="0">
                          <a:solidFill>
                            <a:srgbClr val="080808"/>
                          </a:solidFill>
                          <a:latin typeface="Palatino Linotype" pitchFamily="18" charset="0"/>
                        </a:rPr>
                        <a:t>hibition</a:t>
                      </a:r>
                      <a:r>
                        <a:rPr lang="en-US" sz="1400" b="1" baseline="0" dirty="0" smtClean="0">
                          <a:solidFill>
                            <a:srgbClr val="080808"/>
                          </a:solidFill>
                          <a:latin typeface="Palatino Linotype" pitchFamily="18" charset="0"/>
                        </a:rPr>
                        <a:t> of </a:t>
                      </a:r>
                      <a:r>
                        <a:rPr lang="en-GB" sz="1400" b="1" dirty="0" smtClean="0">
                          <a:solidFill>
                            <a:srgbClr val="080808"/>
                          </a:solidFill>
                          <a:latin typeface="Palatino Linotype" pitchFamily="18" charset="0"/>
                        </a:rPr>
                        <a:t>macrophage </a:t>
                      </a:r>
                      <a:r>
                        <a:rPr lang="en-GB" sz="1400" b="1" dirty="0">
                          <a:solidFill>
                            <a:srgbClr val="080808"/>
                          </a:solidFill>
                          <a:latin typeface="Palatino Linotype" pitchFamily="18" charset="0"/>
                        </a:rPr>
                        <a:t>production of cytokines
</a:t>
                      </a:r>
                      <a:endParaRPr lang="en-US" sz="1400" b="1" dirty="0">
                        <a:solidFill>
                          <a:srgbClr val="080808"/>
                        </a:solidFill>
                        <a:latin typeface="Palatino Linotype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3581" name="Line 6"/>
          <p:cNvSpPr>
            <a:spLocks noChangeShapeType="1"/>
          </p:cNvSpPr>
          <p:nvPr/>
        </p:nvSpPr>
        <p:spPr bwMode="auto">
          <a:xfrm flipV="1">
            <a:off x="5724525" y="6669088"/>
            <a:ext cx="2663825" cy="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lg" len="lg"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9512" y="116632"/>
            <a:ext cx="4752528" cy="864096"/>
          </a:xfrm>
          <a:noFill/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Palatino Linotype" pitchFamily="18" charset="0"/>
              </a:rPr>
              <a:t>Therapy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2780928"/>
            <a:ext cx="6849960" cy="1509712"/>
          </a:xfrm>
        </p:spPr>
        <p:txBody>
          <a:bodyPr/>
          <a:lstStyle/>
          <a:p>
            <a:pPr>
              <a:defRPr/>
            </a:pP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Corticosteroids</a:t>
            </a:r>
            <a:endParaRPr lang="en-GB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GB" sz="2800" dirty="0" smtClean="0">
                <a:solidFill>
                  <a:srgbClr val="E36C0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Methyl</a:t>
            </a:r>
            <a:r>
              <a:rPr lang="en-US" sz="2800" dirty="0">
                <a:solidFill>
                  <a:srgbClr val="E36C0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800" dirty="0" smtClean="0">
                <a:solidFill>
                  <a:srgbClr val="E36C0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rednisolone</a:t>
            </a:r>
            <a:r>
              <a:rPr lang="sr-Cyrl-CS" sz="2800" dirty="0" smtClean="0">
                <a:solidFill>
                  <a:srgbClr val="E36C09"/>
                </a:solidFill>
                <a:latin typeface="Times New Roman" panose="02020603050405020304" pitchFamily="18" charset="0"/>
                <a:ea typeface="+mn-cs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rgbClr val="E36C09"/>
              </a:solidFill>
              <a:latin typeface="Times New Roman" panose="02020603050405020304" pitchFamily="18" charset="0"/>
              <a:ea typeface="+mn-cs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None/>
              <a:defRPr/>
            </a:pPr>
            <a:endParaRPr lang="en-US" sz="2800" dirty="0">
              <a:latin typeface="Palatino Linotype" pitchFamily="18" charset="0"/>
            </a:endParaRPr>
          </a:p>
        </p:txBody>
      </p:sp>
      <p:sp>
        <p:nvSpPr>
          <p:cNvPr id="2053" name="Rectangle 8"/>
          <p:cNvSpPr>
            <a:spLocks noChangeArrowheads="1"/>
          </p:cNvSpPr>
          <p:nvPr/>
        </p:nvSpPr>
        <p:spPr bwMode="auto">
          <a:xfrm>
            <a:off x="3636963" y="6381750"/>
            <a:ext cx="5472112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70000"/>
              <a:buFont typeface="Wingdings" pitchFamily="2" charset="2"/>
              <a:buNone/>
            </a:pPr>
            <a:r>
              <a:rPr lang="en-US" i="1">
                <a:solidFill>
                  <a:srgbClr val="FFFFFF"/>
                </a:solidFill>
              </a:rPr>
              <a:t>Buttgereit, </a:t>
            </a:r>
            <a:r>
              <a:rPr lang="sr-Latn-CS" i="1">
                <a:solidFill>
                  <a:srgbClr val="FFFFFF"/>
                </a:solidFill>
              </a:rPr>
              <a:t>et al.</a:t>
            </a:r>
            <a:r>
              <a:rPr lang="en-US" i="1">
                <a:solidFill>
                  <a:srgbClr val="FFFFFF"/>
                </a:solidFill>
              </a:rPr>
              <a:t> Scand. J. Rheum. 2005;34:14 -21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1190109"/>
              </p:ext>
            </p:extLst>
          </p:nvPr>
        </p:nvGraphicFramePr>
        <p:xfrm>
          <a:off x="3203848" y="981075"/>
          <a:ext cx="5904656" cy="525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Image" r:id="rId3" imgW="3154686" imgH="2505461" progId="Photoshop.Image.8">
                  <p:embed/>
                </p:oleObj>
              </mc:Choice>
              <mc:Fallback>
                <p:oleObj name="Image" r:id="rId3" imgW="3154686" imgH="2505461" progId="Photoshop.Image.8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981075"/>
                        <a:ext cx="5904656" cy="5256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  <a:alpha val="9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ChangeArrowheads="1"/>
          </p:cNvSpPr>
          <p:nvPr/>
        </p:nvSpPr>
        <p:spPr bwMode="auto">
          <a:xfrm>
            <a:off x="0" y="-27384"/>
            <a:ext cx="9144000" cy="83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6700" indent="-266700" algn="ctr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itchFamily="2" charset="2"/>
              <a:buNone/>
              <a:defRPr/>
            </a:pPr>
            <a:endParaRPr lang="en-GB" sz="24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  <a:cs typeface="Times New Roman" pitchFamily="18" charset="0"/>
            </a:endParaRPr>
          </a:p>
          <a:p>
            <a:pPr marL="266700" indent="-266700" algn="ctr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itchFamily="2" charset="2"/>
              <a:buNone/>
              <a:defRPr/>
            </a:pPr>
            <a:r>
              <a:rPr lang="en-GB" sz="2800" b="1" kern="0" dirty="0">
                <a:solidFill>
                  <a:srgbClr val="FFC000"/>
                </a:solidFill>
                <a:latin typeface="Palatino Linotype" pitchFamily="18" charset="0"/>
                <a:cs typeface="Times New Roman" pitchFamily="18" charset="0"/>
              </a:rPr>
              <a:t>INDUCTION </a:t>
            </a:r>
            <a:r>
              <a:rPr lang="en-GB" sz="2800" b="1" kern="0" dirty="0" smtClean="0">
                <a:solidFill>
                  <a:srgbClr val="FFC000"/>
                </a:solidFill>
                <a:latin typeface="Palatino Linotype" pitchFamily="18" charset="0"/>
                <a:cs typeface="Times New Roman" pitchFamily="18" charset="0"/>
              </a:rPr>
              <a:t>TOLERANCE</a:t>
            </a:r>
            <a:endParaRPr lang="en-GB" sz="2800" b="1" kern="0" dirty="0">
              <a:solidFill>
                <a:srgbClr val="FFC000"/>
              </a:solidFill>
              <a:latin typeface="Palatino Linotype" pitchFamily="18" charset="0"/>
              <a:cs typeface="Times New Roman" pitchFamily="18" charset="0"/>
            </a:endParaRPr>
          </a:p>
          <a:p>
            <a:pPr marL="266700" indent="-266700" algn="ctr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itchFamily="2" charset="2"/>
              <a:buNone/>
              <a:defRPr/>
            </a:pPr>
            <a:endParaRPr lang="en-GB" sz="800" b="1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  <a:cs typeface="Times New Roman" pitchFamily="18" charset="0"/>
            </a:endParaRPr>
          </a:p>
          <a:p>
            <a:pPr marL="266700" indent="-266700" algn="ctr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itchFamily="2" charset="2"/>
              <a:buNone/>
              <a:defRPr/>
            </a:pPr>
            <a:endParaRPr lang="en-GB" sz="800" b="1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  <a:cs typeface="Times New Roman" pitchFamily="18" charset="0"/>
            </a:endParaRPr>
          </a:p>
          <a:p>
            <a:pPr marL="266700" indent="-266700" algn="ctr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itchFamily="2" charset="2"/>
              <a:buNone/>
              <a:defRPr/>
            </a:pPr>
            <a:endParaRPr lang="en-GB" sz="8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  <a:cs typeface="Times New Roman" pitchFamily="18" charset="0"/>
            </a:endParaRPr>
          </a:p>
          <a:p>
            <a:pPr marL="266700" indent="-266700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itchFamily="2" charset="2"/>
              <a:buNone/>
              <a:defRPr/>
            </a:pPr>
            <a:r>
              <a:rPr lang="en-GB" sz="2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  <a:cs typeface="Times New Roman" pitchFamily="18" charset="0"/>
              </a:rPr>
              <a:t>The main goal is to achieve selective immune tolerance to graft antigens    </a:t>
            </a:r>
          </a:p>
          <a:p>
            <a:pPr marL="266700" indent="-266700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itchFamily="2" charset="2"/>
              <a:buNone/>
              <a:defRPr/>
            </a:pPr>
            <a:r>
              <a:rPr lang="en-GB" sz="2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  <a:cs typeface="Times New Roman" pitchFamily="18" charset="0"/>
              </a:rPr>
              <a:t> </a:t>
            </a:r>
            <a:endParaRPr lang="en-GB" sz="2400" b="1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  <a:cs typeface="Times New Roman" pitchFamily="18" charset="0"/>
            </a:endParaRPr>
          </a:p>
          <a:p>
            <a:pPr marL="266700" indent="-266700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itchFamily="2" charset="2"/>
              <a:buNone/>
              <a:defRPr/>
            </a:pPr>
            <a:r>
              <a:rPr lang="en-GB" sz="24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  <a:cs typeface="Times New Roman" pitchFamily="18" charset="0"/>
              </a:rPr>
              <a:t>Tests:</a:t>
            </a:r>
          </a:p>
          <a:p>
            <a:pPr marL="266700" indent="-266700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itchFamily="2" charset="2"/>
              <a:buNone/>
              <a:defRPr/>
            </a:pPr>
            <a:endParaRPr lang="en-GB" sz="24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  <a:cs typeface="Times New Roman" pitchFamily="18" charset="0"/>
            </a:endParaRPr>
          </a:p>
          <a:p>
            <a:pPr marL="266700" indent="-266700" fontAlgn="base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90000"/>
              <a:buFont typeface="Wingdings" pitchFamily="2" charset="2"/>
              <a:buChar char="ü"/>
              <a:defRPr/>
            </a:pPr>
            <a:r>
              <a:rPr lang="en-GB" sz="2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  <a:cs typeface="Times New Roman" pitchFamily="18" charset="0"/>
              </a:rPr>
              <a:t>Change in </a:t>
            </a:r>
            <a:r>
              <a:rPr lang="en-GB" sz="24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  <a:cs typeface="Times New Roman" pitchFamily="18" charset="0"/>
              </a:rPr>
              <a:t>central tolerance </a:t>
            </a:r>
            <a:r>
              <a:rPr lang="en-GB" sz="2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  <a:cs typeface="Times New Roman" pitchFamily="18" charset="0"/>
              </a:rPr>
              <a:t>after total radiation depletion of lymphocytes and application of donor stem cells </a:t>
            </a:r>
            <a:endParaRPr lang="en-GB" sz="2400" b="1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  <a:cs typeface="Times New Roman" pitchFamily="18" charset="0"/>
            </a:endParaRPr>
          </a:p>
          <a:p>
            <a:pPr marL="266700" indent="-266700" fontAlgn="base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90000"/>
              <a:buFont typeface="Wingdings" pitchFamily="2" charset="2"/>
              <a:buChar char="ü"/>
              <a:defRPr/>
            </a:pPr>
            <a:endParaRPr lang="en-GB" sz="2400" b="1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  <a:cs typeface="Times New Roman" pitchFamily="18" charset="0"/>
            </a:endParaRPr>
          </a:p>
          <a:p>
            <a:pPr marL="266700" indent="-266700" fontAlgn="base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90000"/>
              <a:buFont typeface="Wingdings" pitchFamily="2" charset="2"/>
              <a:buChar char="ü"/>
              <a:defRPr/>
            </a:pPr>
            <a:r>
              <a:rPr lang="en-GB" sz="24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  <a:cs typeface="Times New Roman" pitchFamily="18" charset="0"/>
              </a:rPr>
              <a:t>Stimulating </a:t>
            </a:r>
            <a:r>
              <a:rPr lang="en-GB" sz="2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  <a:cs typeface="Times New Roman" pitchFamily="18" charset="0"/>
              </a:rPr>
              <a:t>alloreactive cells to become </a:t>
            </a:r>
            <a:r>
              <a:rPr lang="en-GB" sz="2400" b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  <a:cs typeface="Times New Roman" pitchFamily="18" charset="0"/>
              </a:rPr>
              <a:t>regulatory cells</a:t>
            </a:r>
          </a:p>
          <a:p>
            <a:pPr marL="266700" indent="-266700" fontAlgn="base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90000"/>
              <a:buFont typeface="Wingdings" pitchFamily="2" charset="2"/>
              <a:buChar char="ü"/>
              <a:defRPr/>
            </a:pPr>
            <a:endParaRPr lang="en-GB" sz="24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  <a:cs typeface="Times New Roman" pitchFamily="18" charset="0"/>
            </a:endParaRPr>
          </a:p>
          <a:p>
            <a:pPr marL="266700" indent="-266700" fontAlgn="base"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90000"/>
              <a:buFont typeface="Wingdings" pitchFamily="2" charset="2"/>
              <a:buChar char="ü"/>
              <a:defRPr/>
            </a:pPr>
            <a:r>
              <a:rPr lang="en-GB" sz="2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  <a:cs typeface="Times New Roman" pitchFamily="18" charset="0"/>
              </a:rPr>
              <a:t>Use of monoclonal antibodies to maintain alloreactive cells in a state of </a:t>
            </a:r>
            <a:r>
              <a:rPr lang="en-GB" sz="24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  <a:cs typeface="Times New Roman" pitchFamily="18" charset="0"/>
              </a:rPr>
              <a:t>anergy</a:t>
            </a:r>
            <a:endParaRPr lang="sr-Cyrl-CS" sz="2400" b="1" kern="0" dirty="0"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0"/>
            <a:ext cx="8229600" cy="404813"/>
          </a:xfrm>
        </p:spPr>
        <p:txBody>
          <a:bodyPr>
            <a:noAutofit/>
          </a:bodyPr>
          <a:lstStyle/>
          <a:p>
            <a:pPr eaLnBrk="1" hangingPunct="1"/>
            <a:r>
              <a:rPr lang="en-GB" sz="2800" b="1" dirty="0">
                <a:solidFill>
                  <a:srgbClr val="E36C09"/>
                </a:solidFill>
                <a:latin typeface="Palatino Linotype" pitchFamily="18" charset="0"/>
              </a:rPr>
              <a:t>Immune mechanisms of rejection of the </a:t>
            </a:r>
            <a:r>
              <a:rPr lang="en-GB" sz="2800" b="1" dirty="0" smtClean="0">
                <a:solidFill>
                  <a:srgbClr val="E36C09"/>
                </a:solidFill>
                <a:latin typeface="Palatino Linotype" pitchFamily="18" charset="0"/>
              </a:rPr>
              <a:t>graft</a:t>
            </a:r>
            <a:endParaRPr lang="en-US" sz="2800" b="1" dirty="0">
              <a:solidFill>
                <a:srgbClr val="E36C09"/>
              </a:solidFill>
              <a:latin typeface="Palatino Linotype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04DF10D1-B4A4-A66C-3253-DBB0466E1F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618" y="555444"/>
            <a:ext cx="6876764" cy="6257932"/>
          </a:xfrm>
          <a:prstGeom prst="rect">
            <a:avLst/>
          </a:prstGeom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75000"/>
              </a:schemeClr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4451"/>
            <a:ext cx="9144000" cy="648246"/>
          </a:xfrm>
          <a:noFill/>
        </p:spPr>
        <p:txBody>
          <a:bodyPr>
            <a:normAutofit/>
          </a:bodyPr>
          <a:lstStyle/>
          <a:p>
            <a:pPr algn="ctr"/>
            <a:r>
              <a:rPr lang="en-GB" sz="3600" b="1" dirty="0">
                <a:solidFill>
                  <a:srgbClr val="C00000"/>
                </a:solidFill>
                <a:effectLst/>
                <a:latin typeface="Palatino Linotype" pitchFamily="18" charset="0"/>
              </a:rPr>
              <a:t>Hyperacute rejection of the </a:t>
            </a:r>
            <a:r>
              <a:rPr lang="en-GB" sz="3600" b="1" dirty="0" smtClean="0">
                <a:solidFill>
                  <a:srgbClr val="C00000"/>
                </a:solidFill>
                <a:effectLst/>
                <a:latin typeface="Palatino Linotype" pitchFamily="18" charset="0"/>
              </a:rPr>
              <a:t>graft</a:t>
            </a:r>
            <a:endParaRPr lang="en-US" sz="3600" b="1" dirty="0">
              <a:solidFill>
                <a:srgbClr val="C00000"/>
              </a:solidFill>
              <a:latin typeface="Palatino Linotype" pitchFamily="18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340768"/>
            <a:ext cx="9144000" cy="5517232"/>
          </a:xfrm>
          <a:noFill/>
        </p:spPr>
        <p:txBody>
          <a:bodyPr/>
          <a:lstStyle/>
          <a:p>
            <a:pPr>
              <a:lnSpc>
                <a:spcPct val="80000"/>
              </a:lnSpc>
              <a:buClr>
                <a:srgbClr val="C00000"/>
              </a:buClr>
            </a:pPr>
            <a:r>
              <a:rPr lang="en-GB" sz="2400" dirty="0">
                <a:latin typeface="Palatino Linotype" pitchFamily="18" charset="0"/>
              </a:rPr>
              <a:t>Preformed "natural antibodies" </a:t>
            </a:r>
            <a:r>
              <a:rPr lang="en-GB" sz="2400" dirty="0" smtClean="0">
                <a:latin typeface="Palatino Linotype" pitchFamily="18" charset="0"/>
              </a:rPr>
              <a:t>   </a:t>
            </a:r>
            <a:r>
              <a:rPr lang="en-GB" sz="2400" dirty="0" err="1" smtClean="0">
                <a:solidFill>
                  <a:srgbClr val="E36C09"/>
                </a:solidFill>
                <a:latin typeface="Palatino Linotype" pitchFamily="18" charset="0"/>
              </a:rPr>
              <a:t>IgM</a:t>
            </a:r>
            <a:r>
              <a:rPr lang="en-GB" sz="2400" dirty="0" smtClean="0">
                <a:latin typeface="Palatino Linotype" pitchFamily="18" charset="0"/>
              </a:rPr>
              <a:t>   - </a:t>
            </a:r>
            <a:r>
              <a:rPr lang="en-GB" sz="2400" dirty="0">
                <a:latin typeface="Palatino Linotype" pitchFamily="18" charset="0"/>
              </a:rPr>
              <a:t>ABO incompatibility</a:t>
            </a:r>
            <a:endParaRPr lang="sr-Cyrl-CS" sz="1200" dirty="0">
              <a:latin typeface="Palatino Linotype" pitchFamily="18" charset="0"/>
            </a:endParaRPr>
          </a:p>
          <a:p>
            <a:pPr>
              <a:lnSpc>
                <a:spcPct val="80000"/>
              </a:lnSpc>
              <a:buClr>
                <a:srgbClr val="C00000"/>
              </a:buClr>
            </a:pPr>
            <a:r>
              <a:rPr lang="en-GB" sz="2400" dirty="0">
                <a:latin typeface="Palatino Linotype" pitchFamily="18" charset="0"/>
              </a:rPr>
              <a:t>Preformed "cytotoxic antibodies" </a:t>
            </a:r>
            <a:r>
              <a:rPr lang="en-GB" sz="2400" dirty="0">
                <a:solidFill>
                  <a:srgbClr val="E36C09"/>
                </a:solidFill>
                <a:latin typeface="Palatino Linotype" pitchFamily="18" charset="0"/>
              </a:rPr>
              <a:t>IgG</a:t>
            </a:r>
            <a:r>
              <a:rPr lang="en-GB" sz="2400" dirty="0">
                <a:latin typeface="Palatino Linotype" pitchFamily="18" charset="0"/>
              </a:rPr>
              <a:t> (transfusions, pregnancy, molecular mimicry, </a:t>
            </a:r>
            <a:r>
              <a:rPr lang="en-GB" sz="2400" dirty="0" smtClean="0">
                <a:latin typeface="Palatino Linotype" pitchFamily="18" charset="0"/>
              </a:rPr>
              <a:t>transplantation)</a:t>
            </a:r>
          </a:p>
          <a:p>
            <a:pPr>
              <a:lnSpc>
                <a:spcPct val="80000"/>
              </a:lnSpc>
              <a:buClr>
                <a:srgbClr val="C00000"/>
              </a:buClr>
              <a:buNone/>
            </a:pPr>
            <a:r>
              <a:rPr lang="en-GB" sz="2400" dirty="0" smtClean="0">
                <a:latin typeface="Palatino Linotype" pitchFamily="18" charset="0"/>
              </a:rPr>
              <a:t>  - they </a:t>
            </a:r>
            <a:r>
              <a:rPr lang="en-GB" sz="2400" dirty="0">
                <a:latin typeface="Palatino Linotype" pitchFamily="18" charset="0"/>
              </a:rPr>
              <a:t>react with class I MHC molecules on the transplanted cells         </a:t>
            </a:r>
            <a:r>
              <a:rPr lang="en-GB" sz="2400" dirty="0" smtClean="0">
                <a:latin typeface="Palatino Linotype" pitchFamily="18" charset="0"/>
              </a:rPr>
              <a:t>kidneys</a:t>
            </a:r>
          </a:p>
          <a:p>
            <a:pPr>
              <a:lnSpc>
                <a:spcPct val="80000"/>
              </a:lnSpc>
              <a:buClr>
                <a:srgbClr val="C00000"/>
              </a:buClr>
              <a:buNone/>
            </a:pPr>
            <a:endParaRPr lang="sr-Cyrl-CS" sz="1200" dirty="0">
              <a:latin typeface="Palatino Linotype" pitchFamily="18" charset="0"/>
            </a:endParaRPr>
          </a:p>
          <a:p>
            <a:pPr algn="ctr">
              <a:lnSpc>
                <a:spcPct val="80000"/>
              </a:lnSpc>
              <a:buNone/>
            </a:pPr>
            <a:r>
              <a:rPr lang="sr-Cyrl-CS" sz="2400" dirty="0">
                <a:latin typeface="Palatino Linotype" pitchFamily="18" charset="0"/>
              </a:rPr>
              <a:t> </a:t>
            </a:r>
            <a:r>
              <a:rPr lang="en-GB" sz="2200" dirty="0">
                <a:latin typeface="Palatino Linotype" pitchFamily="18" charset="0"/>
              </a:rPr>
              <a:t>Endothelial binding and complement activation</a:t>
            </a:r>
            <a:r>
              <a:rPr lang="sr-Cyrl-CS" sz="2200" dirty="0">
                <a:latin typeface="Palatino Linotype" pitchFamily="18" charset="0"/>
              </a:rPr>
              <a:t>     </a:t>
            </a:r>
          </a:p>
          <a:p>
            <a:pPr algn="ctr">
              <a:lnSpc>
                <a:spcPct val="80000"/>
              </a:lnSpc>
              <a:buNone/>
            </a:pPr>
            <a:endParaRPr lang="en-GB" sz="2200" dirty="0" smtClean="0">
              <a:latin typeface="Palatino Linotype" pitchFamily="18" charset="0"/>
            </a:endParaRPr>
          </a:p>
          <a:p>
            <a:pPr algn="ctr">
              <a:lnSpc>
                <a:spcPct val="80000"/>
              </a:lnSpc>
              <a:buNone/>
            </a:pPr>
            <a:r>
              <a:rPr lang="en-GB" sz="2200" dirty="0" smtClean="0">
                <a:latin typeface="Palatino Linotype" pitchFamily="18" charset="0"/>
              </a:rPr>
              <a:t>Influx </a:t>
            </a:r>
            <a:r>
              <a:rPr lang="en-GB" sz="2200" dirty="0">
                <a:latin typeface="Palatino Linotype" pitchFamily="18" charset="0"/>
              </a:rPr>
              <a:t>of </a:t>
            </a:r>
            <a:r>
              <a:rPr lang="en-GB" sz="2200" dirty="0" err="1">
                <a:latin typeface="Palatino Linotype" pitchFamily="18" charset="0"/>
              </a:rPr>
              <a:t>FcR</a:t>
            </a:r>
            <a:r>
              <a:rPr lang="en-GB" sz="2200" dirty="0">
                <a:latin typeface="Palatino Linotype" pitchFamily="18" charset="0"/>
              </a:rPr>
              <a:t> positive polymorphonuclear cells        </a:t>
            </a:r>
          </a:p>
          <a:p>
            <a:pPr algn="ctr">
              <a:lnSpc>
                <a:spcPct val="80000"/>
              </a:lnSpc>
              <a:buNone/>
            </a:pPr>
            <a:r>
              <a:rPr lang="en-GB" sz="2200" dirty="0" smtClean="0">
                <a:latin typeface="Palatino Linotype" pitchFamily="18" charset="0"/>
              </a:rPr>
              <a:t>Platelets </a:t>
            </a:r>
            <a:r>
              <a:rPr lang="en-GB" sz="2200" dirty="0">
                <a:latin typeface="Palatino Linotype" pitchFamily="18" charset="0"/>
              </a:rPr>
              <a:t>aggregation       </a:t>
            </a:r>
          </a:p>
          <a:p>
            <a:pPr algn="ctr">
              <a:lnSpc>
                <a:spcPct val="80000"/>
              </a:lnSpc>
              <a:buNone/>
            </a:pPr>
            <a:r>
              <a:rPr lang="en-GB" sz="2200" dirty="0">
                <a:latin typeface="Palatino Linotype" pitchFamily="18" charset="0"/>
              </a:rPr>
              <a:t> </a:t>
            </a:r>
            <a:endParaRPr lang="en-GB" sz="2200" dirty="0" smtClean="0">
              <a:latin typeface="Palatino Linotype" pitchFamily="18" charset="0"/>
            </a:endParaRPr>
          </a:p>
          <a:p>
            <a:pPr algn="ctr">
              <a:lnSpc>
                <a:spcPct val="80000"/>
              </a:lnSpc>
              <a:buNone/>
            </a:pPr>
            <a:r>
              <a:rPr lang="en-GB" sz="2200" dirty="0" smtClean="0">
                <a:latin typeface="Palatino Linotype" pitchFamily="18" charset="0"/>
              </a:rPr>
              <a:t>Intravascular </a:t>
            </a:r>
            <a:r>
              <a:rPr lang="en-GB" sz="2200" dirty="0">
                <a:latin typeface="Palatino Linotype" pitchFamily="18" charset="0"/>
              </a:rPr>
              <a:t>thrombosis and tissue ischemia        </a:t>
            </a:r>
          </a:p>
          <a:p>
            <a:pPr algn="ctr">
              <a:lnSpc>
                <a:spcPct val="80000"/>
              </a:lnSpc>
              <a:buNone/>
            </a:pPr>
            <a:endParaRPr lang="en-GB" sz="2200" dirty="0" smtClean="0">
              <a:latin typeface="Palatino Linotype" pitchFamily="18" charset="0"/>
            </a:endParaRPr>
          </a:p>
          <a:p>
            <a:pPr algn="ctr">
              <a:lnSpc>
                <a:spcPct val="80000"/>
              </a:lnSpc>
              <a:buNone/>
            </a:pPr>
            <a:r>
              <a:rPr lang="en-GB" sz="2200" dirty="0" smtClean="0">
                <a:latin typeface="Palatino Linotype" pitchFamily="18" charset="0"/>
              </a:rPr>
              <a:t>The </a:t>
            </a:r>
            <a:r>
              <a:rPr lang="en-GB" sz="2200" dirty="0">
                <a:latin typeface="Palatino Linotype" pitchFamily="18" charset="0"/>
              </a:rPr>
              <a:t>presence of erythrocytes and desquamated tubule cells in the urine        </a:t>
            </a:r>
          </a:p>
          <a:p>
            <a:pPr algn="ctr">
              <a:lnSpc>
                <a:spcPct val="80000"/>
              </a:lnSpc>
              <a:buNone/>
            </a:pPr>
            <a:endParaRPr lang="en-GB" sz="2200" dirty="0" smtClean="0">
              <a:latin typeface="Palatino Linotype" pitchFamily="18" charset="0"/>
            </a:endParaRPr>
          </a:p>
          <a:p>
            <a:pPr algn="ctr">
              <a:lnSpc>
                <a:spcPct val="80000"/>
              </a:lnSpc>
              <a:buNone/>
            </a:pPr>
            <a:r>
              <a:rPr lang="en-GB" sz="2200" dirty="0" smtClean="0">
                <a:latin typeface="Palatino Linotype" pitchFamily="18" charset="0"/>
              </a:rPr>
              <a:t>Graft </a:t>
            </a:r>
            <a:r>
              <a:rPr lang="en-GB" sz="2200" dirty="0">
                <a:latin typeface="Palatino Linotype" pitchFamily="18" charset="0"/>
              </a:rPr>
              <a:t>removal</a:t>
            </a:r>
            <a:endParaRPr lang="en-US" sz="2200" dirty="0">
              <a:latin typeface="Palatino Linotype" pitchFamily="18" charset="0"/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>
            <a:off x="4427984" y="3501008"/>
            <a:ext cx="0" cy="360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4427984" y="4509071"/>
            <a:ext cx="0" cy="360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4427984" y="5229796"/>
            <a:ext cx="0" cy="360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4427984" y="5877496"/>
            <a:ext cx="0" cy="360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052736"/>
            <a:ext cx="9144000" cy="5184775"/>
          </a:xfrm>
          <a:noFill/>
        </p:spPr>
        <p:txBody>
          <a:bodyPr/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GB" sz="2800" dirty="0">
                <a:latin typeface="Palatino Linotype" pitchFamily="18" charset="0"/>
              </a:rPr>
              <a:t>CTLs and antibodies (vascular component</a:t>
            </a:r>
            <a:r>
              <a:rPr lang="en-GB" sz="2800" dirty="0" smtClean="0">
                <a:latin typeface="Palatino Linotype" pitchFamily="18" charset="0"/>
              </a:rPr>
              <a:t>)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ü"/>
            </a:pPr>
            <a:endParaRPr lang="en-US" sz="1200" dirty="0" smtClean="0">
              <a:latin typeface="Palatino Linotype" pitchFamily="18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ü"/>
            </a:pPr>
            <a:endParaRPr lang="sr-Cyrl-CS" sz="1200" dirty="0">
              <a:latin typeface="Palatino Linotype" pitchFamily="18" charset="0"/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en-GB" sz="2200" dirty="0">
                <a:latin typeface="Palatino Linotype" pitchFamily="18" charset="0"/>
              </a:rPr>
              <a:t>Direct damage to the parenchymal and endothelial cells of the transplanted kidney
</a:t>
            </a:r>
            <a:r>
              <a:rPr lang="en-GB" sz="2200" dirty="0">
                <a:solidFill>
                  <a:srgbClr val="E36C09"/>
                </a:solidFill>
                <a:latin typeface="Palatino Linotype" pitchFamily="18" charset="0"/>
              </a:rPr>
              <a:t> </a:t>
            </a:r>
            <a:r>
              <a:rPr lang="en-GB" sz="2200" dirty="0" err="1">
                <a:solidFill>
                  <a:srgbClr val="E36C09"/>
                </a:solidFill>
                <a:latin typeface="Palatino Linotype" pitchFamily="18" charset="0"/>
              </a:rPr>
              <a:t>tubulitis</a:t>
            </a:r>
            <a:r>
              <a:rPr lang="en-GB" sz="2200" dirty="0">
                <a:solidFill>
                  <a:srgbClr val="E36C09"/>
                </a:solidFill>
                <a:latin typeface="Palatino Linotype" pitchFamily="18" charset="0"/>
              </a:rPr>
              <a:t> – lymphocytic penetration of the peritubular basal membrane
</a:t>
            </a:r>
            <a:r>
              <a:rPr lang="en-GB" sz="2200" dirty="0" err="1">
                <a:solidFill>
                  <a:srgbClr val="E36C09"/>
                </a:solidFill>
                <a:latin typeface="Palatino Linotype" pitchFamily="18" charset="0"/>
              </a:rPr>
              <a:t>Endovasculitis</a:t>
            </a:r>
            <a:r>
              <a:rPr lang="en-GB" sz="2200" dirty="0">
                <a:solidFill>
                  <a:srgbClr val="E36C09"/>
                </a:solidFill>
                <a:latin typeface="Palatino Linotype" pitchFamily="18" charset="0"/>
              </a:rPr>
              <a:t> – lymphocyte infiltration into the blood vessel wall </a:t>
            </a:r>
            <a:endParaRPr lang="sr-Cyrl-CS" sz="2200" dirty="0">
              <a:latin typeface="Palatino Linotype" pitchFamily="18" charset="0"/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en-GB" sz="2200" dirty="0">
                <a:latin typeface="Palatino Linotype" pitchFamily="18" charset="0"/>
              </a:rPr>
              <a:t>Characteristic is the infiltration of </a:t>
            </a:r>
            <a:r>
              <a:rPr lang="en-GB" sz="2200" dirty="0" smtClean="0">
                <a:latin typeface="Palatino Linotype" pitchFamily="18" charset="0"/>
              </a:rPr>
              <a:t>mononuclear cells in the </a:t>
            </a:r>
            <a:r>
              <a:rPr lang="en-GB" sz="2200" dirty="0">
                <a:latin typeface="Palatino Linotype" pitchFamily="18" charset="0"/>
              </a:rPr>
              <a:t>kidney cortex and </a:t>
            </a:r>
            <a:r>
              <a:rPr lang="en-GB" sz="2200" dirty="0">
                <a:solidFill>
                  <a:srgbClr val="E36C09"/>
                </a:solidFill>
                <a:latin typeface="Palatino Linotype" pitchFamily="18" charset="0"/>
              </a:rPr>
              <a:t>necrosis</a:t>
            </a:r>
            <a:r>
              <a:rPr lang="en-GB" sz="2200" dirty="0">
                <a:latin typeface="Palatino Linotype" pitchFamily="18" charset="0"/>
              </a:rPr>
              <a:t> of the vessel </a:t>
            </a:r>
            <a:r>
              <a:rPr lang="en-GB" sz="2200" dirty="0" smtClean="0">
                <a:latin typeface="Palatino Linotype" pitchFamily="18" charset="0"/>
              </a:rPr>
              <a:t>wall</a:t>
            </a: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endParaRPr lang="en-GB" sz="2200" dirty="0" smtClean="0">
              <a:latin typeface="Palatino Linotype" pitchFamily="18" charset="0"/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Ø"/>
            </a:pPr>
            <a:r>
              <a:rPr lang="en-GB" sz="2200" dirty="0" smtClean="0">
                <a:latin typeface="Palatino Linotype" pitchFamily="18" charset="0"/>
              </a:rPr>
              <a:t>High </a:t>
            </a:r>
            <a:r>
              <a:rPr lang="en-GB" sz="2200" dirty="0">
                <a:latin typeface="Palatino Linotype" pitchFamily="18" charset="0"/>
              </a:rPr>
              <a:t>doses of </a:t>
            </a:r>
            <a:r>
              <a:rPr lang="en-GB" sz="2200" dirty="0" err="1">
                <a:latin typeface="Palatino Linotype" pitchFamily="18" charset="0"/>
              </a:rPr>
              <a:t>methylprednisolone</a:t>
            </a:r>
            <a:r>
              <a:rPr lang="en-GB" sz="2200" dirty="0">
                <a:latin typeface="Palatino Linotype" pitchFamily="18" charset="0"/>
              </a:rPr>
              <a:t> </a:t>
            </a:r>
            <a:r>
              <a:rPr lang="en-GB" sz="2200" dirty="0" smtClean="0">
                <a:latin typeface="Palatino Linotype" pitchFamily="18" charset="0"/>
              </a:rPr>
              <a:t>and </a:t>
            </a:r>
          </a:p>
          <a:p>
            <a:pPr>
              <a:buClr>
                <a:srgbClr val="FF0000"/>
              </a:buClr>
              <a:buNone/>
            </a:pPr>
            <a:r>
              <a:rPr lang="en-GB" sz="2200" dirty="0" smtClean="0">
                <a:latin typeface="Palatino Linotype" pitchFamily="18" charset="0"/>
              </a:rPr>
              <a:t>    useful monoclonal </a:t>
            </a:r>
            <a:r>
              <a:rPr lang="en-GB" sz="2200" dirty="0">
                <a:latin typeface="Palatino Linotype" pitchFamily="18" charset="0"/>
              </a:rPr>
              <a:t>antibodies</a:t>
            </a:r>
            <a:endParaRPr lang="en-US" sz="2200" dirty="0">
              <a:latin typeface="Palatino Linotype" pitchFamily="18" charset="0"/>
            </a:endParaRPr>
          </a:p>
        </p:txBody>
      </p:sp>
      <p:sp>
        <p:nvSpPr>
          <p:cNvPr id="27651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229600" cy="774700"/>
          </a:xfrm>
          <a:noFill/>
        </p:spPr>
        <p:txBody>
          <a:bodyPr>
            <a:normAutofit/>
          </a:bodyPr>
          <a:lstStyle/>
          <a:p>
            <a:pPr algn="ctr"/>
            <a:r>
              <a:rPr lang="en-GB" sz="3600" b="1" dirty="0">
                <a:solidFill>
                  <a:srgbClr val="C00000"/>
                </a:solidFill>
                <a:latin typeface="Palatino Linotype" pitchFamily="18" charset="0"/>
              </a:rPr>
              <a:t>Acute  rejection of the graft</a:t>
            </a:r>
            <a:endParaRPr lang="en-US" sz="3600" b="1" dirty="0">
              <a:solidFill>
                <a:srgbClr val="C00000"/>
              </a:solidFill>
              <a:latin typeface="Palatino Linotype" pitchFamily="18" charset="0"/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4418345"/>
            <a:ext cx="3030521" cy="2410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052737"/>
            <a:ext cx="8964612" cy="5472608"/>
          </a:xfrm>
          <a:noFill/>
        </p:spPr>
        <p:txBody>
          <a:bodyPr>
            <a:normAutofit/>
          </a:bodyPr>
          <a:lstStyle/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GB" sz="2800" dirty="0" smtClean="0">
                <a:latin typeface="Palatino Linotype" pitchFamily="18" charset="0"/>
              </a:rPr>
              <a:t>CD4 </a:t>
            </a:r>
            <a:r>
              <a:rPr lang="en-GB" sz="2800" dirty="0">
                <a:latin typeface="Palatino Linotype" pitchFamily="18" charset="0"/>
              </a:rPr>
              <a:t>+ T </a:t>
            </a:r>
            <a:r>
              <a:rPr lang="en-GB" sz="2800" dirty="0" smtClean="0">
                <a:latin typeface="Palatino Linotype" pitchFamily="18" charset="0"/>
              </a:rPr>
              <a:t>cells are </a:t>
            </a:r>
            <a:r>
              <a:rPr lang="en-GB" sz="2800" dirty="0">
                <a:latin typeface="Palatino Linotype" pitchFamily="18" charset="0"/>
              </a:rPr>
              <a:t>predominantly </a:t>
            </a:r>
            <a:r>
              <a:rPr lang="en-GB" sz="2800" dirty="0" smtClean="0">
                <a:latin typeface="Palatino Linotype" pitchFamily="18" charset="0"/>
              </a:rPr>
              <a:t>involved</a:t>
            </a:r>
          </a:p>
          <a:p>
            <a:pPr>
              <a:lnSpc>
                <a:spcPct val="90000"/>
              </a:lnSpc>
              <a:buClr>
                <a:srgbClr val="C00000"/>
              </a:buClr>
              <a:buNone/>
            </a:pPr>
            <a:endParaRPr lang="en-GB" sz="2800" dirty="0">
              <a:latin typeface="Palatino Linotype" pitchFamily="18" charset="0"/>
            </a:endParaRP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pitchFamily="2" charset="2"/>
              <a:buChar char="ü"/>
            </a:pPr>
            <a:endParaRPr lang="sr-Cyrl-CS" sz="1200" dirty="0">
              <a:latin typeface="Palatino Linotype" pitchFamily="18" charset="0"/>
            </a:endParaRP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GB" sz="2200" dirty="0">
                <a:solidFill>
                  <a:srgbClr val="E36C09"/>
                </a:solidFill>
                <a:latin typeface="Palatino Linotype" pitchFamily="18" charset="0"/>
              </a:rPr>
              <a:t>Occlusion of artery </a:t>
            </a:r>
            <a:r>
              <a:rPr lang="en-GB" sz="2200" dirty="0" smtClean="0">
                <a:solidFill>
                  <a:srgbClr val="E36C09"/>
                </a:solidFill>
                <a:latin typeface="Palatino Linotype" pitchFamily="18" charset="0"/>
              </a:rPr>
              <a:t>graft</a:t>
            </a:r>
            <a:r>
              <a:rPr lang="en-GB" sz="2200" dirty="0" smtClean="0">
                <a:latin typeface="Palatino Linotype" pitchFamily="18" charset="0"/>
              </a:rPr>
              <a:t>–   accumulation </a:t>
            </a:r>
          </a:p>
          <a:p>
            <a:pPr>
              <a:lnSpc>
                <a:spcPct val="90000"/>
              </a:lnSpc>
              <a:buClr>
                <a:srgbClr val="C00000"/>
              </a:buClr>
              <a:buNone/>
            </a:pPr>
            <a:r>
              <a:rPr lang="en-GB" sz="2200" dirty="0" smtClean="0">
                <a:latin typeface="Palatino Linotype" pitchFamily="18" charset="0"/>
              </a:rPr>
              <a:t>               smooth </a:t>
            </a:r>
            <a:r>
              <a:rPr lang="en-GB" sz="2200" dirty="0">
                <a:latin typeface="Palatino Linotype" pitchFamily="18" charset="0"/>
              </a:rPr>
              <a:t>muscle cells in the intimacy</a:t>
            </a:r>
            <a:r>
              <a:rPr lang="en-GB" sz="2200" dirty="0">
                <a:solidFill>
                  <a:srgbClr val="E36C09"/>
                </a:solidFill>
                <a:latin typeface="Palatino Linotype" pitchFamily="18" charset="0"/>
              </a:rPr>
              <a:t>  </a:t>
            </a:r>
            <a:endParaRPr lang="sr-Cyrl-CS" sz="2200" dirty="0">
              <a:latin typeface="Palatino Linotype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GB" sz="2200" dirty="0" smtClean="0">
              <a:latin typeface="Palatino Linotype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GB" sz="2200" dirty="0" smtClean="0">
                <a:latin typeface="Palatino Linotype" pitchFamily="18" charset="0"/>
              </a:rPr>
              <a:t>TNF-α </a:t>
            </a:r>
            <a:r>
              <a:rPr lang="en-GB" sz="2200" dirty="0">
                <a:latin typeface="Palatino Linotype" pitchFamily="18" charset="0"/>
              </a:rPr>
              <a:t>and IFN-γ </a:t>
            </a:r>
            <a:r>
              <a:rPr lang="en-GB" sz="2200" dirty="0" smtClean="0">
                <a:latin typeface="Palatino Linotype" pitchFamily="18" charset="0"/>
              </a:rPr>
              <a:t>     growth </a:t>
            </a:r>
            <a:r>
              <a:rPr lang="en-GB" sz="2200" dirty="0">
                <a:latin typeface="Palatino Linotype" pitchFamily="18" charset="0"/>
              </a:rPr>
              <a:t>factors + chemokines</a:t>
            </a:r>
            <a:endParaRPr lang="el-GR" sz="2200" dirty="0">
              <a:latin typeface="Palatino Linotype" pitchFamily="18" charset="0"/>
            </a:endParaRPr>
          </a:p>
          <a:p>
            <a:pPr>
              <a:lnSpc>
                <a:spcPct val="90000"/>
              </a:lnSpc>
            </a:pPr>
            <a:endParaRPr lang="en-GB" sz="2200" dirty="0">
              <a:solidFill>
                <a:srgbClr val="E36C09"/>
              </a:solidFill>
              <a:latin typeface="Palatino Linotype" pitchFamily="18" charset="0"/>
            </a:endParaRPr>
          </a:p>
          <a:p>
            <a:pPr>
              <a:lnSpc>
                <a:spcPct val="90000"/>
              </a:lnSpc>
            </a:pPr>
            <a:r>
              <a:rPr lang="en-GB" sz="2200" dirty="0">
                <a:solidFill>
                  <a:srgbClr val="E36C09"/>
                </a:solidFill>
                <a:latin typeface="Palatino Linotype" pitchFamily="18" charset="0"/>
              </a:rPr>
              <a:t>Fibrosis of the graft</a:t>
            </a:r>
            <a:r>
              <a:rPr lang="en-US" sz="2200" dirty="0">
                <a:latin typeface="Palatino Linotype" pitchFamily="18" charset="0"/>
              </a:rPr>
              <a:t>– TGF-</a:t>
            </a:r>
            <a:r>
              <a:rPr lang="el-GR" sz="2200" dirty="0">
                <a:latin typeface="Palatino Linotype" pitchFamily="18" charset="0"/>
              </a:rPr>
              <a:t>β</a:t>
            </a:r>
            <a:r>
              <a:rPr lang="en-US" sz="2200" dirty="0">
                <a:latin typeface="Palatino Linotype" pitchFamily="18" charset="0"/>
              </a:rPr>
              <a:t>, </a:t>
            </a:r>
            <a:r>
              <a:rPr lang="en-US" sz="2200" dirty="0" err="1">
                <a:latin typeface="Palatino Linotype" pitchFamily="18" charset="0"/>
              </a:rPr>
              <a:t>FGF</a:t>
            </a:r>
            <a:r>
              <a:rPr lang="en-US" sz="2200" dirty="0">
                <a:latin typeface="Palatino Linotype" pitchFamily="18" charset="0"/>
              </a:rPr>
              <a:t>, </a:t>
            </a:r>
            <a:r>
              <a:rPr lang="en-US" sz="2200" dirty="0" err="1">
                <a:latin typeface="Palatino Linotype" pitchFamily="18" charset="0"/>
              </a:rPr>
              <a:t>PDGF</a:t>
            </a:r>
            <a:endParaRPr lang="sr-Cyrl-CS" sz="2200" dirty="0">
              <a:latin typeface="Palatino Linotype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sr-Cyrl-CS" sz="2200" dirty="0">
              <a:latin typeface="Palatino Linotype" pitchFamily="18" charset="0"/>
            </a:endParaRP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GB" sz="2200" dirty="0">
                <a:latin typeface="Palatino Linotype" pitchFamily="18" charset="0"/>
              </a:rPr>
              <a:t>Hyalinization of the glomerulus, double contours of the basal membrane, interstitial fibrosis, proliferation and accumulation of smooth muscle cells in the intimacy of the arteries</a:t>
            </a:r>
            <a:endParaRPr lang="sr-Cyrl-CS" sz="2200" dirty="0">
              <a:latin typeface="Palatino Linotype" pitchFamily="18" charset="0"/>
            </a:endParaRPr>
          </a:p>
          <a:p>
            <a:pPr>
              <a:lnSpc>
                <a:spcPct val="9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en-GB" sz="2200" dirty="0">
                <a:latin typeface="Palatino Linotype" pitchFamily="18" charset="0"/>
              </a:rPr>
              <a:t>High doses of corticosteroids
Fibrosis is </a:t>
            </a:r>
            <a:r>
              <a:rPr lang="en-GB" sz="2200" dirty="0" smtClean="0">
                <a:latin typeface="Palatino Linotype" pitchFamily="18" charset="0"/>
              </a:rPr>
              <a:t>irreversible</a:t>
            </a:r>
            <a:endParaRPr lang="en-US" sz="2200" dirty="0">
              <a:latin typeface="Palatino Linotype" pitchFamily="18" charset="0"/>
            </a:endParaRPr>
          </a:p>
        </p:txBody>
      </p:sp>
      <p:sp>
        <p:nvSpPr>
          <p:cNvPr id="28675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93456" y="445133"/>
            <a:ext cx="8229600" cy="774700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en-GB" sz="4000" b="1" dirty="0">
                <a:solidFill>
                  <a:srgbClr val="C00000"/>
                </a:solidFill>
                <a:latin typeface="Palatino Linotype" pitchFamily="18" charset="0"/>
              </a:rPr>
              <a:t>Chronic rejection of the graft
</a:t>
            </a:r>
            <a:endParaRPr lang="en-US" sz="4000" b="1" dirty="0">
              <a:solidFill>
                <a:srgbClr val="C00000"/>
              </a:solidFill>
              <a:latin typeface="Palatino Linotype" pitchFamily="18" charset="0"/>
            </a:endParaRPr>
          </a:p>
        </p:txBody>
      </p:sp>
      <p:sp>
        <p:nvSpPr>
          <p:cNvPr id="28676" name="Line 5"/>
          <p:cNvSpPr>
            <a:spLocks noChangeShapeType="1"/>
          </p:cNvSpPr>
          <p:nvPr/>
        </p:nvSpPr>
        <p:spPr bwMode="auto">
          <a:xfrm>
            <a:off x="2483768" y="3501008"/>
            <a:ext cx="3240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/>
          </a:p>
        </p:txBody>
      </p:sp>
      <p:sp>
        <p:nvSpPr>
          <p:cNvPr id="28678" name="Line 5"/>
          <p:cNvSpPr>
            <a:spLocks noChangeShapeType="1"/>
          </p:cNvSpPr>
          <p:nvPr/>
        </p:nvSpPr>
        <p:spPr bwMode="auto">
          <a:xfrm flipV="1">
            <a:off x="4427984" y="3214117"/>
            <a:ext cx="431800" cy="142875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none" w="lg" len="lg"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4229" y="1844824"/>
            <a:ext cx="2669771" cy="233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5"/>
          <p:cNvSpPr>
            <a:spLocks noChangeShapeType="1"/>
          </p:cNvSpPr>
          <p:nvPr/>
        </p:nvSpPr>
        <p:spPr bwMode="auto">
          <a:xfrm flipH="1" flipV="1">
            <a:off x="4859784" y="3212976"/>
            <a:ext cx="360468" cy="142875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none" w="lg" len="lg"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 flipV="1">
            <a:off x="4859784" y="2852613"/>
            <a:ext cx="0" cy="360363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457200" y="188913"/>
            <a:ext cx="82296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4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Complications</a:t>
            </a:r>
            <a:endParaRPr lang="en-US" sz="4000" b="1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251520" y="1628800"/>
            <a:ext cx="822960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GB" sz="24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Infection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Ø"/>
              <a:defRPr/>
            </a:pPr>
            <a:endParaRPr lang="en-GB" sz="2400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GB" sz="2400" b="1" kern="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Tumors</a:t>
            </a:r>
            <a:endParaRPr lang="en-GB" sz="2400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Ø"/>
              <a:defRPr/>
            </a:pPr>
            <a:endParaRPr lang="en-GB" sz="2400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GB" sz="24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Relapse </a:t>
            </a:r>
            <a:r>
              <a:rPr lang="en-GB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of primary kidney </a:t>
            </a:r>
            <a:r>
              <a:rPr lang="en-GB" sz="24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disease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Ø"/>
              <a:defRPr/>
            </a:pPr>
            <a:endParaRPr lang="en-GB" sz="2400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GB" sz="24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Myocardial infarction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Ø"/>
              <a:defRPr/>
            </a:pPr>
            <a:endParaRPr lang="en-GB" sz="2400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GB" sz="24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Type </a:t>
            </a:r>
            <a:r>
              <a:rPr lang="en-GB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1 diabetes</a:t>
            </a:r>
            <a:endParaRPr lang="en-US" sz="2400" b="1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11188" y="115888"/>
            <a:ext cx="7772400" cy="792162"/>
          </a:xfrm>
          <a:prstGeom prst="rect">
            <a:avLst/>
          </a:prstGeom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4000" b="1" kern="0" dirty="0">
                <a:latin typeface="Palatino Linotype" pitchFamily="18" charset="0"/>
              </a:rPr>
              <a:t>Liver </a:t>
            </a:r>
            <a:r>
              <a:rPr lang="en-GB" sz="4000" b="1" kern="0" dirty="0" smtClean="0">
                <a:latin typeface="Palatino Linotype" pitchFamily="18" charset="0"/>
              </a:rPr>
              <a:t>transplantation</a:t>
            </a:r>
            <a:r>
              <a:rPr lang="en-GB" sz="4000" b="1" kern="0" dirty="0">
                <a:latin typeface="Palatino Linotype" pitchFamily="18" charset="0"/>
              </a:rPr>
              <a:t>
</a:t>
            </a:r>
            <a:endParaRPr lang="en-US" sz="4000" b="1" kern="0" dirty="0">
              <a:latin typeface="Palatino Linotype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1124744"/>
            <a:ext cx="9144000" cy="5328592"/>
          </a:xfrm>
          <a:prstGeom prst="rect">
            <a:avLst/>
          </a:prstGeom>
        </p:spPr>
        <p:txBody>
          <a:bodyPr numCol="2"/>
          <a:lstStyle/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3"/>
              </a:buBlip>
              <a:defRPr/>
            </a:pPr>
            <a:r>
              <a:rPr lang="en-GB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HLA typing</a:t>
            </a:r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      </a:t>
            </a:r>
            <a:endParaRPr lang="en-GB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     HLA-A</a:t>
            </a:r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, HLA-B, HLA-DR (correlation with survival</a:t>
            </a: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)</a:t>
            </a: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3"/>
              </a:buBlip>
              <a:defRPr/>
            </a:pPr>
            <a:r>
              <a:rPr lang="en-GB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 </a:t>
            </a:r>
            <a:r>
              <a:rPr lang="en-GB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ABO compatibility test    </a:t>
            </a:r>
            <a:endParaRPr lang="en-GB" sz="2400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 (in </a:t>
            </a:r>
            <a:r>
              <a:rPr lang="en-GB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an emergency, </a:t>
            </a:r>
            <a:r>
              <a:rPr lang="en-GB" sz="24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a </a:t>
            </a: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transplant is successful </a:t>
            </a: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without this compatibility</a:t>
            </a:r>
            <a:r>
              <a:rPr lang="sr-Cyrl-C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)</a:t>
            </a:r>
            <a:endParaRPr lang="sr-Cyrl-CS" sz="240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sr-Cyrl-CS" sz="20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3"/>
              </a:buBlip>
              <a:defRPr/>
            </a:pPr>
            <a:r>
              <a:rPr lang="en-GB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Lower sensitivity to </a:t>
            </a:r>
            <a:r>
              <a:rPr lang="en-GB" sz="2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cytotoxic</a:t>
            </a:r>
            <a:r>
              <a:rPr lang="en-GB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 </a:t>
            </a:r>
            <a:r>
              <a:rPr lang="en-GB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antibodies</a:t>
            </a: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sr-Cyrl-CS" sz="20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3"/>
              </a:buBlip>
              <a:defRPr/>
            </a:pPr>
            <a:r>
              <a:rPr lang="en-GB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Lower doses of </a:t>
            </a:r>
            <a:r>
              <a:rPr lang="en-GB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immunosuppressants</a:t>
            </a:r>
            <a:endParaRPr lang="en-GB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3"/>
              </a:buBlip>
              <a:defRPr/>
            </a:pPr>
            <a:endParaRPr lang="en-GB" sz="2400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3"/>
              </a:buBlip>
              <a:defRPr/>
            </a:pPr>
            <a:endParaRPr lang="sr-Cyrl-CS" sz="2400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3"/>
              </a:buBlip>
              <a:defRPr/>
            </a:pPr>
            <a:r>
              <a:rPr lang="en-GB" sz="24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Indications: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ü"/>
              <a:defRPr/>
            </a:pPr>
            <a:r>
              <a:rPr lang="en-GB" sz="2400" kern="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Hepatocellular</a:t>
            </a:r>
            <a:r>
              <a:rPr lang="en-GB" sz="24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 </a:t>
            </a:r>
            <a:r>
              <a:rPr lang="en-GB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carcinoma
Primary biliary cirrhosis (cholangitis)
Alcoholic </a:t>
            </a:r>
            <a:r>
              <a:rPr lang="en-GB" sz="24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cirrhosis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sr-Cyrl-CS" sz="2400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3"/>
              </a:buBlip>
              <a:defRPr/>
            </a:pPr>
            <a:r>
              <a:rPr lang="sr-Cyrl-C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 </a:t>
            </a:r>
            <a:r>
              <a:rPr lang="en-GB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Problems for a successful transplant:
</a:t>
            </a:r>
            <a:r>
              <a:rPr lang="en-GB" sz="24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 </a:t>
            </a:r>
            <a:r>
              <a:rPr lang="en-GB" sz="24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Bleeding tendency</a:t>
            </a:r>
            <a:r>
              <a:rPr lang="en-GB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
</a:t>
            </a:r>
            <a:r>
              <a:rPr lang="en-GB" sz="24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 Heavy graft </a:t>
            </a:r>
            <a:r>
              <a:rPr lang="en-GB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revascularization surgery</a:t>
            </a:r>
            <a:endParaRPr lang="sr-Cyrl-CS" sz="2400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sr-Cyrl-CS" sz="2400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sr-Cyrl-CS" sz="2400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sr-Cyrl-CS" sz="2400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 flipV="1">
            <a:off x="6876256" y="2132856"/>
            <a:ext cx="10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1847311" y="188495"/>
            <a:ext cx="5449377" cy="11798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600"/>
              </a:lnSpc>
            </a:pPr>
            <a:r>
              <a:rPr lang="en-CA" sz="3995">
                <a:solidFill>
                  <a:srgbClr val="000000"/>
                </a:solidFill>
                <a:latin typeface="Times New Roman"/>
                <a:cs typeface="Times New Roman"/>
              </a:rPr>
              <a:t>Regulatory T lymphocytes
</a:t>
            </a:r>
            <a:endParaRPr lang="en-CA" sz="3995" dirty="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146300" y="6438900"/>
            <a:ext cx="6997700" cy="22860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CA" sz="1200">
                <a:solidFill>
                  <a:srgbClr val="000000"/>
                </a:solidFill>
                <a:latin typeface="Arial"/>
                <a:cs typeface="Arial"/>
              </a:rPr>
              <a:t>From Abbas, Lichtman and Pillai. Cellular and Molecular Immunology 6th ed, 2007</a:t>
            </a:r>
          </a:p>
          <a:p>
            <a:pPr>
              <a:lnSpc>
                <a:spcPts val="1380"/>
              </a:lnSpc>
            </a:pPr>
            <a:endParaRPr lang="en-CA" sz="1200">
              <a:solidFill>
                <a:srgbClr val="00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5E5B08A1-A9DF-1A28-C6FF-1330799321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010" y="927100"/>
            <a:ext cx="5650582" cy="5038687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11188" y="44624"/>
            <a:ext cx="7772400" cy="747712"/>
          </a:xfrm>
          <a:prstGeom prst="rect">
            <a:avLst/>
          </a:prstGeom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4000" b="1" kern="0" dirty="0">
                <a:latin typeface="Palatino Linotype" pitchFamily="18" charset="0"/>
              </a:rPr>
              <a:t>Heart </a:t>
            </a:r>
            <a:r>
              <a:rPr lang="en-GB" sz="4000" b="1" kern="0" dirty="0" smtClean="0">
                <a:latin typeface="Palatino Linotype" pitchFamily="18" charset="0"/>
              </a:rPr>
              <a:t>transplantation</a:t>
            </a:r>
            <a:endParaRPr lang="en-US" sz="4000" b="1" kern="0" dirty="0">
              <a:latin typeface="Palatino Linotype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836712"/>
            <a:ext cx="9144000" cy="6021288"/>
          </a:xfrm>
          <a:prstGeom prst="rect">
            <a:avLst/>
          </a:prstGeom>
        </p:spPr>
        <p:txBody>
          <a:bodyPr numCol="2"/>
          <a:lstStyle/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  <a:defRPr/>
            </a:pPr>
            <a:r>
              <a:rPr lang="en-GB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ABO compatibility test     </a:t>
            </a:r>
            <a:r>
              <a:rPr lang="en-GB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(recipients are determined       based on this test</a:t>
            </a:r>
            <a:r>
              <a:rPr lang="en-GB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)</a:t>
            </a: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  <a:defRPr/>
            </a:pPr>
            <a:endParaRPr lang="sr-Cyrl-CS" sz="220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  <a:defRPr/>
            </a:pPr>
            <a:r>
              <a:rPr lang="en-GB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HLA typing is not necessary      HLA-DR </a:t>
            </a:r>
            <a:r>
              <a:rPr lang="en-GB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(correlation with survival</a:t>
            </a:r>
            <a:r>
              <a:rPr lang="en-GB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)</a:t>
            </a: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  <a:defRPr/>
            </a:pPr>
            <a:endParaRPr lang="en-US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  <a:defRPr/>
            </a:pPr>
            <a:endParaRPr lang="sr-Cyrl-CS" sz="220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  <a:defRPr/>
            </a:pPr>
            <a:r>
              <a:rPr lang="en-GB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Cyclosporine A is the most important drug for graft </a:t>
            </a:r>
            <a:r>
              <a:rPr lang="en-GB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survival</a:t>
            </a: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  <a:defRPr/>
            </a:pPr>
            <a:endParaRPr lang="sr-Cyrl-CS" sz="22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  <a:defRPr/>
            </a:pPr>
            <a:r>
              <a:rPr lang="en-GB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Lower sensitivity to </a:t>
            </a:r>
            <a:r>
              <a:rPr lang="en-GB" sz="2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cytotoxic</a:t>
            </a:r>
            <a:r>
              <a:rPr lang="en-GB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 </a:t>
            </a:r>
            <a:r>
              <a:rPr lang="en-GB" sz="2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antibodies</a:t>
            </a: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  <a:defRPr/>
            </a:pPr>
            <a:r>
              <a:rPr lang="en-GB" sz="2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An </a:t>
            </a:r>
            <a:r>
              <a:rPr lang="en-GB" sz="2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early diagnosis of </a:t>
            </a:r>
            <a:r>
              <a:rPr lang="en-GB" sz="2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graft rejection </a:t>
            </a:r>
            <a:r>
              <a:rPr lang="en-GB" sz="2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is </a:t>
            </a:r>
            <a:r>
              <a:rPr lang="en-GB" sz="2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important:</a:t>
            </a: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ü"/>
              <a:defRPr/>
            </a:pPr>
            <a:r>
              <a:rPr lang="en-GB" sz="2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 </a:t>
            </a:r>
            <a:r>
              <a:rPr lang="en-GB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Endomyocardial</a:t>
            </a:r>
            <a:r>
              <a:rPr lang="en-GB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 </a:t>
            </a:r>
            <a:r>
              <a:rPr lang="en-GB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biopsy (cell </a:t>
            </a:r>
            <a:r>
              <a:rPr lang="en-GB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aspiration)</a:t>
            </a: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  <a:defRPr/>
            </a:pPr>
            <a:endParaRPr lang="en-GB" sz="2200" b="1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  <a:defRPr/>
            </a:pPr>
            <a:r>
              <a:rPr lang="en-GB" sz="22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Postoperative </a:t>
            </a:r>
            <a:r>
              <a:rPr lang="en-GB" sz="22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problem:</a:t>
            </a:r>
            <a:endParaRPr lang="sr-Cyrl-CS" sz="2200" b="1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GB" sz="2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Arteriosclerosis of the coronary arteries</a:t>
            </a:r>
            <a:endParaRPr lang="sr-Cyrl-CS" sz="2200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sr-Cyrl-CS" sz="2200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sr-Cyrl-CS" sz="2200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200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573016"/>
            <a:ext cx="4860032" cy="3287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6"/>
          <p:cNvSpPr/>
          <p:nvPr/>
        </p:nvSpPr>
        <p:spPr>
          <a:xfrm>
            <a:off x="6012160" y="6525344"/>
            <a:ext cx="360040" cy="21602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3059832" y="4797152"/>
            <a:ext cx="1081088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stealth" w="lg" len="lg"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11188" y="115888"/>
            <a:ext cx="7772400" cy="892175"/>
          </a:xfrm>
          <a:prstGeom prst="rect">
            <a:avLst/>
          </a:prstGeom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4000" b="1" kern="0" dirty="0">
                <a:latin typeface="Palatino Linotype" pitchFamily="18" charset="0"/>
              </a:rPr>
              <a:t>Lung transplantation
</a:t>
            </a:r>
            <a:endParaRPr lang="en-US" sz="4000" b="1" kern="0" dirty="0">
              <a:latin typeface="Palatino Linotype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1341438"/>
            <a:ext cx="9144000" cy="5516562"/>
          </a:xfrm>
          <a:prstGeom prst="rect">
            <a:avLst/>
          </a:prstGeom>
        </p:spPr>
        <p:txBody>
          <a:bodyPr/>
          <a:lstStyle/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  <a:defRPr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HLA </a:t>
            </a: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typing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     HLA-A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, HLA-B, </a:t>
            </a: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HLA-DR</a:t>
            </a: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  <a:defRPr/>
            </a:pP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ABO 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compatibility test </a:t>
            </a:r>
            <a:endParaRPr 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  <a:defRPr/>
            </a:pP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Indications: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ü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Chronic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obstructive pulmonary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disease</a:t>
            </a: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ü"/>
              <a:defRPr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Primary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pulmonary 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hypertension</a:t>
            </a: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  <a:defRPr/>
            </a:pPr>
            <a:endParaRPr 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  <a:defRPr/>
            </a:pP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Postoperative 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problems</a:t>
            </a: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:</a:t>
            </a: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defRPr/>
            </a:pP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ü"/>
              <a:defRPr/>
            </a:pP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Bronchiolitis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 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obliterans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
</a:t>
            </a: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Acute respiratory infections</a:t>
            </a:r>
            <a:endParaRPr lang="en-US" sz="2400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39750" y="0"/>
            <a:ext cx="7772400" cy="792163"/>
          </a:xfrm>
          <a:prstGeom prst="rect">
            <a:avLst/>
          </a:prstGeom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4000" b="1" kern="0" dirty="0">
                <a:latin typeface="Palatino Linotype" pitchFamily="18" charset="0"/>
              </a:rPr>
              <a:t>Skin transplantation
</a:t>
            </a:r>
            <a:endParaRPr lang="en-US" sz="4000" b="1" kern="0" dirty="0">
              <a:latin typeface="Palatino Linotype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1268760"/>
            <a:ext cx="9144000" cy="1944687"/>
          </a:xfrm>
          <a:prstGeom prst="rect">
            <a:avLst/>
          </a:prstGeom>
        </p:spPr>
        <p:txBody>
          <a:bodyPr/>
          <a:lstStyle/>
          <a:p>
            <a:pPr marL="365125" indent="-365125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  <a:defRPr/>
            </a:pPr>
            <a:r>
              <a:rPr lang="en-GB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HLA</a:t>
            </a:r>
            <a:r>
              <a:rPr lang="en-GB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 typing correlates with graft survival</a:t>
            </a:r>
          </a:p>
          <a:p>
            <a:pPr marL="365125" indent="-365125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400" dirty="0" err="1" smtClean="0">
                <a:latin typeface="Times New Roman" pitchFamily="18" charset="0"/>
                <a:cs typeface="Times New Roman" pitchFamily="18" charset="0"/>
              </a:rPr>
              <a:t>HLA</a:t>
            </a:r>
            <a:r>
              <a:rPr lang="en-GB" sz="2400" dirty="0" smtClean="0">
                <a:latin typeface="Times New Roman" pitchFamily="18" charset="0"/>
                <a:cs typeface="Times New Roman" pitchFamily="18" charset="0"/>
              </a:rPr>
              <a:t> typing is not done in practice  (</a:t>
            </a:r>
            <a:r>
              <a:rPr lang="en-US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endogenous immunosuppressive effect of severe burns allows prolonged survival of unmatched skin)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65125" indent="-365125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algn="just" eaLnBrk="0" fontAlgn="base" hangingPunct="0">
              <a:spcBef>
                <a:spcPct val="0"/>
              </a:spcBef>
              <a:spcAft>
                <a:spcPct val="0"/>
              </a:spcAft>
              <a:buBlip>
                <a:blip r:embed="rId2"/>
              </a:buBlip>
              <a:defRPr/>
            </a:pPr>
            <a:r>
              <a:rPr lang="en-GB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Indications:</a:t>
            </a:r>
          </a:p>
          <a:p>
            <a:pPr marL="365125" indent="-365125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ü"/>
              <a:defRPr/>
            </a:pP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Severe burns  </a:t>
            </a:r>
            <a:endParaRPr lang="en-GB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algn="just" eaLnBrk="0" fontAlgn="base" hangingPunct="0">
              <a:spcBef>
                <a:spcPct val="0"/>
              </a:spcBef>
              <a:spcAft>
                <a:spcPct val="0"/>
              </a:spcAft>
              <a:buBlip>
                <a:blip r:embed="rId2"/>
              </a:buBlip>
              <a:defRPr/>
            </a:pPr>
            <a:endParaRPr lang="en-GB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algn="just" eaLnBrk="0" fontAlgn="base" hangingPunct="0">
              <a:spcBef>
                <a:spcPct val="0"/>
              </a:spcBef>
              <a:spcAft>
                <a:spcPct val="0"/>
              </a:spcAft>
              <a:buBlip>
                <a:blip r:embed="rId2"/>
              </a:buBlip>
              <a:defRPr/>
            </a:pPr>
            <a:r>
              <a:rPr lang="en-GB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The most important </a:t>
            </a:r>
            <a:r>
              <a:rPr lang="sr-Latn-R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role </a:t>
            </a:r>
            <a:r>
              <a:rPr lang="en-GB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is that the graft prevents infection</a:t>
            </a:r>
            <a:endParaRPr lang="en-US" sz="24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  <a:defRPr/>
            </a:pPr>
            <a:endParaRPr lang="en-GB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1520" y="5157192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If there is sufficient normal skin, cells from the patient are taken for culture and the resulting sheets are used for grafting, as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autografts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do survive in vivo.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4499992" y="4797152"/>
            <a:ext cx="0" cy="360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>
            <a:off x="4499992" y="3057520"/>
            <a:ext cx="0" cy="73152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2420888"/>
            <a:ext cx="9144000" cy="2016125"/>
          </a:xfrm>
          <a:prstGeom prst="rect">
            <a:avLst/>
          </a:prstGeom>
        </p:spPr>
        <p:txBody>
          <a:bodyPr/>
          <a:lstStyle/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  <a:defRPr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HLA typing      </a:t>
            </a: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     HLA-A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, HLA-B, </a:t>
            </a:r>
            <a:r>
              <a:rPr lang="en-US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HLA</a:t>
            </a: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-DR</a:t>
            </a: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  <a:defRPr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Indications:</a:t>
            </a:r>
          </a:p>
          <a:p>
            <a:pPr marL="365125" indent="-365125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ü"/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Type 1 diabetes</a:t>
            </a:r>
            <a:endParaRPr lang="sr-Cyrl-CS" sz="2400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sr-Cyrl-CS" sz="2400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sr-Cyrl-CS" sz="2400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sr-Cyrl-CS" sz="2400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sr-Cyrl-CS" sz="2400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8208963" cy="893763"/>
          </a:xfrm>
          <a:prstGeom prst="rect">
            <a:avLst/>
          </a:prstGeom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4000" b="1" kern="0" dirty="0">
                <a:latin typeface="Palatino Linotype" pitchFamily="18" charset="0"/>
              </a:rPr>
              <a:t>Pancreatic transplantation
</a:t>
            </a:r>
            <a:endParaRPr lang="en-US" sz="4000" b="1" kern="0" dirty="0"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"/>
          <p:cNvSpPr>
            <a:spLocks noChangeArrowheads="1"/>
          </p:cNvSpPr>
          <p:nvPr/>
        </p:nvSpPr>
        <p:spPr bwMode="auto">
          <a:xfrm>
            <a:off x="1565424" y="476672"/>
            <a:ext cx="580479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4000" b="1" dirty="0">
                <a:latin typeface="Times New Roman" pitchFamily="18" charset="0"/>
                <a:cs typeface="Times New Roman" pitchFamily="18" charset="0"/>
              </a:rPr>
              <a:t>Hematopoietic
stem cells transplantation
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827088" y="3141663"/>
            <a:ext cx="78486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defRPr/>
            </a:pPr>
            <a:endParaRPr lang="sr-Cyrl-CS" sz="2400" b="1" kern="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defRPr/>
            </a:pPr>
            <a:r>
              <a:rPr lang="en-US" sz="24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Graft-versus-host</a:t>
            </a:r>
            <a:r>
              <a:rPr lang="sr-Cyrl-CS" sz="24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 </a:t>
            </a:r>
            <a:r>
              <a:rPr lang="en-US" sz="24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disease</a:t>
            </a:r>
            <a:r>
              <a:rPr lang="sr-Cyrl-CS" sz="24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 (</a:t>
            </a:r>
            <a:r>
              <a:rPr lang="en-US" sz="24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GVHD) </a:t>
            </a:r>
            <a:endParaRPr lang="sr-Cyrl-CS" sz="2400" b="1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0"/>
          <p:cNvSpPr>
            <a:spLocks noChangeArrowheads="1"/>
          </p:cNvSpPr>
          <p:nvPr/>
        </p:nvSpPr>
        <p:spPr bwMode="auto">
          <a:xfrm>
            <a:off x="144463" y="2133600"/>
            <a:ext cx="406717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Ø"/>
            </a:pPr>
            <a:r>
              <a:rPr lang="en-GB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Immunodeficiency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Ø"/>
            </a:pPr>
            <a:endParaRPr lang="sr-Cyrl-CS" sz="24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Ø"/>
            </a:pPr>
            <a:r>
              <a:rPr lang="en-GB" sz="2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Tumors</a:t>
            </a:r>
            <a:endParaRPr lang="en-GB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Ø"/>
            </a:pPr>
            <a:endParaRPr 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Ø"/>
            </a:pPr>
            <a:r>
              <a:rPr lang="en-GB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Metabolic </a:t>
            </a:r>
            <a:r>
              <a:rPr lang="en-GB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defects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9588" y="1628775"/>
            <a:ext cx="4824412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5268913"/>
            <a:ext cx="9144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When selecting patients for bone marrow cell transplantation, the following are important: </a:t>
            </a:r>
            <a:r>
              <a:rPr lang="en-GB" b="1" dirty="0">
                <a:solidFill>
                  <a:srgbClr val="E36C09"/>
                </a:solidFill>
                <a:latin typeface="Palatino Linotype" pitchFamily="18" charset="0"/>
              </a:rPr>
              <a:t>ABO COMPATIBILITY </a:t>
            </a:r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and </a:t>
            </a:r>
            <a:r>
              <a:rPr lang="en-GB" b="1" dirty="0">
                <a:solidFill>
                  <a:srgbClr val="E36C09"/>
                </a:solidFill>
                <a:latin typeface="Palatino Linotype" pitchFamily="18" charset="0"/>
              </a:rPr>
              <a:t>COMPLETE HLA GENE MATCH </a:t>
            </a:r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between donor and recipient. The reason is the possibility of GVHD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</p:txBody>
      </p:sp>
      <p:sp>
        <p:nvSpPr>
          <p:cNvPr id="35845" name="Rectangle 10"/>
          <p:cNvSpPr>
            <a:spLocks noChangeArrowheads="1"/>
          </p:cNvSpPr>
          <p:nvPr/>
        </p:nvSpPr>
        <p:spPr bwMode="auto">
          <a:xfrm>
            <a:off x="152400" y="115888"/>
            <a:ext cx="9144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800" dirty="0">
                <a:latin typeface="Palatino Linotype" pitchFamily="18" charset="0"/>
              </a:rPr>
              <a:t>Indications</a:t>
            </a:r>
            <a:r>
              <a:rPr lang="sr-Cyrl-CS" sz="2800" dirty="0">
                <a:latin typeface="Palatino Linotype" pitchFamily="18" charset="0"/>
              </a:rPr>
              <a:t> </a:t>
            </a:r>
            <a:r>
              <a:rPr lang="en-GB" sz="2800" dirty="0">
                <a:latin typeface="Palatino Linotype" pitchFamily="18" charset="0"/>
              </a:rPr>
              <a:t> of </a:t>
            </a:r>
            <a:r>
              <a:rPr lang="en-GB" sz="2800" dirty="0">
                <a:latin typeface="Palatino Linotype" pitchFamily="18" charset="0"/>
                <a:cs typeface="Times New Roman" pitchFamily="18" charset="0"/>
              </a:rPr>
              <a:t>Hematopoietic
stem cells transplantation</a:t>
            </a:r>
            <a:endParaRPr lang="ru-RU" sz="2800" dirty="0">
              <a:latin typeface="Palatino Linotype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"/>
          <p:cNvSpPr>
            <a:spLocks noChangeArrowheads="1"/>
          </p:cNvSpPr>
          <p:nvPr/>
        </p:nvSpPr>
        <p:spPr bwMode="auto">
          <a:xfrm>
            <a:off x="0" y="333375"/>
            <a:ext cx="9144000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800" b="1" dirty="0">
                <a:latin typeface="Palatino Linotype" pitchFamily="18" charset="0"/>
              </a:rPr>
              <a:t>Procedure for cell transplantation 
bone marrow 
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</a:pPr>
            <a:r>
              <a:rPr lang="sr-Cyrl-C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 </a:t>
            </a:r>
            <a:r>
              <a:rPr lang="en-GB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Preparation of the patient 10 days before </a:t>
            </a:r>
            <a:r>
              <a:rPr lang="en-GB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transplantation</a:t>
            </a:r>
            <a:endParaRPr lang="en-GB" sz="24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Reducing </a:t>
            </a:r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the risk of infection </a:t>
            </a:r>
            <a:endParaRPr lang="en-GB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(</a:t>
            </a:r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antiseptics, antibiotics and antifungals)  </a:t>
            </a:r>
            <a:endParaRPr lang="en-GB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24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</a:pPr>
            <a:r>
              <a:rPr lang="en-GB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 Taking </a:t>
            </a:r>
            <a:r>
              <a:rPr lang="en-GB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small amounts of bone marrow cells from several different sites  </a:t>
            </a:r>
            <a:endParaRPr lang="en-GB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</a:pPr>
            <a:endParaRPr lang="en-GB" sz="24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</a:pPr>
            <a:r>
              <a:rPr lang="en-GB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 Removal </a:t>
            </a:r>
            <a:r>
              <a:rPr lang="en-GB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of bone fragments and immunocompetent T </a:t>
            </a:r>
            <a:r>
              <a:rPr lang="en-GB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cells  </a:t>
            </a:r>
            <a:endParaRPr lang="en-GB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</a:pPr>
            <a:endParaRPr lang="en-GB" sz="24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</a:pPr>
            <a:r>
              <a:rPr lang="en-GB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 Intravenous </a:t>
            </a:r>
            <a:r>
              <a:rPr lang="en-GB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administration ≈</a:t>
            </a:r>
            <a:r>
              <a:rPr lang="sr-Cyrl-C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 10</a:t>
            </a:r>
            <a:r>
              <a:rPr lang="sr-Cyrl-CS" sz="2400" b="1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9 </a:t>
            </a:r>
            <a:r>
              <a:rPr lang="en-GB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cells/kg body weight.</a:t>
            </a:r>
            <a:endParaRPr lang="sr-Cyrl-CS" sz="24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ChangeArrowheads="1"/>
          </p:cNvSpPr>
          <p:nvPr/>
        </p:nvSpPr>
        <p:spPr bwMode="auto">
          <a:xfrm>
            <a:off x="0" y="404813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800" b="1" dirty="0">
                <a:latin typeface="Palatino Linotype" pitchFamily="18" charset="0"/>
                <a:cs typeface="Times New Roman" pitchFamily="18" charset="0"/>
              </a:rPr>
              <a:t>Problems after transplantation
</a:t>
            </a:r>
            <a:endParaRPr lang="sr-Cyrl-CS" sz="28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sr-Cyrl-CS" sz="28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Blip>
                <a:blip r:embed="rId2"/>
              </a:buBlip>
              <a:defRPr/>
            </a:pPr>
            <a:r>
              <a:rPr lang="sr-Cyrl-C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GB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Insufficient number of applied cells and rejection bone marrow </a:t>
            </a:r>
            <a:r>
              <a:rPr lang="en-GB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cell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ü"/>
              <a:defRPr/>
            </a:pP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Prevention : radiation and </a:t>
            </a:r>
            <a:r>
              <a:rPr lang="en-GB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immunosuppressants</a:t>
            </a:r>
            <a:endParaRPr lang="sr-Cyrl-C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  <a:defRPr/>
            </a:pPr>
            <a:endParaRPr lang="en-GB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  <a:defRPr/>
            </a:pPr>
            <a:r>
              <a:rPr lang="en-GB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Infections (bacteria, viruses, fungi)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ü"/>
              <a:defRPr/>
            </a:pPr>
            <a:r>
              <a:rPr lang="en-GB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Prevention: G-CSF, GM-CSF</a:t>
            </a:r>
            <a:endParaRPr lang="sr-Cyrl-CS" sz="24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sr-Cyrl-CS" sz="12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
</a:t>
            </a:r>
            <a:endParaRPr lang="sr-Cyrl-CS" sz="24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Blip>
                <a:blip r:embed="rId2"/>
              </a:buBlip>
              <a:defRPr/>
            </a:pPr>
            <a:r>
              <a:rPr lang="sr-Cyrl-CS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GVHD</a:t>
            </a:r>
            <a:endParaRPr lang="sr-Cyrl-CS" sz="2400" b="1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ü"/>
              <a:defRPr/>
            </a:pPr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Prevention : removal of immunocompetent T lymphocytes</a:t>
            </a:r>
            <a:endParaRPr lang="sr-Cyrl-CS" sz="2400" b="1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2060575"/>
            <a:ext cx="6916738" cy="451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Rectangle 10"/>
          <p:cNvSpPr>
            <a:spLocks noChangeArrowheads="1"/>
          </p:cNvSpPr>
          <p:nvPr/>
        </p:nvSpPr>
        <p:spPr bwMode="auto">
          <a:xfrm>
            <a:off x="0" y="188913"/>
            <a:ext cx="91440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800" b="1" dirty="0">
                <a:latin typeface="Palatino Linotype" pitchFamily="18" charset="0"/>
                <a:cs typeface="Times New Roman" pitchFamily="18" charset="0"/>
              </a:rPr>
              <a:t>Recovery Time
</a:t>
            </a:r>
            <a:endParaRPr lang="sr-Cyrl-CS" sz="28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itchFamily="2" charset="2"/>
              <a:buChar char="ü"/>
            </a:pPr>
            <a:r>
              <a:rPr lang="sr-Cyrl-C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Successful transplantation is indicated by the appearance of blood cell precursors after 2-3 weeks</a:t>
            </a:r>
            <a:endParaRPr lang="sr-Cyrl-CS" sz="2400" b="1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3" y="1773238"/>
            <a:ext cx="9082087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Rectangle 2"/>
          <p:cNvSpPr>
            <a:spLocks noChangeArrowheads="1"/>
          </p:cNvSpPr>
          <p:nvPr/>
        </p:nvSpPr>
        <p:spPr bwMode="auto">
          <a:xfrm>
            <a:off x="0" y="333375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800" b="1" dirty="0">
                <a:latin typeface="Palatino Linotype" pitchFamily="18" charset="0"/>
                <a:cs typeface="Times New Roman" pitchFamily="18" charset="0"/>
              </a:rPr>
              <a:t>Comparison of bone marrow cell transplantation in primary immunodeficiency and </a:t>
            </a:r>
            <a:r>
              <a:rPr lang="en-GB" sz="2800" b="1" dirty="0" err="1">
                <a:latin typeface="Palatino Linotype" pitchFamily="18" charset="0"/>
                <a:cs typeface="Times New Roman" pitchFamily="18" charset="0"/>
              </a:rPr>
              <a:t>leukemia</a:t>
            </a:r>
            <a:r>
              <a:rPr lang="en-GB" sz="2800" b="1" dirty="0">
                <a:latin typeface="Palatino Linotype" pitchFamily="18" charset="0"/>
                <a:cs typeface="Times New Roman" pitchFamily="18" charset="0"/>
              </a:rPr>
              <a:t>
</a:t>
            </a:r>
            <a:endParaRPr lang="ru-RU" sz="2800" b="1" dirty="0">
              <a:latin typeface="Palatino Linotype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1739900" y="476672"/>
            <a:ext cx="5123197" cy="130805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060"/>
              </a:lnSpc>
            </a:pPr>
            <a:r>
              <a:rPr lang="en-CA" sz="4404" dirty="0">
                <a:solidFill>
                  <a:srgbClr val="000000"/>
                </a:solidFill>
                <a:latin typeface="Times New Roman"/>
                <a:cs typeface="Times New Roman"/>
              </a:rPr>
              <a:t>Natural autoantibodies
</a:t>
            </a:r>
            <a:endParaRPr lang="en-CA" sz="4404" dirty="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51806" y="1772816"/>
            <a:ext cx="8612681" cy="237244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80"/>
              </a:lnSpc>
              <a:buClr>
                <a:srgbClr val="E36C09"/>
              </a:buClr>
              <a:buFont typeface="Wingdings" pitchFamily="2" charset="2"/>
              <a:buChar char="ü"/>
            </a:pPr>
            <a:r>
              <a:rPr lang="en-GB" sz="3204" dirty="0" smtClean="0">
                <a:solidFill>
                  <a:srgbClr val="000000"/>
                </a:solidFill>
                <a:latin typeface="Times New Roman"/>
                <a:cs typeface="Times New Roman"/>
              </a:rPr>
              <a:t>Can </a:t>
            </a:r>
            <a:r>
              <a:rPr lang="en-GB" sz="3204" dirty="0">
                <a:solidFill>
                  <a:srgbClr val="000000"/>
                </a:solidFill>
                <a:latin typeface="Times New Roman"/>
                <a:cs typeface="Times New Roman"/>
              </a:rPr>
              <a:t>be used to communicate with each other </a:t>
            </a:r>
            <a:endParaRPr lang="en-GB" sz="3204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lnSpc>
                <a:spcPts val="3680"/>
              </a:lnSpc>
            </a:pPr>
            <a:r>
              <a:rPr lang="en-GB" sz="3204" dirty="0" smtClean="0">
                <a:solidFill>
                  <a:srgbClr val="000000"/>
                </a:solidFill>
                <a:latin typeface="Times New Roman"/>
                <a:cs typeface="Times New Roman"/>
              </a:rPr>
              <a:t>(</a:t>
            </a:r>
            <a:r>
              <a:rPr lang="en-GB" sz="3204" dirty="0">
                <a:solidFill>
                  <a:srgbClr val="000000"/>
                </a:solidFill>
                <a:latin typeface="Times New Roman"/>
                <a:cs typeface="Times New Roman"/>
              </a:rPr>
              <a:t>in </a:t>
            </a:r>
            <a:r>
              <a:rPr lang="en-GB" sz="3204" dirty="0" smtClean="0">
                <a:solidFill>
                  <a:srgbClr val="000000"/>
                </a:solidFill>
                <a:latin typeface="Times New Roman"/>
                <a:cs typeface="Times New Roman"/>
              </a:rPr>
              <a:t>a </a:t>
            </a:r>
            <a:r>
              <a:rPr lang="en-GB" sz="3204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idiotypic</a:t>
            </a:r>
            <a:r>
              <a:rPr lang="en-GB" sz="3204" dirty="0" smtClean="0">
                <a:solidFill>
                  <a:srgbClr val="000000"/>
                </a:solidFill>
                <a:latin typeface="Times New Roman"/>
                <a:cs typeface="Times New Roman"/>
              </a:rPr>
              <a:t> networks) and with </a:t>
            </a:r>
            <a:r>
              <a:rPr lang="en-GB" sz="3204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autoantigens</a:t>
            </a:r>
            <a:r>
              <a:rPr lang="en-GB" sz="3204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GB" sz="3206" dirty="0" smtClean="0">
                <a:solidFill>
                  <a:srgbClr val="000000"/>
                </a:solidFill>
                <a:latin typeface="Times New Roman"/>
                <a:cs typeface="Times New Roman"/>
              </a:rPr>
              <a:t>which are found in different tissues</a:t>
            </a:r>
            <a:endParaRPr lang="en-CA" sz="3204" dirty="0" smtClean="0">
              <a:solidFill>
                <a:srgbClr val="000000"/>
              </a:solidFill>
            </a:endParaRPr>
          </a:p>
          <a:p>
            <a:pPr>
              <a:lnSpc>
                <a:spcPts val="3680"/>
              </a:lnSpc>
            </a:pPr>
            <a:r>
              <a:rPr lang="en-GB" sz="3204" dirty="0">
                <a:solidFill>
                  <a:srgbClr val="000000"/>
                </a:solidFill>
                <a:latin typeface="Times New Roman"/>
                <a:cs typeface="Times New Roman"/>
              </a:rPr>
              <a:t>
</a:t>
            </a:r>
            <a:endParaRPr lang="en-CA" sz="3204" dirty="0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27430" y="3356992"/>
            <a:ext cx="8095165" cy="4744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  <a:buClr>
                <a:srgbClr val="E36C09"/>
              </a:buClr>
              <a:buFont typeface="Wingdings" pitchFamily="2" charset="2"/>
              <a:buChar char="ü"/>
            </a:pPr>
            <a:r>
              <a:rPr lang="en-GB" sz="3204" dirty="0">
                <a:solidFill>
                  <a:srgbClr val="000000"/>
                </a:solidFill>
                <a:latin typeface="Times New Roman"/>
                <a:cs typeface="Times New Roman"/>
              </a:rPr>
              <a:t>They are synthesized by CD5+ B lymphocytes</a:t>
            </a:r>
            <a:r>
              <a:rPr lang="en-GB" sz="3204" dirty="0" smtClean="0"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CA" sz="3204" dirty="0">
              <a:solidFill>
                <a:srgbClr val="000000"/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38143" y="4026694"/>
            <a:ext cx="8050281" cy="8976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500"/>
              </a:lnSpc>
              <a:buClr>
                <a:srgbClr val="E36C09"/>
              </a:buClr>
              <a:buFont typeface="Wingdings" pitchFamily="2" charset="2"/>
              <a:buChar char="ü"/>
            </a:pPr>
            <a:r>
              <a:rPr lang="en-GB" sz="3204" dirty="0" smtClean="0">
                <a:solidFill>
                  <a:srgbClr val="000000"/>
                </a:solidFill>
                <a:latin typeface="Times New Roman"/>
                <a:cs typeface="Times New Roman"/>
              </a:rPr>
              <a:t>They </a:t>
            </a:r>
            <a:r>
              <a:rPr lang="en-GB" sz="3204" dirty="0">
                <a:solidFill>
                  <a:srgbClr val="000000"/>
                </a:solidFill>
                <a:latin typeface="Times New Roman"/>
                <a:cs typeface="Times New Roman"/>
              </a:rPr>
              <a:t>are coded with germinal lineage genes, </a:t>
            </a:r>
            <a:endParaRPr lang="en-GB" sz="3204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lnSpc>
                <a:spcPts val="3500"/>
              </a:lnSpc>
            </a:pPr>
            <a:r>
              <a:rPr lang="en-GB" sz="3204" dirty="0" smtClean="0">
                <a:solidFill>
                  <a:srgbClr val="000000"/>
                </a:solidFill>
                <a:latin typeface="Times New Roman"/>
                <a:cs typeface="Times New Roman"/>
              </a:rPr>
              <a:t>    without mutations </a:t>
            </a:r>
            <a:r>
              <a:rPr lang="en-GB" sz="3204" dirty="0">
                <a:solidFill>
                  <a:srgbClr val="000000"/>
                </a:solidFill>
                <a:latin typeface="Times New Roman"/>
                <a:cs typeface="Times New Roman"/>
              </a:rPr>
              <a:t>or with very few </a:t>
            </a:r>
            <a:r>
              <a:rPr lang="en-GB" sz="3204" dirty="0" smtClean="0">
                <a:solidFill>
                  <a:srgbClr val="000000"/>
                </a:solidFill>
                <a:latin typeface="Times New Roman"/>
                <a:cs typeface="Times New Roman"/>
              </a:rPr>
              <a:t>mutations</a:t>
            </a:r>
            <a:endParaRPr lang="en-CA" sz="3206" dirty="0">
              <a:solidFill>
                <a:srgbClr val="000000"/>
              </a:solidFill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95536" y="5144318"/>
            <a:ext cx="8101577" cy="4744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  <a:buClr>
                <a:srgbClr val="E36C09"/>
              </a:buClr>
              <a:buFont typeface="Wingdings" pitchFamily="2" charset="2"/>
              <a:buChar char="ü"/>
            </a:pPr>
            <a:r>
              <a:rPr lang="en-GB" sz="3204" dirty="0" smtClean="0">
                <a:solidFill>
                  <a:srgbClr val="000000"/>
                </a:solidFill>
                <a:latin typeface="Times New Roman"/>
                <a:cs typeface="Times New Roman"/>
              </a:rPr>
              <a:t>Most </a:t>
            </a:r>
            <a:r>
              <a:rPr lang="en-GB" sz="3204" dirty="0">
                <a:solidFill>
                  <a:srgbClr val="000000"/>
                </a:solidFill>
                <a:latin typeface="Times New Roman"/>
                <a:cs typeface="Times New Roman"/>
              </a:rPr>
              <a:t>of them are </a:t>
            </a:r>
            <a:r>
              <a:rPr lang="en-GB" sz="3204" dirty="0" err="1">
                <a:solidFill>
                  <a:srgbClr val="000000"/>
                </a:solidFill>
                <a:latin typeface="Times New Roman"/>
                <a:cs typeface="Times New Roman"/>
              </a:rPr>
              <a:t>IgM</a:t>
            </a:r>
            <a:r>
              <a:rPr lang="en-GB" sz="3204" dirty="0">
                <a:solidFill>
                  <a:srgbClr val="000000"/>
                </a:solidFill>
                <a:latin typeface="Times New Roman"/>
                <a:cs typeface="Times New Roman"/>
              </a:rPr>
              <a:t> classes and </a:t>
            </a:r>
            <a:r>
              <a:rPr lang="en-GB" sz="3204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polyspecific</a:t>
            </a:r>
            <a:endParaRPr lang="en-CA" sz="3204" dirty="0">
              <a:solidFill>
                <a:srgbClr val="000000"/>
              </a:solidFill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28141" y="5864398"/>
            <a:ext cx="2377830" cy="4744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80"/>
              </a:lnSpc>
              <a:buClr>
                <a:srgbClr val="E36C09"/>
              </a:buClr>
              <a:buFont typeface="Wingdings" pitchFamily="2" charset="2"/>
              <a:buChar char="ü"/>
            </a:pPr>
            <a:r>
              <a:rPr lang="en-CA" sz="3204" dirty="0" smtClean="0">
                <a:latin typeface="Times New Roman"/>
                <a:cs typeface="Times New Roman"/>
              </a:rPr>
              <a:t>Low affinity</a:t>
            </a:r>
            <a:endParaRPr lang="en-CA" sz="3204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0" y="0"/>
            <a:ext cx="9144000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defRPr/>
            </a:pPr>
            <a:r>
              <a:rPr lang="en-US" sz="2800" b="1" kern="0" dirty="0">
                <a:latin typeface="Palatino Linotype" pitchFamily="18" charset="0"/>
                <a:cs typeface="Times New Roman" pitchFamily="18" charset="0"/>
              </a:rPr>
              <a:t>Graft-versus-host</a:t>
            </a:r>
            <a:r>
              <a:rPr lang="sr-Cyrl-CS" sz="2800" b="1" kern="0" dirty="0">
                <a:latin typeface="Palatino Linotype" pitchFamily="18" charset="0"/>
                <a:cs typeface="Times New Roman" pitchFamily="18" charset="0"/>
              </a:rPr>
              <a:t> </a:t>
            </a:r>
            <a:r>
              <a:rPr lang="en-US" sz="2800" b="1" kern="0" dirty="0">
                <a:latin typeface="Palatino Linotype" pitchFamily="18" charset="0"/>
                <a:cs typeface="Times New Roman" pitchFamily="18" charset="0"/>
              </a:rPr>
              <a:t>disease - GVHD</a:t>
            </a:r>
            <a:endParaRPr lang="sr-Cyrl-CS" sz="2800" b="1" kern="0" dirty="0">
              <a:latin typeface="Palatino Linotype" pitchFamily="18" charset="0"/>
              <a:cs typeface="Times New Roman" pitchFamily="18" charset="0"/>
            </a:endParaRPr>
          </a:p>
          <a:p>
            <a:pPr marL="34290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defRPr/>
            </a:pPr>
            <a:endParaRPr lang="sr-Cyrl-CS" sz="1200" b="1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Tx/>
              <a:buBlip>
                <a:blip r:embed="rId2"/>
              </a:buBlip>
              <a:defRPr/>
            </a:pPr>
            <a:r>
              <a:rPr lang="en-GB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Allogeneic transplantation
In 20-50% of </a:t>
            </a:r>
            <a:r>
              <a:rPr lang="en-GB" sz="2400" b="1" kern="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syngeneic</a:t>
            </a:r>
            <a:r>
              <a:rPr lang="en-GB" sz="24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 transplants  (</a:t>
            </a:r>
            <a:r>
              <a:rPr lang="en-GB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non-MHC antigens - minor tissue match antigens</a:t>
            </a:r>
            <a:r>
              <a:rPr lang="en-GB" sz="24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)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Tx/>
              <a:buBlip>
                <a:blip r:embed="rId2"/>
              </a:buBlip>
              <a:defRPr/>
            </a:pPr>
            <a:endParaRPr lang="sr-Cyrl-CS" sz="1000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Wingdings" pitchFamily="2" charset="2"/>
              <a:buChar char="v"/>
              <a:defRPr/>
            </a:pPr>
            <a:r>
              <a:rPr lang="en-GB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Clinical picture:
</a:t>
            </a:r>
            <a:r>
              <a:rPr lang="en-GB" sz="20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Rash
Temperature
Hepatosplenomegaly
Shortness of breath
Hemorrhagic </a:t>
            </a:r>
            <a:r>
              <a:rPr lang="en-GB" sz="2000" kern="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diarrhea</a:t>
            </a:r>
            <a:endParaRPr lang="en-GB" sz="20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Wingdings" pitchFamily="2" charset="2"/>
              <a:buChar char="v"/>
              <a:defRPr/>
            </a:pPr>
            <a:endParaRPr lang="sr-Cyrl-CS" sz="1000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Wingdings" pitchFamily="2" charset="2"/>
              <a:buChar char="v"/>
              <a:defRPr/>
            </a:pPr>
            <a:r>
              <a:rPr lang="en-GB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Therapy : removal of immunocompetent T </a:t>
            </a:r>
            <a:r>
              <a:rPr lang="en-GB" sz="24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cells </a:t>
            </a:r>
            <a:r>
              <a:rPr lang="en-GB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(monoclonal antibodies</a:t>
            </a:r>
            <a:r>
              <a:rPr lang="en-GB" sz="2400" b="1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)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Wingdings" pitchFamily="2" charset="2"/>
              <a:buChar char="v"/>
              <a:defRPr/>
            </a:pPr>
            <a:endParaRPr lang="sr-Cyrl-CS" sz="100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Wingdings" pitchFamily="2" charset="2"/>
              <a:buChar char="v"/>
              <a:defRPr/>
            </a:pPr>
            <a:r>
              <a:rPr lang="en-US" sz="2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Graft-versus - leukemia (donor immunocompetent T lymphocytes destroy tumor cells of leukemia)</a:t>
            </a:r>
            <a:endParaRPr lang="sr-Cyrl-CS" sz="2400" b="1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defRPr/>
            </a:pPr>
            <a:endParaRPr lang="sr-Cyrl-CS" sz="2400" b="1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defRPr/>
            </a:pPr>
            <a:endParaRPr lang="sr-Cyrl-CS" sz="2400" b="1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defRPr/>
            </a:pPr>
            <a:endParaRPr lang="sr-Cyrl-CS" sz="2400" b="1" kern="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3200" b="1" kern="0" dirty="0">
                <a:latin typeface="Palatino Linotype" pitchFamily="18" charset="0"/>
                <a:cs typeface="Times New Roman" pitchFamily="18" charset="0"/>
              </a:rPr>
              <a:t>Transfusion</a:t>
            </a:r>
            <a:endParaRPr lang="en-US" sz="3200" b="1" kern="0" dirty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itchFamily="2" charset="2"/>
              <a:buNone/>
              <a:defRPr/>
            </a:pPr>
            <a:r>
              <a:rPr lang="en-GB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
ABO antigens are glycosphingolipids expressed at</a:t>
            </a:r>
            <a:r>
              <a:rPr lang="en-GB" sz="24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: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itchFamily="2" charset="2"/>
              <a:buNone/>
              <a:defRPr/>
            </a:pPr>
            <a:r>
              <a:rPr lang="en-GB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
-erythrocytes
-endothelial cells
-and many other cell types.
</a:t>
            </a:r>
            <a:endParaRPr lang="en-US" sz="2400" kern="0" dirty="0">
              <a:solidFill>
                <a:schemeClr val="tx1">
                  <a:lumMod val="75000"/>
                  <a:lumOff val="25000"/>
                </a:schemeClr>
              </a:solidFill>
              <a:latin typeface="Palatino Linotype" pitchFamily="18" charset="0"/>
            </a:endParaRPr>
          </a:p>
        </p:txBody>
      </p:sp>
      <p:sp>
        <p:nvSpPr>
          <p:cNvPr id="41988" name="Rectangle 2"/>
          <p:cNvSpPr>
            <a:spLocks noChangeArrowheads="1"/>
          </p:cNvSpPr>
          <p:nvPr/>
        </p:nvSpPr>
        <p:spPr bwMode="auto">
          <a:xfrm>
            <a:off x="4787900" y="5300663"/>
            <a:ext cx="4176713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Palatino Linotype" pitchFamily="18" charset="0"/>
              </a:rPr>
              <a:t>non-MHC antigens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2"/>
          <p:cNvSpPr txBox="1"/>
          <p:nvPr/>
        </p:nvSpPr>
        <p:spPr>
          <a:xfrm>
            <a:off x="2260600" y="508000"/>
            <a:ext cx="5413341" cy="130805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060"/>
              </a:lnSpc>
            </a:pPr>
            <a:r>
              <a:rPr lang="en-CA" sz="4406" dirty="0">
                <a:solidFill>
                  <a:srgbClr val="000000"/>
                </a:solidFill>
                <a:latin typeface="Palatino Linotype" pitchFamily="18" charset="0"/>
                <a:cs typeface="Times New Roman"/>
              </a:rPr>
              <a:t>Content of the lecture
</a:t>
            </a:r>
            <a:endParaRPr lang="en-CA" sz="4406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444500" y="1320800"/>
            <a:ext cx="2314736" cy="74379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875"/>
              </a:lnSpc>
            </a:pPr>
            <a:r>
              <a:rPr lang="en-CA" sz="2495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Basic concepts
</a:t>
            </a:r>
            <a:endParaRPr lang="en-CA" sz="2495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44500" y="1701800"/>
            <a:ext cx="5572038" cy="37189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875"/>
              </a:lnSpc>
            </a:pPr>
            <a:r>
              <a:rPr lang="en-CA" sz="2495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Division of hypersensitivity reactions</a:t>
            </a:r>
            <a:endParaRPr lang="en-CA" sz="2495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44500" y="2133600"/>
            <a:ext cx="6969857" cy="93160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00"/>
              </a:lnSpc>
              <a:tabLst>
                <a:tab pos="342900" algn="l"/>
              </a:tabLst>
            </a:pPr>
            <a:r>
              <a:rPr lang="en-GB" sz="2495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</a:t>
            </a:r>
            <a:r>
              <a:rPr lang="en-GB" sz="2495" dirty="0" err="1">
                <a:solidFill>
                  <a:srgbClr val="000000"/>
                </a:solidFill>
                <a:latin typeface="Palatino Linotype" pitchFamily="18" charset="0"/>
                <a:cs typeface="Arial"/>
              </a:rPr>
              <a:t>Etiology</a:t>
            </a:r>
            <a:r>
              <a:rPr lang="en-GB" sz="2495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 and pathogenesis of anaphylactic type</a:t>
            </a:r>
            <a:br>
              <a:rPr lang="en-GB" sz="2495" dirty="0">
                <a:solidFill>
                  <a:srgbClr val="000000"/>
                </a:solidFill>
                <a:latin typeface="Palatino Linotype" pitchFamily="18" charset="0"/>
                <a:cs typeface="Arial"/>
              </a:rPr>
            </a:br>
            <a:r>
              <a:rPr lang="en-GB" sz="2495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	hypersensitivity, with examples
</a:t>
            </a:r>
            <a:endParaRPr lang="en-CA" sz="2495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444500" y="2819400"/>
            <a:ext cx="6450484" cy="93160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00"/>
              </a:lnSpc>
              <a:tabLst>
                <a:tab pos="342900" algn="l"/>
              </a:tabLst>
            </a:pPr>
            <a:r>
              <a:rPr lang="en-GB" sz="2495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</a:t>
            </a:r>
            <a:r>
              <a:rPr lang="en-GB" sz="2495" dirty="0" err="1">
                <a:solidFill>
                  <a:srgbClr val="000000"/>
                </a:solidFill>
                <a:latin typeface="Palatino Linotype" pitchFamily="18" charset="0"/>
                <a:cs typeface="Arial"/>
              </a:rPr>
              <a:t>Etiology</a:t>
            </a:r>
            <a:r>
              <a:rPr lang="en-GB" sz="2495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 and pathogenesis of cytotoxic type</a:t>
            </a:r>
            <a:br>
              <a:rPr lang="en-GB" sz="2495" dirty="0">
                <a:solidFill>
                  <a:srgbClr val="000000"/>
                </a:solidFill>
                <a:latin typeface="Palatino Linotype" pitchFamily="18" charset="0"/>
                <a:cs typeface="Arial"/>
              </a:rPr>
            </a:br>
            <a:r>
              <a:rPr lang="en-GB" sz="2495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	hypersensitivity, with examples
</a:t>
            </a:r>
            <a:endParaRPr lang="en-CA" sz="2495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44500" y="3505200"/>
            <a:ext cx="7696018" cy="92333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00"/>
              </a:lnSpc>
              <a:tabLst>
                <a:tab pos="342900" algn="l"/>
              </a:tabLst>
            </a:pPr>
            <a:r>
              <a:rPr lang="en-GB" sz="2498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</a:t>
            </a:r>
            <a:r>
              <a:rPr lang="en-GB" sz="2498" dirty="0" err="1">
                <a:solidFill>
                  <a:srgbClr val="000000"/>
                </a:solidFill>
                <a:latin typeface="Palatino Linotype" pitchFamily="18" charset="0"/>
                <a:cs typeface="Arial"/>
              </a:rPr>
              <a:t>Etiology</a:t>
            </a:r>
            <a:r>
              <a:rPr lang="en-GB" sz="2498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 and pathogenesis of immunocomplex type</a:t>
            </a:r>
            <a:br>
              <a:rPr lang="en-GB" sz="2498" dirty="0">
                <a:solidFill>
                  <a:srgbClr val="000000"/>
                </a:solidFill>
                <a:latin typeface="Palatino Linotype" pitchFamily="18" charset="0"/>
                <a:cs typeface="Arial"/>
              </a:rPr>
            </a:br>
            <a:r>
              <a:rPr lang="en-GB" sz="2498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	hypersensitivity, with examples
</a:t>
            </a:r>
            <a:endParaRPr lang="en-CA" sz="2495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44500" y="4191000"/>
            <a:ext cx="5788444" cy="62382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00"/>
              </a:lnSpc>
              <a:tabLst>
                <a:tab pos="342900" algn="l"/>
              </a:tabLst>
            </a:pPr>
            <a:r>
              <a:rPr lang="en-GB" sz="2495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</a:t>
            </a:r>
            <a:r>
              <a:rPr lang="en-GB" sz="2495" dirty="0" err="1">
                <a:solidFill>
                  <a:srgbClr val="000000"/>
                </a:solidFill>
                <a:latin typeface="Palatino Linotype" pitchFamily="18" charset="0"/>
                <a:cs typeface="Arial"/>
              </a:rPr>
              <a:t>Etiology</a:t>
            </a:r>
            <a:r>
              <a:rPr lang="en-GB" sz="2495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 and pathogenesis of late-type </a:t>
            </a:r>
          </a:p>
          <a:p>
            <a:pPr>
              <a:lnSpc>
                <a:spcPts val="2400"/>
              </a:lnSpc>
              <a:tabLst>
                <a:tab pos="342900" algn="l"/>
              </a:tabLst>
            </a:pPr>
            <a:r>
              <a:rPr lang="en-GB" sz="2495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hyperresponsiveness, with examples</a:t>
            </a:r>
            <a:endParaRPr lang="en-CA" sz="2495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44500" y="4826000"/>
            <a:ext cx="8521564" cy="74379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875"/>
              </a:lnSpc>
            </a:pPr>
            <a:r>
              <a:rPr lang="en-GB" sz="2495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Mechanisms for establishing and maintaining autonomy
</a:t>
            </a:r>
            <a:endParaRPr lang="en-CA" sz="2495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44500" y="5257800"/>
            <a:ext cx="8770030" cy="93160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00"/>
              </a:lnSpc>
              <a:tabLst>
                <a:tab pos="342900" algn="l"/>
              </a:tabLst>
            </a:pPr>
            <a:r>
              <a:rPr lang="en-GB" sz="2495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Mechanisms of termination of </a:t>
            </a:r>
            <a:r>
              <a:rPr lang="en-GB" sz="2495" dirty="0" err="1">
                <a:solidFill>
                  <a:srgbClr val="000000"/>
                </a:solidFill>
                <a:latin typeface="Palatino Linotype" pitchFamily="18" charset="0"/>
                <a:cs typeface="Arial"/>
              </a:rPr>
              <a:t>autotolerance</a:t>
            </a:r>
            <a:r>
              <a:rPr lang="en-GB" sz="2495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 and occurrence</a:t>
            </a:r>
            <a:br>
              <a:rPr lang="en-GB" sz="2495" dirty="0">
                <a:solidFill>
                  <a:srgbClr val="000000"/>
                </a:solidFill>
                <a:latin typeface="Palatino Linotype" pitchFamily="18" charset="0"/>
                <a:cs typeface="Arial"/>
              </a:rPr>
            </a:br>
            <a:r>
              <a:rPr lang="en-GB" sz="2495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	autoimmune diseases
</a:t>
            </a:r>
            <a:endParaRPr lang="en-CA" sz="2495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44500" y="5943600"/>
            <a:ext cx="7989175" cy="62382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400"/>
              </a:lnSpc>
              <a:tabLst>
                <a:tab pos="342900" algn="l"/>
              </a:tabLst>
            </a:pPr>
            <a:r>
              <a:rPr lang="en-GB" sz="2495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Transplantation immune reactions: "host against graft“</a:t>
            </a:r>
          </a:p>
          <a:p>
            <a:pPr>
              <a:lnSpc>
                <a:spcPts val="2400"/>
              </a:lnSpc>
              <a:tabLst>
                <a:tab pos="342900" algn="l"/>
              </a:tabLst>
            </a:pPr>
            <a:r>
              <a:rPr lang="en-GB" sz="2495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 and "graft against host"</a:t>
            </a:r>
            <a:endParaRPr lang="en-CA" sz="2495" dirty="0">
              <a:solidFill>
                <a:srgbClr val="000000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"/>
          <p:cNvSpPr txBox="1"/>
          <p:nvPr/>
        </p:nvSpPr>
        <p:spPr>
          <a:xfrm>
            <a:off x="579460" y="263280"/>
            <a:ext cx="8250657" cy="130805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060"/>
              </a:lnSpc>
            </a:pPr>
            <a:r>
              <a:rPr lang="en-GB" sz="4406" dirty="0">
                <a:solidFill>
                  <a:srgbClr val="000000"/>
                </a:solidFill>
                <a:latin typeface="Palatino Linotype" pitchFamily="18" charset="0"/>
                <a:cs typeface="Times New Roman"/>
              </a:rPr>
              <a:t>What the student needs to know:
</a:t>
            </a:r>
            <a:endParaRPr lang="en-CA" sz="4406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79512" y="1612900"/>
            <a:ext cx="8364919" cy="100905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GB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What are: hypersensitivity reactions, allergies, atopy,</a:t>
            </a:r>
            <a:br>
              <a:rPr lang="en-GB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</a:br>
            <a:r>
              <a:rPr lang="en-GB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anaphylaxis and anaphylactoid reaction
</a:t>
            </a:r>
            <a:endParaRPr lang="en-CA" sz="2700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79512" y="2349500"/>
            <a:ext cx="7333739" cy="100905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GB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The role of genetic and environmental factors </a:t>
            </a:r>
          </a:p>
          <a:p>
            <a:pPr>
              <a:lnSpc>
                <a:spcPts val="2600"/>
              </a:lnSpc>
            </a:pPr>
            <a:r>
              <a:rPr lang="en-GB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in the emergence of anaphylactic reactions
</a:t>
            </a:r>
            <a:endParaRPr lang="en-CA" sz="2700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79512" y="3098800"/>
            <a:ext cx="4743286" cy="100905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GB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Anaphylactic reactions</a:t>
            </a:r>
            <a:br>
              <a:rPr lang="en-GB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</a:br>
            <a:r>
              <a:rPr lang="en-GB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(especially anaphylactic shock)
</a:t>
            </a:r>
            <a:endParaRPr lang="en-CA" sz="2700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79512" y="3784600"/>
            <a:ext cx="5557612" cy="7950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105"/>
              </a:lnSpc>
            </a:pPr>
            <a:r>
              <a:rPr lang="en-CA" sz="2702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Mechanisms of cytotoxic reactions
</a:t>
            </a:r>
            <a:endParaRPr lang="en-CA" sz="2702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79512" y="4191000"/>
            <a:ext cx="6780702" cy="7950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105"/>
              </a:lnSpc>
            </a:pPr>
            <a:r>
              <a:rPr lang="en-CA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Mechanisms of immunocomplex reactions
</a:t>
            </a:r>
            <a:endParaRPr lang="en-CA" sz="2700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79512" y="4610100"/>
            <a:ext cx="8047075" cy="11926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105"/>
              </a:lnSpc>
            </a:pPr>
            <a:r>
              <a:rPr lang="en-GB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Mechanisms of occurrence of late hypersensitivity </a:t>
            </a:r>
          </a:p>
          <a:p>
            <a:pPr>
              <a:lnSpc>
                <a:spcPts val="3105"/>
              </a:lnSpc>
            </a:pPr>
            <a:r>
              <a:rPr lang="en-GB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reactions
</a:t>
            </a:r>
            <a:endParaRPr lang="en-CA" sz="2700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79510" y="5326700"/>
            <a:ext cx="9050555" cy="100905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GB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The basic mechanisms of starting an autoimmune system</a:t>
            </a:r>
            <a:br>
              <a:rPr lang="en-GB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</a:br>
            <a:r>
              <a:rPr lang="en-GB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processes and emergence of autoimmune diseases
</a:t>
            </a:r>
            <a:endParaRPr lang="en-CA" sz="2700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79512" y="5965171"/>
            <a:ext cx="6161943" cy="100905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GB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The basic principles of transplantation</a:t>
            </a:r>
            <a:br>
              <a:rPr lang="en-GB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</a:br>
            <a:r>
              <a:rPr lang="en-GB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Immunopathology
</a:t>
            </a:r>
            <a:endParaRPr lang="en-CA" sz="2700" dirty="0">
              <a:solidFill>
                <a:srgbClr val="000000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2"/>
          <p:cNvSpPr txBox="1"/>
          <p:nvPr/>
        </p:nvSpPr>
        <p:spPr>
          <a:xfrm>
            <a:off x="676744" y="442045"/>
            <a:ext cx="8250657" cy="130805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060"/>
              </a:lnSpc>
            </a:pPr>
            <a:r>
              <a:rPr lang="en-GB" sz="4406" dirty="0">
                <a:solidFill>
                  <a:srgbClr val="000000"/>
                </a:solidFill>
                <a:latin typeface="Palatino Linotype" pitchFamily="18" charset="0"/>
                <a:cs typeface="Times New Roman"/>
              </a:rPr>
              <a:t>What the student needs to know:
</a:t>
            </a:r>
            <a:endParaRPr lang="en-CA" sz="4406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546100" y="1562100"/>
            <a:ext cx="2114361" cy="7950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105"/>
              </a:lnSpc>
            </a:pPr>
            <a:r>
              <a:rPr lang="en-CA" sz="2700" dirty="0">
                <a:solidFill>
                  <a:srgbClr val="000000"/>
                </a:solidFill>
                <a:latin typeface="Palatino Linotype" pitchFamily="18" charset="0"/>
                <a:cs typeface="Times New Roman"/>
              </a:rPr>
              <a:t>Key concepts:
</a:t>
            </a:r>
            <a:endParaRPr lang="en-CA" sz="2700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546100" y="1968500"/>
            <a:ext cx="4437112" cy="7950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105"/>
              </a:lnSpc>
            </a:pPr>
            <a:r>
              <a:rPr lang="en-CA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Hypersensitivity reactions
</a:t>
            </a:r>
            <a:endParaRPr lang="en-CA" sz="2700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46100" y="2387600"/>
            <a:ext cx="2231701" cy="7950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105"/>
              </a:lnSpc>
            </a:pPr>
            <a:r>
              <a:rPr lang="en-CA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Anaphylaxis
</a:t>
            </a:r>
            <a:endParaRPr lang="en-CA" sz="2700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46100" y="2794000"/>
            <a:ext cx="1255472" cy="39754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105"/>
              </a:lnSpc>
            </a:pPr>
            <a:r>
              <a:rPr lang="en-CA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Atopy</a:t>
            </a:r>
            <a:endParaRPr lang="en-CA" sz="2700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46100" y="3213100"/>
            <a:ext cx="3892412" cy="7950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105"/>
              </a:lnSpc>
            </a:pPr>
            <a:r>
              <a:rPr lang="en-CA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Anaphylactoid reaction
</a:t>
            </a:r>
            <a:endParaRPr lang="en-CA" sz="2700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46100" y="3619500"/>
            <a:ext cx="3575787" cy="7950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105"/>
              </a:lnSpc>
            </a:pPr>
            <a:r>
              <a:rPr lang="en-CA" sz="2702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Transfusion reactions
</a:t>
            </a:r>
            <a:endParaRPr lang="en-CA" sz="2702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46100" y="4025900"/>
            <a:ext cx="2491067" cy="7950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105"/>
              </a:lnSpc>
            </a:pPr>
            <a:r>
              <a:rPr lang="en-CA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Serum disease
</a:t>
            </a:r>
            <a:endParaRPr lang="en-CA" sz="2700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546100" y="4445000"/>
            <a:ext cx="3860031" cy="7950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105"/>
              </a:lnSpc>
            </a:pPr>
            <a:r>
              <a:rPr lang="en-CA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The tuberculin reaction
</a:t>
            </a:r>
            <a:endParaRPr lang="en-CA" sz="2700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46100" y="4851400"/>
            <a:ext cx="4026743" cy="7950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105"/>
              </a:lnSpc>
            </a:pPr>
            <a:r>
              <a:rPr lang="en-CA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Granulomatous reaction
</a:t>
            </a:r>
            <a:endParaRPr lang="en-CA" sz="2700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546100" y="5270500"/>
            <a:ext cx="2355132" cy="7950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105"/>
              </a:lnSpc>
            </a:pPr>
            <a:r>
              <a:rPr lang="en-CA" sz="2702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Autoimmune
</a:t>
            </a:r>
            <a:endParaRPr lang="en-CA" sz="2702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46100" y="5676900"/>
            <a:ext cx="4621458" cy="7950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105"/>
              </a:lnSpc>
            </a:pPr>
            <a:r>
              <a:rPr lang="en-CA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Reaction "host against graft"
</a:t>
            </a:r>
            <a:endParaRPr lang="en-CA" sz="2700" dirty="0">
              <a:solidFill>
                <a:srgbClr val="000000"/>
              </a:solidFill>
              <a:latin typeface="Palatino Linotype" pitchFamily="18" charset="0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546100" y="6096000"/>
            <a:ext cx="5232202" cy="7950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105"/>
              </a:lnSpc>
            </a:pPr>
            <a:r>
              <a:rPr lang="en-GB" sz="2700" dirty="0">
                <a:solidFill>
                  <a:srgbClr val="000000"/>
                </a:solidFill>
                <a:latin typeface="Palatino Linotype" pitchFamily="18" charset="0"/>
                <a:cs typeface="Arial"/>
              </a:rPr>
              <a:t>• Reaction “graft against the host"
</a:t>
            </a:r>
            <a:endParaRPr lang="en-CA" sz="2700" dirty="0">
              <a:solidFill>
                <a:srgbClr val="000000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1765300" y="596900"/>
            <a:ext cx="6517810" cy="130805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060"/>
              </a:lnSpc>
            </a:pPr>
            <a:r>
              <a:rPr lang="en-CA" sz="4406" dirty="0">
                <a:solidFill>
                  <a:srgbClr val="000000"/>
                </a:solidFill>
                <a:latin typeface="Times New Roman"/>
                <a:cs typeface="Times New Roman"/>
              </a:rPr>
              <a:t>The pathogen autoantibodies
</a:t>
            </a:r>
            <a:endParaRPr lang="en-CA" sz="4406" dirty="0">
              <a:solidFill>
                <a:srgbClr val="000000"/>
              </a:solidFill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76300" y="2044700"/>
            <a:ext cx="3855223" cy="41036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GB" sz="2795" dirty="0">
                <a:solidFill>
                  <a:srgbClr val="000000"/>
                </a:solidFill>
                <a:latin typeface="Times New Roman"/>
                <a:cs typeface="Times New Roman"/>
              </a:rPr>
              <a:t>• they are mostly </a:t>
            </a:r>
            <a:r>
              <a:rPr lang="en-GB" sz="2795" dirty="0">
                <a:solidFill>
                  <a:srgbClr val="E36C09"/>
                </a:solidFill>
                <a:latin typeface="Times New Roman"/>
                <a:cs typeface="Times New Roman"/>
              </a:rPr>
              <a:t>IgG class</a:t>
            </a:r>
            <a:endParaRPr lang="en-CA" sz="2795" dirty="0">
              <a:solidFill>
                <a:srgbClr val="E36C09"/>
              </a:solidFill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76300" y="2540000"/>
            <a:ext cx="5783506" cy="129362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GB" sz="2795">
                <a:solidFill>
                  <a:srgbClr val="E36C09"/>
                </a:solidFill>
                <a:latin typeface="Times New Roman"/>
                <a:cs typeface="Times New Roman"/>
              </a:rPr>
              <a:t>• They have a high affinity for their own</a:t>
            </a:r>
            <a:br>
              <a:rPr lang="en-GB" sz="2795">
                <a:solidFill>
                  <a:srgbClr val="E36C09"/>
                </a:solidFill>
                <a:latin typeface="Times New Roman"/>
                <a:cs typeface="Times New Roman"/>
              </a:rPr>
            </a:br>
            <a:r>
              <a:rPr lang="en-GB" sz="2795">
                <a:solidFill>
                  <a:srgbClr val="E36C09"/>
                </a:solidFill>
                <a:latin typeface="Times New Roman"/>
                <a:cs typeface="Times New Roman"/>
              </a:rPr>
              <a:t>antigens and limited specificities
</a:t>
            </a:r>
            <a:endParaRPr lang="en-CA" sz="2798" dirty="0">
              <a:solidFill>
                <a:srgbClr val="00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76300" y="3492500"/>
            <a:ext cx="4858702" cy="82073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20"/>
              </a:lnSpc>
            </a:pPr>
            <a:r>
              <a:rPr lang="en-CA" sz="2795" dirty="0">
                <a:solidFill>
                  <a:srgbClr val="000000"/>
                </a:solidFill>
                <a:latin typeface="Times New Roman"/>
                <a:cs typeface="Times New Roman"/>
              </a:rPr>
              <a:t>• they are particularly pathogenic</a:t>
            </a:r>
            <a:r>
              <a:rPr lang="en-CA" sz="2795" dirty="0" smtClean="0">
                <a:solidFill>
                  <a:srgbClr val="000000"/>
                </a:solidFill>
                <a:latin typeface="Times New Roman"/>
                <a:cs typeface="Times New Roman"/>
              </a:rPr>
              <a:t>:</a:t>
            </a:r>
            <a:r>
              <a:rPr lang="en-CA" sz="2795" dirty="0">
                <a:solidFill>
                  <a:srgbClr val="000000"/>
                </a:solidFill>
                <a:latin typeface="Times New Roman"/>
                <a:cs typeface="Times New Roman"/>
              </a:rPr>
              <a:t>
</a:t>
            </a:r>
            <a:endParaRPr lang="en-CA" sz="2795" dirty="0">
              <a:solidFill>
                <a:srgbClr val="000000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204254" y="4149080"/>
            <a:ext cx="7221529" cy="37189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00"/>
              </a:lnSpc>
              <a:buClr>
                <a:srgbClr val="E36C09"/>
              </a:buClr>
              <a:buFont typeface="Wingdings" pitchFamily="2" charset="2"/>
              <a:buChar char="ü"/>
            </a:pPr>
            <a:r>
              <a:rPr lang="en-GB" sz="2400" dirty="0" err="1" smtClean="0">
                <a:solidFill>
                  <a:srgbClr val="000000"/>
                </a:solidFill>
                <a:latin typeface="Times New Roman"/>
                <a:cs typeface="Times New Roman"/>
              </a:rPr>
              <a:t>isotypes</a:t>
            </a:r>
            <a:r>
              <a:rPr lang="en-GB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GB" sz="2400" dirty="0">
                <a:solidFill>
                  <a:srgbClr val="000000"/>
                </a:solidFill>
                <a:latin typeface="Times New Roman"/>
                <a:cs typeface="Times New Roman"/>
              </a:rPr>
              <a:t>that have the ability to </a:t>
            </a:r>
            <a:r>
              <a:rPr lang="en-GB" sz="2400" dirty="0">
                <a:solidFill>
                  <a:srgbClr val="E36C09"/>
                </a:solidFill>
                <a:latin typeface="Times New Roman"/>
                <a:cs typeface="Times New Roman"/>
              </a:rPr>
              <a:t>complement fixation </a:t>
            </a:r>
            <a:r>
              <a:rPr lang="en-GB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and</a:t>
            </a:r>
            <a:endParaRPr lang="en-CA" sz="2402" dirty="0">
              <a:solidFill>
                <a:srgbClr val="000000"/>
              </a:solidFill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87624" y="4653136"/>
            <a:ext cx="7604646" cy="111569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850"/>
              </a:lnSpc>
              <a:buClr>
                <a:srgbClr val="E36C09"/>
              </a:buClr>
              <a:buFont typeface="Wingdings" pitchFamily="2" charset="2"/>
              <a:buChar char="ü"/>
            </a:pPr>
            <a:r>
              <a:rPr lang="en-GB" sz="2400" dirty="0">
                <a:solidFill>
                  <a:srgbClr val="000000"/>
                </a:solidFill>
                <a:latin typeface="Times New Roman"/>
                <a:cs typeface="Times New Roman"/>
              </a:rPr>
              <a:t>antibodies with </a:t>
            </a:r>
            <a:r>
              <a:rPr lang="en-GB" sz="2400" dirty="0">
                <a:solidFill>
                  <a:srgbClr val="E36C09"/>
                </a:solidFill>
                <a:latin typeface="Times New Roman"/>
                <a:cs typeface="Times New Roman"/>
              </a:rPr>
              <a:t>cationic characteristics </a:t>
            </a:r>
            <a:r>
              <a:rPr lang="en-GB" sz="2400" dirty="0">
                <a:solidFill>
                  <a:srgbClr val="000000"/>
                </a:solidFill>
                <a:latin typeface="Times New Roman"/>
                <a:cs typeface="Times New Roman"/>
              </a:rPr>
              <a:t>that non-specifically</a:t>
            </a:r>
          </a:p>
          <a:p>
            <a:pPr>
              <a:lnSpc>
                <a:spcPts val="2850"/>
              </a:lnSpc>
            </a:pPr>
            <a:r>
              <a:rPr lang="en-GB" sz="240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en-GB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bind </a:t>
            </a:r>
            <a:r>
              <a:rPr lang="en-GB" sz="2400" dirty="0">
                <a:solidFill>
                  <a:srgbClr val="000000"/>
                </a:solidFill>
                <a:latin typeface="Times New Roman"/>
                <a:cs typeface="Times New Roman"/>
              </a:rPr>
              <a:t>to polyanions in </a:t>
            </a:r>
            <a:r>
              <a:rPr lang="en-GB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cell </a:t>
            </a:r>
            <a:r>
              <a:rPr lang="en-GB" sz="2400" dirty="0">
                <a:solidFill>
                  <a:srgbClr val="000000"/>
                </a:solidFill>
                <a:latin typeface="Times New Roman"/>
                <a:cs typeface="Times New Roman"/>
              </a:rPr>
              <a:t>membranes </a:t>
            </a:r>
            <a:endParaRPr lang="en-GB" sz="2400" dirty="0" smtClean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lnSpc>
                <a:spcPts val="2850"/>
              </a:lnSpc>
            </a:pPr>
            <a:r>
              <a:rPr lang="en-GB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  (</a:t>
            </a:r>
            <a:r>
              <a:rPr lang="en-GB" sz="2400" dirty="0">
                <a:solidFill>
                  <a:srgbClr val="000000"/>
                </a:solidFill>
                <a:latin typeface="Times New Roman"/>
                <a:cs typeface="Times New Roman"/>
              </a:rPr>
              <a:t>after which complement is activated </a:t>
            </a:r>
            <a:r>
              <a:rPr lang="en-GB" sz="24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and</a:t>
            </a:r>
            <a:r>
              <a:rPr lang="en-CA" sz="2402" dirty="0" smtClean="0">
                <a:solidFill>
                  <a:srgbClr val="000000"/>
                </a:solidFill>
                <a:latin typeface="Times New Roman"/>
                <a:cs typeface="Times New Roman"/>
              </a:rPr>
              <a:t> damage tissues)</a:t>
            </a:r>
            <a:endParaRPr lang="en-CA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-22169" y="519503"/>
            <a:ext cx="9144000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GB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Autoimmune diseases</a:t>
            </a:r>
            <a:br>
              <a:rPr lang="en-GB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GB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criteria
</a:t>
            </a:r>
            <a:endParaRPr lang="en-US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5068888"/>
          </a:xfrm>
        </p:spPr>
        <p:txBody>
          <a:bodyPr>
            <a:normAutofit/>
          </a:bodyPr>
          <a:lstStyle/>
          <a:p>
            <a:pPr lvl="0">
              <a:lnSpc>
                <a:spcPct val="90000"/>
              </a:lnSpc>
              <a:buClr>
                <a:srgbClr val="E36C09"/>
              </a:buClr>
              <a:buFont typeface="Wingdings" pitchFamily="2" charset="2"/>
              <a:buChar char="ü"/>
              <a:defRPr/>
            </a:pPr>
            <a:r>
              <a:rPr lang="en-GB" sz="2500" dirty="0">
                <a:latin typeface="Times New Roman" pitchFamily="18" charset="0"/>
                <a:cs typeface="Times New Roman" pitchFamily="18" charset="0"/>
              </a:rPr>
              <a:t>Identified autoantigens (experimental onset of disease after ingestion of that antigen</a:t>
            </a:r>
            <a:r>
              <a:rPr lang="en-GB" sz="25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>
              <a:lnSpc>
                <a:spcPct val="90000"/>
              </a:lnSpc>
              <a:buClr>
                <a:srgbClr val="E36C09"/>
              </a:buClr>
              <a:buNone/>
              <a:defRPr/>
            </a:pPr>
            <a:endParaRPr lang="en-GB" sz="25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90000"/>
              </a:lnSpc>
              <a:buClr>
                <a:srgbClr val="E36C09"/>
              </a:buClr>
              <a:buFont typeface="Wingdings" pitchFamily="2" charset="2"/>
              <a:buChar char="ü"/>
              <a:defRPr/>
            </a:pPr>
            <a:r>
              <a:rPr lang="en-GB" sz="2500" dirty="0">
                <a:latin typeface="Times New Roman" pitchFamily="18" charset="0"/>
                <a:cs typeface="Times New Roman" pitchFamily="18" charset="0"/>
              </a:rPr>
              <a:t>Determined autoantibodies that react with the antigen (autoantibodies are detected in all cases of that disease</a:t>
            </a:r>
            <a:r>
              <a:rPr lang="en-GB" sz="25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>
              <a:lnSpc>
                <a:spcPct val="90000"/>
              </a:lnSpc>
              <a:buClr>
                <a:srgbClr val="E36C09"/>
              </a:buClr>
              <a:buNone/>
              <a:defRPr/>
            </a:pPr>
            <a:endParaRPr lang="en-GB" sz="25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90000"/>
              </a:lnSpc>
              <a:buClr>
                <a:srgbClr val="E36C09"/>
              </a:buClr>
              <a:buFont typeface="Wingdings" pitchFamily="2" charset="2"/>
              <a:buChar char="ü"/>
              <a:defRPr/>
            </a:pPr>
            <a:r>
              <a:rPr lang="en-GB" sz="2500" dirty="0">
                <a:latin typeface="Times New Roman" pitchFamily="18" charset="0"/>
                <a:cs typeface="Times New Roman" pitchFamily="18" charset="0"/>
              </a:rPr>
              <a:t>Established infiltration of the target tissue by mononuclear cells (experimentally induced disease must show immunopathological lesions that parallel those of the natural disease</a:t>
            </a:r>
            <a:r>
              <a:rPr lang="en-GB" sz="25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>
              <a:lnSpc>
                <a:spcPct val="90000"/>
              </a:lnSpc>
              <a:buClr>
                <a:srgbClr val="E36C09"/>
              </a:buClr>
              <a:buNone/>
              <a:defRPr/>
            </a:pPr>
            <a:endParaRPr lang="en-GB" sz="25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90000"/>
              </a:lnSpc>
              <a:buClr>
                <a:srgbClr val="E36C09"/>
              </a:buClr>
              <a:buFont typeface="Wingdings" pitchFamily="2" charset="2"/>
              <a:buChar char="ü"/>
              <a:defRPr/>
            </a:pPr>
            <a:r>
              <a:rPr lang="en-GB" sz="2500" dirty="0">
                <a:latin typeface="Times New Roman" pitchFamily="18" charset="0"/>
                <a:cs typeface="Times New Roman" pitchFamily="18" charset="0"/>
              </a:rPr>
              <a:t>Achieved passive transfer of disease by lymphocytes or serum in an experimental model</a:t>
            </a:r>
            <a:endParaRPr lang="en-US" sz="2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7544" y="620688"/>
            <a:ext cx="8229600" cy="5472113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sr-Cyrl-CS" sz="2400" b="1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r>
              <a:rPr lang="en-GB" sz="3600" dirty="0">
                <a:latin typeface="Times New Roman" pitchFamily="18" charset="0"/>
                <a:cs typeface="Times New Roman" pitchFamily="18" charset="0"/>
              </a:rPr>
              <a:t>Autoimmunity can be a consequence of: 
</a:t>
            </a:r>
            <a:endParaRPr lang="sr-Cyrl-CS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endParaRPr lang="sr-Cyrl-CS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E36C09"/>
              </a:buClr>
              <a:buFont typeface="Wingdings" pitchFamily="2" charset="2"/>
              <a:buChar char="ü"/>
              <a:defRPr/>
            </a:pPr>
            <a:r>
              <a:rPr lang="en-GB" sz="2400" b="1" dirty="0">
                <a:solidFill>
                  <a:srgbClr val="E36C09"/>
                </a:solidFill>
                <a:latin typeface="Times New Roman" pitchFamily="18" charset="0"/>
                <a:cs typeface="Times New Roman" pitchFamily="18" charset="0"/>
              </a:rPr>
              <a:t>antibody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 production according to its own antigens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E36C09"/>
              </a:buClr>
              <a:buNone/>
              <a:defRPr/>
            </a:pP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  </a:t>
            </a:r>
            <a:endParaRPr lang="en-GB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E36C09"/>
              </a:buClr>
              <a:buNone/>
              <a:defRPr/>
            </a:pP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or</a:t>
            </a:r>
            <a:endParaRPr lang="sr-Cyrl-CS" sz="2400" b="1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E36C09"/>
              </a:buClr>
              <a:buFont typeface="Wingdings" pitchFamily="2" charset="2"/>
              <a:buChar char="ü"/>
              <a:defRPr/>
            </a:pPr>
            <a:endParaRPr lang="sr-Cyrl-CS" sz="2400" b="1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E36C09"/>
              </a:buClr>
              <a:buFont typeface="Wingdings" pitchFamily="2" charset="2"/>
              <a:buChar char="ü"/>
              <a:defRPr/>
            </a:pP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activation of</a:t>
            </a:r>
            <a:r>
              <a:rPr lang="en-GB" sz="2400" b="1" dirty="0">
                <a:solidFill>
                  <a:srgbClr val="E36C0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b="1" dirty="0" smtClean="0">
                <a:solidFill>
                  <a:srgbClr val="E36C09"/>
                </a:solidFill>
                <a:latin typeface="Times New Roman" pitchFamily="18" charset="0"/>
                <a:cs typeface="Times New Roman" pitchFamily="18" charset="0"/>
              </a:rPr>
              <a:t>T cells 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specific 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to their own antigens</a:t>
            </a:r>
            <a:endParaRPr lang="sr-Cyrl-CS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endParaRPr lang="sr-Cyrl-C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5397</TotalTime>
  <Words>2512</Words>
  <Application>Microsoft Office PowerPoint</Application>
  <PresentationFormat>On-screen Show (4:3)</PresentationFormat>
  <Paragraphs>534</Paragraphs>
  <Slides>64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76" baseType="lpstr">
      <vt:lpstr>Arial</vt:lpstr>
      <vt:lpstr>Calibri</vt:lpstr>
      <vt:lpstr>Constantia</vt:lpstr>
      <vt:lpstr>Palatino Linotype</vt:lpstr>
      <vt:lpstr>Times New Roman</vt:lpstr>
      <vt:lpstr>Times New Roman Bold</vt:lpstr>
      <vt:lpstr>Times New Roman Bold Italic</vt:lpstr>
      <vt:lpstr>Wingdings</vt:lpstr>
      <vt:lpstr>Wingdings 2</vt:lpstr>
      <vt:lpstr>Flow</vt:lpstr>
      <vt:lpstr>1_Flow</vt:lpstr>
      <vt:lpstr>Image</vt:lpstr>
      <vt:lpstr>PowerPoint Presentation</vt:lpstr>
      <vt:lpstr>TOLERANCE
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Autoimmune diseases criteria
</vt:lpstr>
      <vt:lpstr>PowerPoint Presentation</vt:lpstr>
      <vt:lpstr> GENETIC BASIS  SURVIVAL OF AUTHOREACTIVE T CELLS IN THYMUS  EXISTENCE OF DUAL TCR ON T CELLS  OBSERVER ACTIVATION /TLR  ACTIVATION OF AUTOREACTIVE B CELLS/TLR   MOLECULAR MIMICRY  SEQUESTRATED ANTIGENS  INTERRUPTION OF PERIPHERAL TOLERANCE
</vt:lpstr>
      <vt:lpstr>PowerPoint Presentation</vt:lpstr>
      <vt:lpstr>PowerPoint Presentation</vt:lpstr>
      <vt:lpstr>PowerPoint Presentation</vt:lpstr>
      <vt:lpstr>Genetic factors in autoimmunity
</vt:lpstr>
      <vt:lpstr>Association of MHC alleles with autoimmune diseases</vt:lpstr>
      <vt:lpstr>PowerPoint Presentation</vt:lpstr>
      <vt:lpstr>PowerPoint Presentation</vt:lpstr>
      <vt:lpstr>PowerPoint Presentation</vt:lpstr>
      <vt:lpstr>Survival of authoreactive T cells in the thymus
</vt:lpstr>
      <vt:lpstr>PowerPoint Presentation</vt:lpstr>
      <vt:lpstr>Infection and autoimmunity
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Nonspecific immunity and ischemia/reperfusion injury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Induction of immune response against graft</vt:lpstr>
      <vt:lpstr>Donor and Recipient Compatibility Tests</vt:lpstr>
      <vt:lpstr>Kidney transplantation
</vt:lpstr>
      <vt:lpstr>PowerPoint Presentation</vt:lpstr>
      <vt:lpstr>PowerPoint Presentation</vt:lpstr>
      <vt:lpstr>PowerPoint Presentation</vt:lpstr>
      <vt:lpstr>PowerPoint Presentation</vt:lpstr>
      <vt:lpstr>Prevention and therapy of graft rejection</vt:lpstr>
      <vt:lpstr>Therapy</vt:lpstr>
      <vt:lpstr>PowerPoint Presentation</vt:lpstr>
      <vt:lpstr>Immune mechanisms of rejection of the graft</vt:lpstr>
      <vt:lpstr>Hyperacute rejection of the graft</vt:lpstr>
      <vt:lpstr>Acute  rejection of the graft</vt:lpstr>
      <vt:lpstr>Chronic rejection of the graft
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Investintech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A2E_Engine</dc:creator>
  <cp:lastModifiedBy>user</cp:lastModifiedBy>
  <cp:revision>450</cp:revision>
  <dcterms:created xsi:type="dcterms:W3CDTF">2019-06-12T04:04:58Z</dcterms:created>
  <dcterms:modified xsi:type="dcterms:W3CDTF">2023-11-22T08:33:22Z</dcterms:modified>
</cp:coreProperties>
</file>