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113.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s/slide120.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ink/ink6.xml" ContentType="application/inkml+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ink/ink2.xml" ContentType="application/inkml+xml"/>
  <Override PartName="/ppt/slides/slide99.xml" ContentType="application/vnd.openxmlformats-officedocument.presentationml.slide+xml"/>
  <Override PartName="/ppt/slides/slide118.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slides/slide125.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Default Extension="emf" ContentType="image/x-emf"/>
  <Override PartName="/ppt/ink/ink7.xml" ContentType="application/inkml+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docProps/app.xml" ContentType="application/vnd.openxmlformats-officedocument.extended-properties+xml"/>
  <Override PartName="/ppt/ink/ink3.xml" ContentType="application/inkml+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slides/slide119.xml" ContentType="application/vnd.openxmlformats-officedocument.presentationml.slide+xml"/>
  <Override PartName="/ppt/slideLayouts/slideLayout10.xml" ContentType="application/vnd.openxmlformats-officedocument.presentationml.slideLayout+xml"/>
  <Default Extension="gif" ContentType="image/gif"/>
  <Override PartName="/ppt/slides/slide89.xml" ContentType="application/vnd.openxmlformats-officedocument.presentationml.slide+xml"/>
  <Override PartName="/ppt/slides/slide108.xml" ContentType="application/vnd.openxmlformats-officedocument.presentationml.slide+xml"/>
  <Override PartName="/ppt/slides/slide126.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slides/slide115.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ink/ink8.xml" ContentType="application/inkml+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ink/ink4.xml" ContentType="application/inkml+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Layouts/slideLayout9.xml" ContentType="application/vnd.openxmlformats-officedocument.presentationml.slideLayout+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slideLayouts/slideLayout16.xml" ContentType="application/vnd.openxmlformats-officedocument.presentationml.slideLayout+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ink/ink5.xml" ContentType="application/inkml+xml"/>
  <Override PartName="/ppt/slides/slide20.xml" ContentType="application/vnd.openxmlformats-officedocument.presentationml.slide+xml"/>
  <Override PartName="/ppt/slideLayouts/slideLayout12.xml" ContentType="application/vnd.openxmlformats-officedocument.presentationml.slideLayout+xml"/>
  <Override PartName="/ppt/ink/ink1.xml" ContentType="application/inkml+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 id="2147483720" r:id="rId2"/>
    <p:sldMasterId id="2147483732" r:id="rId3"/>
  </p:sldMasterIdLst>
  <p:notesMasterIdLst>
    <p:notesMasterId r:id="rId132"/>
  </p:notesMasterIdLst>
  <p:sldIdLst>
    <p:sldId id="256" r:id="rId4"/>
    <p:sldId id="535" r:id="rId5"/>
    <p:sldId id="536" r:id="rId6"/>
    <p:sldId id="537" r:id="rId7"/>
    <p:sldId id="257" r:id="rId8"/>
    <p:sldId id="258" r:id="rId9"/>
    <p:sldId id="534" r:id="rId10"/>
    <p:sldId id="371" r:id="rId11"/>
    <p:sldId id="372" r:id="rId12"/>
    <p:sldId id="262" r:id="rId13"/>
    <p:sldId id="263" r:id="rId14"/>
    <p:sldId id="264" r:id="rId15"/>
    <p:sldId id="393" r:id="rId16"/>
    <p:sldId id="394" r:id="rId17"/>
    <p:sldId id="265" r:id="rId18"/>
    <p:sldId id="395" r:id="rId19"/>
    <p:sldId id="398" r:id="rId20"/>
    <p:sldId id="413" r:id="rId21"/>
    <p:sldId id="414" r:id="rId22"/>
    <p:sldId id="269" r:id="rId23"/>
    <p:sldId id="397" r:id="rId24"/>
    <p:sldId id="280" r:id="rId25"/>
    <p:sldId id="281" r:id="rId26"/>
    <p:sldId id="283" r:id="rId27"/>
    <p:sldId id="284" r:id="rId28"/>
    <p:sldId id="285" r:id="rId29"/>
    <p:sldId id="286" r:id="rId30"/>
    <p:sldId id="287" r:id="rId31"/>
    <p:sldId id="505" r:id="rId32"/>
    <p:sldId id="506" r:id="rId33"/>
    <p:sldId id="507" r:id="rId34"/>
    <p:sldId id="508" r:id="rId35"/>
    <p:sldId id="493" r:id="rId36"/>
    <p:sldId id="494" r:id="rId37"/>
    <p:sldId id="496" r:id="rId38"/>
    <p:sldId id="497" r:id="rId39"/>
    <p:sldId id="498" r:id="rId40"/>
    <p:sldId id="495" r:id="rId41"/>
    <p:sldId id="499" r:id="rId42"/>
    <p:sldId id="520" r:id="rId43"/>
    <p:sldId id="482" r:id="rId44"/>
    <p:sldId id="484" r:id="rId45"/>
    <p:sldId id="485" r:id="rId46"/>
    <p:sldId id="514" r:id="rId47"/>
    <p:sldId id="521" r:id="rId48"/>
    <p:sldId id="519" r:id="rId49"/>
    <p:sldId id="517" r:id="rId50"/>
    <p:sldId id="518" r:id="rId51"/>
    <p:sldId id="489" r:id="rId52"/>
    <p:sldId id="490" r:id="rId53"/>
    <p:sldId id="491" r:id="rId54"/>
    <p:sldId id="291" r:id="rId55"/>
    <p:sldId id="296" r:id="rId56"/>
    <p:sldId id="297" r:id="rId57"/>
    <p:sldId id="416" r:id="rId58"/>
    <p:sldId id="299" r:id="rId59"/>
    <p:sldId id="300" r:id="rId60"/>
    <p:sldId id="522" r:id="rId61"/>
    <p:sldId id="301" r:id="rId62"/>
    <p:sldId id="418" r:id="rId63"/>
    <p:sldId id="419" r:id="rId64"/>
    <p:sldId id="420" r:id="rId65"/>
    <p:sldId id="430" r:id="rId66"/>
    <p:sldId id="302" r:id="rId67"/>
    <p:sldId id="303" r:id="rId68"/>
    <p:sldId id="305" r:id="rId69"/>
    <p:sldId id="306" r:id="rId70"/>
    <p:sldId id="421" r:id="rId71"/>
    <p:sldId id="422" r:id="rId72"/>
    <p:sldId id="423" r:id="rId73"/>
    <p:sldId id="424" r:id="rId74"/>
    <p:sldId id="425" r:id="rId75"/>
    <p:sldId id="426" r:id="rId76"/>
    <p:sldId id="427" r:id="rId77"/>
    <p:sldId id="428" r:id="rId78"/>
    <p:sldId id="526" r:id="rId79"/>
    <p:sldId id="429" r:id="rId80"/>
    <p:sldId id="304" r:id="rId81"/>
    <p:sldId id="431" r:id="rId82"/>
    <p:sldId id="432" r:id="rId83"/>
    <p:sldId id="433" r:id="rId84"/>
    <p:sldId id="434" r:id="rId85"/>
    <p:sldId id="435" r:id="rId86"/>
    <p:sldId id="436" r:id="rId87"/>
    <p:sldId id="437" r:id="rId88"/>
    <p:sldId id="438" r:id="rId89"/>
    <p:sldId id="308" r:id="rId90"/>
    <p:sldId id="385" r:id="rId91"/>
    <p:sldId id="309" r:id="rId92"/>
    <p:sldId id="310" r:id="rId93"/>
    <p:sldId id="313" r:id="rId94"/>
    <p:sldId id="314" r:id="rId95"/>
    <p:sldId id="315" r:id="rId96"/>
    <p:sldId id="316" r:id="rId97"/>
    <p:sldId id="317" r:id="rId98"/>
    <p:sldId id="318" r:id="rId99"/>
    <p:sldId id="319" r:id="rId100"/>
    <p:sldId id="320" r:id="rId101"/>
    <p:sldId id="528" r:id="rId102"/>
    <p:sldId id="321" r:id="rId103"/>
    <p:sldId id="322" r:id="rId104"/>
    <p:sldId id="323" r:id="rId105"/>
    <p:sldId id="324" r:id="rId106"/>
    <p:sldId id="325" r:id="rId107"/>
    <p:sldId id="326" r:id="rId108"/>
    <p:sldId id="531" r:id="rId109"/>
    <p:sldId id="538" r:id="rId110"/>
    <p:sldId id="509" r:id="rId111"/>
    <p:sldId id="332" r:id="rId112"/>
    <p:sldId id="386" r:id="rId113"/>
    <p:sldId id="333" r:id="rId114"/>
    <p:sldId id="334" r:id="rId115"/>
    <p:sldId id="335" r:id="rId116"/>
    <p:sldId id="336" r:id="rId117"/>
    <p:sldId id="337" r:id="rId118"/>
    <p:sldId id="524" r:id="rId119"/>
    <p:sldId id="525" r:id="rId120"/>
    <p:sldId id="527" r:id="rId121"/>
    <p:sldId id="340" r:id="rId122"/>
    <p:sldId id="341" r:id="rId123"/>
    <p:sldId id="530" r:id="rId124"/>
    <p:sldId id="343" r:id="rId125"/>
    <p:sldId id="387" r:id="rId126"/>
    <p:sldId id="388" r:id="rId127"/>
    <p:sldId id="389" r:id="rId128"/>
    <p:sldId id="390" r:id="rId129"/>
    <p:sldId id="391" r:id="rId130"/>
    <p:sldId id="392" r:id="rId13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3016">
          <p15:clr>
            <a:srgbClr val="A4A3A4"/>
          </p15:clr>
        </p15:guide>
        <p15:guide id="2" pos="23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36C09"/>
    <a:srgbClr val="79C9CD"/>
    <a:srgbClr val="FF9900"/>
    <a:srgbClr val="FFFF00"/>
    <a:srgbClr val="FF3300"/>
    <a:srgbClr val="2E3896"/>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778" autoAdjust="0"/>
    <p:restoredTop sz="94660"/>
  </p:normalViewPr>
  <p:slideViewPr>
    <p:cSldViewPr>
      <p:cViewPr varScale="1">
        <p:scale>
          <a:sx n="69" d="100"/>
          <a:sy n="69" d="100"/>
        </p:scale>
        <p:origin x="-1488" y="-162"/>
      </p:cViewPr>
      <p:guideLst>
        <p:guide orient="horz" pos="3016"/>
        <p:guide pos="2320"/>
      </p:guideLst>
    </p:cSldViewPr>
  </p:slideViewPr>
  <p:notesTextViewPr>
    <p:cViewPr>
      <p:scale>
        <a:sx n="100" d="100"/>
        <a:sy n="100" d="100"/>
      </p:scale>
      <p:origin x="0" y="0"/>
    </p:cViewPr>
  </p:notesTextViewPr>
  <p:sorterViewPr>
    <p:cViewPr>
      <p:scale>
        <a:sx n="60" d="100"/>
        <a:sy n="60" d="100"/>
      </p:scale>
      <p:origin x="0" y="13080"/>
    </p:cViewPr>
  </p:sorter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117" Type="http://schemas.openxmlformats.org/officeDocument/2006/relationships/slide" Target="slides/slide114.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slide" Target="slides/slide65.xml"/><Relationship Id="rId84" Type="http://schemas.openxmlformats.org/officeDocument/2006/relationships/slide" Target="slides/slide81.xml"/><Relationship Id="rId89" Type="http://schemas.openxmlformats.org/officeDocument/2006/relationships/slide" Target="slides/slide86.xml"/><Relationship Id="rId112" Type="http://schemas.openxmlformats.org/officeDocument/2006/relationships/slide" Target="slides/slide109.xml"/><Relationship Id="rId133" Type="http://schemas.openxmlformats.org/officeDocument/2006/relationships/presProps" Target="presProps.xml"/><Relationship Id="rId16" Type="http://schemas.openxmlformats.org/officeDocument/2006/relationships/slide" Target="slides/slide13.xml"/><Relationship Id="rId107" Type="http://schemas.openxmlformats.org/officeDocument/2006/relationships/slide" Target="slides/slide104.xml"/><Relationship Id="rId11" Type="http://schemas.openxmlformats.org/officeDocument/2006/relationships/slide" Target="slides/slide8.xml"/><Relationship Id="rId32" Type="http://schemas.openxmlformats.org/officeDocument/2006/relationships/slide" Target="slides/slide29.xml"/><Relationship Id="rId37" Type="http://schemas.openxmlformats.org/officeDocument/2006/relationships/slide" Target="slides/slide34.xml"/><Relationship Id="rId53" Type="http://schemas.openxmlformats.org/officeDocument/2006/relationships/slide" Target="slides/slide50.xml"/><Relationship Id="rId58" Type="http://schemas.openxmlformats.org/officeDocument/2006/relationships/slide" Target="slides/slide55.xml"/><Relationship Id="rId74" Type="http://schemas.openxmlformats.org/officeDocument/2006/relationships/slide" Target="slides/slide71.xml"/><Relationship Id="rId79" Type="http://schemas.openxmlformats.org/officeDocument/2006/relationships/slide" Target="slides/slide76.xml"/><Relationship Id="rId102" Type="http://schemas.openxmlformats.org/officeDocument/2006/relationships/slide" Target="slides/slide99.xml"/><Relationship Id="rId123" Type="http://schemas.openxmlformats.org/officeDocument/2006/relationships/slide" Target="slides/slide120.xml"/><Relationship Id="rId128" Type="http://schemas.openxmlformats.org/officeDocument/2006/relationships/slide" Target="slides/slide125.xml"/><Relationship Id="rId5" Type="http://schemas.openxmlformats.org/officeDocument/2006/relationships/slide" Target="slides/slide2.xml"/><Relationship Id="rId90" Type="http://schemas.openxmlformats.org/officeDocument/2006/relationships/slide" Target="slides/slide87.xml"/><Relationship Id="rId95" Type="http://schemas.openxmlformats.org/officeDocument/2006/relationships/slide" Target="slides/slide92.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77" Type="http://schemas.openxmlformats.org/officeDocument/2006/relationships/slide" Target="slides/slide74.xml"/><Relationship Id="rId100" Type="http://schemas.openxmlformats.org/officeDocument/2006/relationships/slide" Target="slides/slide97.xml"/><Relationship Id="rId105" Type="http://schemas.openxmlformats.org/officeDocument/2006/relationships/slide" Target="slides/slide102.xml"/><Relationship Id="rId113" Type="http://schemas.openxmlformats.org/officeDocument/2006/relationships/slide" Target="slides/slide110.xml"/><Relationship Id="rId118" Type="http://schemas.openxmlformats.org/officeDocument/2006/relationships/slide" Target="slides/slide115.xml"/><Relationship Id="rId126" Type="http://schemas.openxmlformats.org/officeDocument/2006/relationships/slide" Target="slides/slide123.xml"/><Relationship Id="rId134" Type="http://schemas.openxmlformats.org/officeDocument/2006/relationships/viewProps" Target="viewProps.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80" Type="http://schemas.openxmlformats.org/officeDocument/2006/relationships/slide" Target="slides/slide77.xml"/><Relationship Id="rId85" Type="http://schemas.openxmlformats.org/officeDocument/2006/relationships/slide" Target="slides/slide82.xml"/><Relationship Id="rId93" Type="http://schemas.openxmlformats.org/officeDocument/2006/relationships/slide" Target="slides/slide90.xml"/><Relationship Id="rId98" Type="http://schemas.openxmlformats.org/officeDocument/2006/relationships/slide" Target="slides/slide95.xml"/><Relationship Id="rId121" Type="http://schemas.openxmlformats.org/officeDocument/2006/relationships/slide" Target="slides/slide11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103" Type="http://schemas.openxmlformats.org/officeDocument/2006/relationships/slide" Target="slides/slide100.xml"/><Relationship Id="rId108" Type="http://schemas.openxmlformats.org/officeDocument/2006/relationships/slide" Target="slides/slide105.xml"/><Relationship Id="rId116" Type="http://schemas.openxmlformats.org/officeDocument/2006/relationships/slide" Target="slides/slide113.xml"/><Relationship Id="rId124" Type="http://schemas.openxmlformats.org/officeDocument/2006/relationships/slide" Target="slides/slide121.xml"/><Relationship Id="rId129" Type="http://schemas.openxmlformats.org/officeDocument/2006/relationships/slide" Target="slides/slide126.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slide" Target="slides/slide72.xml"/><Relationship Id="rId83" Type="http://schemas.openxmlformats.org/officeDocument/2006/relationships/slide" Target="slides/slide80.xml"/><Relationship Id="rId88" Type="http://schemas.openxmlformats.org/officeDocument/2006/relationships/slide" Target="slides/slide85.xml"/><Relationship Id="rId91" Type="http://schemas.openxmlformats.org/officeDocument/2006/relationships/slide" Target="slides/slide88.xml"/><Relationship Id="rId96" Type="http://schemas.openxmlformats.org/officeDocument/2006/relationships/slide" Target="slides/slide93.xml"/><Relationship Id="rId111" Type="http://schemas.openxmlformats.org/officeDocument/2006/relationships/slide" Target="slides/slide108.xml"/><Relationship Id="rId132"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6" Type="http://schemas.openxmlformats.org/officeDocument/2006/relationships/slide" Target="slides/slide103.xml"/><Relationship Id="rId114" Type="http://schemas.openxmlformats.org/officeDocument/2006/relationships/slide" Target="slides/slide111.xml"/><Relationship Id="rId119" Type="http://schemas.openxmlformats.org/officeDocument/2006/relationships/slide" Target="slides/slide116.xml"/><Relationship Id="rId127" Type="http://schemas.openxmlformats.org/officeDocument/2006/relationships/slide" Target="slides/slide12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slide" Target="slides/slide75.xml"/><Relationship Id="rId81" Type="http://schemas.openxmlformats.org/officeDocument/2006/relationships/slide" Target="slides/slide78.xml"/><Relationship Id="rId86" Type="http://schemas.openxmlformats.org/officeDocument/2006/relationships/slide" Target="slides/slide83.xml"/><Relationship Id="rId94" Type="http://schemas.openxmlformats.org/officeDocument/2006/relationships/slide" Target="slides/slide91.xml"/><Relationship Id="rId99" Type="http://schemas.openxmlformats.org/officeDocument/2006/relationships/slide" Target="slides/slide96.xml"/><Relationship Id="rId101" Type="http://schemas.openxmlformats.org/officeDocument/2006/relationships/slide" Target="slides/slide98.xml"/><Relationship Id="rId122" Type="http://schemas.openxmlformats.org/officeDocument/2006/relationships/slide" Target="slides/slide119.xml"/><Relationship Id="rId130" Type="http://schemas.openxmlformats.org/officeDocument/2006/relationships/slide" Target="slides/slide127.xml"/><Relationship Id="rId135"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109" Type="http://schemas.openxmlformats.org/officeDocument/2006/relationships/slide" Target="slides/slide10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slide" Target="slides/slide73.xml"/><Relationship Id="rId97" Type="http://schemas.openxmlformats.org/officeDocument/2006/relationships/slide" Target="slides/slide94.xml"/><Relationship Id="rId104" Type="http://schemas.openxmlformats.org/officeDocument/2006/relationships/slide" Target="slides/slide101.xml"/><Relationship Id="rId120" Type="http://schemas.openxmlformats.org/officeDocument/2006/relationships/slide" Target="slides/slide117.xml"/><Relationship Id="rId125" Type="http://schemas.openxmlformats.org/officeDocument/2006/relationships/slide" Target="slides/slide122.xml"/><Relationship Id="rId7" Type="http://schemas.openxmlformats.org/officeDocument/2006/relationships/slide" Target="slides/slide4.xml"/><Relationship Id="rId71" Type="http://schemas.openxmlformats.org/officeDocument/2006/relationships/slide" Target="slides/slide68.xml"/><Relationship Id="rId92" Type="http://schemas.openxmlformats.org/officeDocument/2006/relationships/slide" Target="slides/slide89.xml"/><Relationship Id="rId2" Type="http://schemas.openxmlformats.org/officeDocument/2006/relationships/slideMaster" Target="slideMasters/slideMaster2.xml"/><Relationship Id="rId29" Type="http://schemas.openxmlformats.org/officeDocument/2006/relationships/slide" Target="slides/slide26.xml"/><Relationship Id="rId24" Type="http://schemas.openxmlformats.org/officeDocument/2006/relationships/slide" Target="slides/slide21.xml"/><Relationship Id="rId40" Type="http://schemas.openxmlformats.org/officeDocument/2006/relationships/slide" Target="slides/slide37.xml"/><Relationship Id="rId45" Type="http://schemas.openxmlformats.org/officeDocument/2006/relationships/slide" Target="slides/slide42.xml"/><Relationship Id="rId66" Type="http://schemas.openxmlformats.org/officeDocument/2006/relationships/slide" Target="slides/slide63.xml"/><Relationship Id="rId87" Type="http://schemas.openxmlformats.org/officeDocument/2006/relationships/slide" Target="slides/slide84.xml"/><Relationship Id="rId110" Type="http://schemas.openxmlformats.org/officeDocument/2006/relationships/slide" Target="slides/slide107.xml"/><Relationship Id="rId115" Type="http://schemas.openxmlformats.org/officeDocument/2006/relationships/slide" Target="slides/slide112.xml"/><Relationship Id="rId131" Type="http://schemas.openxmlformats.org/officeDocument/2006/relationships/slide" Target="slides/slide128.xml"/><Relationship Id="rId136" Type="http://schemas.openxmlformats.org/officeDocument/2006/relationships/tableStyles" Target="tableStyles.xml"/><Relationship Id="rId61" Type="http://schemas.openxmlformats.org/officeDocument/2006/relationships/slide" Target="slides/slide58.xml"/><Relationship Id="rId82" Type="http://schemas.openxmlformats.org/officeDocument/2006/relationships/slide" Target="slides/slide79.xml"/><Relationship Id="rId19" Type="http://schemas.openxmlformats.org/officeDocument/2006/relationships/slide" Target="slides/slide16.xml"/></Relationships>
</file>

<file path=ppt/ink/ink1.xml><?xml version="1.0" encoding="utf-8"?>
<inkml:ink xmlns:inkml="http://www.w3.org/2003/InkML">
  <inkml:definitions>
    <inkml:context xml:id="ctx0">
      <inkml:inkSource xml:id="inkSrc0">
        <inkml:traceFormat>
          <inkml:channel name="X" type="integer" max="1280" units="cm"/>
          <inkml:channel name="Y" type="integer" max="800" units="cm"/>
        </inkml:traceFormat>
        <inkml:channelProperties>
          <inkml:channelProperty channel="X" name="resolution" value="28.31858" units="1/cm"/>
          <inkml:channelProperty channel="Y" name="resolution" value="28.36879" units="1/cm"/>
        </inkml:channelProperties>
      </inkml:inkSource>
      <inkml:timestamp xml:id="ts0" timeString="2020-08-25T11:04:44.401"/>
    </inkml:context>
    <inkml:brush xml:id="br0">
      <inkml:brushProperty name="width" value="0.08819" units="cm"/>
      <inkml:brushProperty name="height" value="0.35278" units="cm"/>
      <inkml:brushProperty name="color" value="#FFFF00"/>
      <inkml:brushProperty name="transparency" value="170"/>
      <inkml:brushProperty name="tip" value="rectangle"/>
      <inkml:brushProperty name="rasterOp" value="maskPen"/>
      <inkml:brushProperty name="fitToCurve" value="1"/>
      <inkml:brushProperty name="ignorePressure" value="1"/>
    </inkml:brush>
  </inkml:definitions>
  <inkml:trace contextRef="#ctx0" brushRef="#br0">0 1,'24'0,"0"0,0 0,-1 0,49 0,-24 0,-1 0,25 0,-1 0,-47 0,24 0,-25 48,1-48,0 0,0 0,-24 0,24 0,0 0,-1 0,49 0,-72 0,24 0,-24 0,24 0,47 24,-47-24,0 0,-1 0,25 0,-24 0,0 0,-24 0,24 0,-1 0,1 0,0 0,0 0,0 0,23 0,-23 0,0 0,24 0,-25 0,-23 0,24 0,24 0,-48 0,24 0,0 0,-24 0,23 0,25 0,-24 0,-24 0,24 0,0 0,-1 0,1 0,0 0,47 0,-47 0,0 0,0 0,-24 0,24 0,0 0,-1 0,1 0,24 0,-48 0,24 0,23 0,-47 24</inkml:trace>
</inkml:ink>
</file>

<file path=ppt/ink/ink2.xml><?xml version="1.0" encoding="utf-8"?>
<inkml:ink xmlns:inkml="http://www.w3.org/2003/InkML">
  <inkml:definitions>
    <inkml:context xml:id="ctx0">
      <inkml:inkSource xml:id="inkSrc0">
        <inkml:traceFormat>
          <inkml:channel name="X" type="integer" max="1280" units="cm"/>
          <inkml:channel name="Y" type="integer" max="800" units="cm"/>
        </inkml:traceFormat>
        <inkml:channelProperties>
          <inkml:channelProperty channel="X" name="resolution" value="28.31858" units="1/cm"/>
          <inkml:channelProperty channel="Y" name="resolution" value="28.36879" units="1/cm"/>
        </inkml:channelProperties>
      </inkml:inkSource>
      <inkml:timestamp xml:id="ts0" timeString="2020-08-25T11:04:47.657"/>
    </inkml:context>
    <inkml:brush xml:id="br0">
      <inkml:brushProperty name="width" value="0.08819" units="cm"/>
      <inkml:brushProperty name="height" value="0.35278" units="cm"/>
      <inkml:brushProperty name="color" value="#FFFF00"/>
      <inkml:brushProperty name="transparency" value="170"/>
      <inkml:brushProperty name="tip" value="rectangle"/>
      <inkml:brushProperty name="rasterOp" value="maskPen"/>
      <inkml:brushProperty name="fitToCurve" value="1"/>
      <inkml:brushProperty name="ignorePressure" value="1"/>
    </inkml:brush>
  </inkml:definitions>
  <inkml:trace contextRef="#ctx0" brushRef="#br0">0 34,'119'-10,"-95"10,0 0,-1 0,25 0,0 0,-48 0,24 0,23 0,-47 0,72 0,-48 0,23 0,-23 0,24 0,-25 0,1 0,0 0,-24 0,24 0,0 0,0 0,-1 0,25 0,-48 0,24 0,0 0,0 0,-1 0,1 0,-24 0,24 0,0 0,0 0,-1 0,25 0,0 0,-48 0,47 0,-47 0,24 0,0 0,0 0,0 0,23 0,-23 0,0 0,0 0,23 0,-47 0,48 0,-48 0,24 0,-24 0,24 0,23 0,-47 0,24 0,24 0,-48 0,48 10,-25-30,-23 20,24 0,48 0,-49 0,-23 10,24-10,0 0,-24 0,24 0,0 0,-24 0,24 0,-1 0,1 0,-24 0,48 0,-24 0,-24 0,24 0,-1 0,1 0,-24 0</inkml:trace>
</inkml:ink>
</file>

<file path=ppt/ink/ink3.xml><?xml version="1.0" encoding="utf-8"?>
<inkml:ink xmlns:inkml="http://www.w3.org/2003/InkML">
  <inkml:definitions>
    <inkml:context xml:id="ctx0">
      <inkml:inkSource xml:id="inkSrc0">
        <inkml:traceFormat>
          <inkml:channel name="X" type="integer" max="1280" units="cm"/>
          <inkml:channel name="Y" type="integer" max="800" units="cm"/>
        </inkml:traceFormat>
        <inkml:channelProperties>
          <inkml:channelProperty channel="X" name="resolution" value="28.31858" units="1/cm"/>
          <inkml:channelProperty channel="Y" name="resolution" value="28.36879" units="1/cm"/>
        </inkml:channelProperties>
      </inkml:inkSource>
      <inkml:timestamp xml:id="ts0" timeString="2020-08-25T11:04:49.960"/>
    </inkml:context>
    <inkml:brush xml:id="br0">
      <inkml:brushProperty name="width" value="0.08819" units="cm"/>
      <inkml:brushProperty name="height" value="0.35278" units="cm"/>
      <inkml:brushProperty name="color" value="#FFFF00"/>
      <inkml:brushProperty name="transparency" value="170"/>
      <inkml:brushProperty name="tip" value="rectangle"/>
      <inkml:brushProperty name="rasterOp" value="maskPen"/>
      <inkml:brushProperty name="fitToCurve" value="1"/>
      <inkml:brushProperty name="ignorePressure" value="1"/>
    </inkml:brush>
  </inkml:definitions>
  <inkml:trace contextRef="#ctx0" brushRef="#br0">0 144,'24'0,"24"0,-1 0,1 0,-24 0,47 0,-47 0,24 0,23 0,-23 0,71-70,-71 70,-1 0,-23 0,0-23,-24 23,24 0,-24 0,24 0,23 0,-23 0,24 0,-24 0,23 0,-47 0,24 0,24 0,-24 0,-24 0,24-23,-1 0,1 23,0 0,0 0,0 0,0 0,-1 0,1 0,0 0,0 0,0 0,47 0,-47 0,0 0,0 0,0 0,0 0,23 0,-47 0,24 0,0 0,0 0,0 0,23 0,-47 0,24 0,24 0,-48 0,24 0,-1 0,1 0,-24 23,24-23,-24 0,48 0,-48 0,24 0,23 0,-47 0,24 0,0 0,-24 0,24 0,0 0,23 0,-23 0,0 0,0 0,-24 0,0-23,-24 23</inkml:trace>
</inkml:ink>
</file>

<file path=ppt/ink/ink4.xml><?xml version="1.0" encoding="utf-8"?>
<inkml:ink xmlns:inkml="http://www.w3.org/2003/InkML">
  <inkml:definitions>
    <inkml:context xml:id="ctx0">
      <inkml:inkSource xml:id="inkSrc0">
        <inkml:traceFormat>
          <inkml:channel name="X" type="integer" max="1280" units="cm"/>
          <inkml:channel name="Y" type="integer" max="800" units="cm"/>
        </inkml:traceFormat>
        <inkml:channelProperties>
          <inkml:channelProperty channel="X" name="resolution" value="28.31858" units="1/cm"/>
          <inkml:channelProperty channel="Y" name="resolution" value="28.36879" units="1/cm"/>
        </inkml:channelProperties>
      </inkml:inkSource>
      <inkml:timestamp xml:id="ts0" timeString="2020-08-25T11:04:52.440"/>
    </inkml:context>
    <inkml:brush xml:id="br0">
      <inkml:brushProperty name="width" value="0.08819" units="cm"/>
      <inkml:brushProperty name="height" value="0.35278" units="cm"/>
      <inkml:brushProperty name="color" value="#FFFF00"/>
      <inkml:brushProperty name="transparency" value="170"/>
      <inkml:brushProperty name="tip" value="rectangle"/>
      <inkml:brushProperty name="rasterOp" value="maskPen"/>
      <inkml:brushProperty name="fitToCurve" value="1"/>
      <inkml:brushProperty name="ignorePressure" value="1"/>
    </inkml:brush>
  </inkml:definitions>
  <inkml:trace contextRef="#ctx0" brushRef="#br0">0 74,'24'0,"0"0,-1 0,-23 0,24-25,0 25,24 0,-24 0,23 0,-47 0,24 0,24 0,-48 0,24 0,0 0,-1 0,1 0,-24 0,48 0,-48 0,23 0,-23 0,24 0,-1 0,1 0,24 0,-48 0,24 0,23-24,-23 24,0 0,0 0,-24 0,24 0,23 0,-23 0,0 0,0 0,-24 0,24 0,0 0,-24-25,23 25</inkml:trace>
</inkml:ink>
</file>

<file path=ppt/ink/ink5.xml><?xml version="1.0" encoding="utf-8"?>
<inkml:ink xmlns:inkml="http://www.w3.org/2003/InkML">
  <inkml:definitions>
    <inkml:context xml:id="ctx0">
      <inkml:inkSource xml:id="inkSrc0">
        <inkml:traceFormat>
          <inkml:channel name="X" type="integer" max="1280" units="cm"/>
          <inkml:channel name="Y" type="integer" max="800" units="cm"/>
        </inkml:traceFormat>
        <inkml:channelProperties>
          <inkml:channelProperty channel="X" name="resolution" value="28.31858" units="1/cm"/>
          <inkml:channelProperty channel="Y" name="resolution" value="28.36879" units="1/cm"/>
        </inkml:channelProperties>
      </inkml:inkSource>
      <inkml:timestamp xml:id="ts0" timeString="2020-08-25T11:04:54.896"/>
    </inkml:context>
    <inkml:brush xml:id="br0">
      <inkml:brushProperty name="width" value="0.08819" units="cm"/>
      <inkml:brushProperty name="height" value="0.35278" units="cm"/>
      <inkml:brushProperty name="color" value="#FFFF00"/>
      <inkml:brushProperty name="transparency" value="170"/>
      <inkml:brushProperty name="tip" value="rectangle"/>
      <inkml:brushProperty name="rasterOp" value="maskPen"/>
      <inkml:brushProperty name="fitToCurve" value="1"/>
      <inkml:brushProperty name="ignorePressure" value="1"/>
    </inkml:brush>
  </inkml:definitions>
  <inkml:trace contextRef="#ctx0" brushRef="#br0">2477 15,'-24'0,"24"0,-24 0,-24 0,48-11,-24 11,1 0,23 0,-24 0,24 0,-24 0,0 11,0-11,24 0,-23 0,-1 0,0 0,24 0,-24 0,24 0,-24 0,24 0,-23 0,23 0,-48 0,48 0,-24 0,24 0,-24 0,0 0,1 0,-25 11,48-11,-48 0,1 0,23 0,-71 0,-1 0,49 0,-1 0,-47 0,24 0,-1 0,1 0,23 0,0 0,48 0,-47 0,47 0,-24 0,0 0,-23 0,23 0,24 0,-24 0,-24 0,48 0,-24 0,1 0,-1 0,-24 0,48 0,-24 0,24 0,-23 0,-1 0,0 0,24 0,-24 0,0 0,24 0,-23 0,-1 0,0 0,0 0,0 0,0 0,24 0,-23-11,-1 11,0 0,-24-11,48 11,-23 0,23 0,-24 0,0 0,0 0,24 0,-24 0,1 0,23 0,-24 0,-24 0,24 0,24 0,-24 0,1 0,-1 0,24 0,-24 0</inkml:trace>
</inkml:ink>
</file>

<file path=ppt/ink/ink6.xml><?xml version="1.0" encoding="utf-8"?>
<inkml:ink xmlns:inkml="http://www.w3.org/2003/InkML">
  <inkml:definitions>
    <inkml:context xml:id="ctx0">
      <inkml:inkSource xml:id="inkSrc0">
        <inkml:traceFormat>
          <inkml:channel name="X" type="integer" max="1280" units="cm"/>
          <inkml:channel name="Y" type="integer" max="800" units="cm"/>
        </inkml:traceFormat>
        <inkml:channelProperties>
          <inkml:channelProperty channel="X" name="resolution" value="28.31858" units="1/cm"/>
          <inkml:channelProperty channel="Y" name="resolution" value="28.36879" units="1/cm"/>
        </inkml:channelProperties>
      </inkml:inkSource>
      <inkml:timestamp xml:id="ts0" timeString="2020-08-25T11:04:58.808"/>
    </inkml:context>
    <inkml:brush xml:id="br0">
      <inkml:brushProperty name="width" value="0.08819" units="cm"/>
      <inkml:brushProperty name="height" value="0.35278" units="cm"/>
      <inkml:brushProperty name="color" value="#FFFF00"/>
      <inkml:brushProperty name="transparency" value="170"/>
      <inkml:brushProperty name="tip" value="rectangle"/>
      <inkml:brushProperty name="rasterOp" value="maskPen"/>
      <inkml:brushProperty name="fitToCurve" value="1"/>
      <inkml:brushProperty name="ignorePressure" value="1"/>
    </inkml:brush>
  </inkml:definitions>
  <inkml:trace contextRef="#ctx0" brushRef="#br0">0 25,'24'-25,"48"25,-49 0,1 0,24 0,0 0,0 0,-24 0,0 0,-1 0,-23 0,24 0,0 0,0 0,0 0,0 0,0 0,-24 0,24 0,0 0</inkml:trace>
</inkml:ink>
</file>

<file path=ppt/ink/ink7.xml><?xml version="1.0" encoding="utf-8"?>
<inkml:ink xmlns:inkml="http://www.w3.org/2003/InkML">
  <inkml:definitions>
    <inkml:context xml:id="ctx0">
      <inkml:inkSource xml:id="inkSrc0">
        <inkml:traceFormat>
          <inkml:channel name="X" type="integer" max="1280" units="cm"/>
          <inkml:channel name="Y" type="integer" max="800" units="cm"/>
        </inkml:traceFormat>
        <inkml:channelProperties>
          <inkml:channelProperty channel="X" name="resolution" value="28.31858" units="1/cm"/>
          <inkml:channelProperty channel="Y" name="resolution" value="28.36879" units="1/cm"/>
        </inkml:channelProperties>
      </inkml:inkSource>
      <inkml:timestamp xml:id="ts0" timeString="2020-08-25T11:05:02.592"/>
    </inkml:context>
    <inkml:brush xml:id="br0">
      <inkml:brushProperty name="width" value="0.05292" units="cm"/>
      <inkml:brushProperty name="height" value="0.10583" units="cm"/>
      <inkml:brushProperty name="color" value="#FFFF00"/>
      <inkml:brushProperty name="transparency" value="184"/>
      <inkml:brushProperty name="tip" value="rectangle"/>
      <inkml:brushProperty name="rasterOp" value="maskPen"/>
      <inkml:brushProperty name="fitToCurve" value="1"/>
      <inkml:brushProperty name="ignorePressure" value="1"/>
    </inkml:brush>
  </inkml:definitions>
  <inkml:trace contextRef="#ctx0" brushRef="#br0">0 757,'85'-84,"-21"84,-1-84,22-1,0-83,0 168,-21 0,-22 0,-20 0,-1 0,0 0,0 0,-21 0,-21 0,0 0,42 0,0 0,1 0,-1 0,0 84,22-84,-22 0,-21 0,21 0,0 0,22 0,20 0,44 0,-44 0,1 0,-43 0,22 0,-22 0,-21 0,21 0,1 0,-22 0,21 0,21 0,1 0,-22 0,-21 0,21 0,-21 0,43 0,-22 0,0 0,0 0,22 0,-22 0,0-84,1 84,20-84,-42 84,21 0,1-85,-1 85,0 0,22 0,-22 0,-21 0,85-84,-64 84,0 0,1 0,-1 0,0 0,0 0,1 0,-1 0,-21 0,21 0,21 0,-42 0,22-84</inkml:trace>
</inkml:ink>
</file>

<file path=ppt/ink/ink8.xml><?xml version="1.0" encoding="utf-8"?>
<inkml:ink xmlns:inkml="http://www.w3.org/2003/InkML">
  <inkml:definitions>
    <inkml:context xml:id="ctx0">
      <inkml:inkSource xml:id="inkSrc0">
        <inkml:traceFormat>
          <inkml:channel name="X" type="integer" max="1280" units="cm"/>
          <inkml:channel name="Y" type="integer" max="800" units="cm"/>
        </inkml:traceFormat>
        <inkml:channelProperties>
          <inkml:channelProperty channel="X" name="resolution" value="28.31858" units="1/cm"/>
          <inkml:channelProperty channel="Y" name="resolution" value="28.36879" units="1/cm"/>
        </inkml:channelProperties>
      </inkml:inkSource>
      <inkml:timestamp xml:id="ts0" timeString="2020-08-31T10:19:12.386"/>
    </inkml:context>
    <inkml:brush xml:id="br0">
      <inkml:brushProperty name="width" value="0.08819" units="cm"/>
      <inkml:brushProperty name="height" value="0.35278" units="cm"/>
      <inkml:brushProperty name="color" value="#FFFF00"/>
      <inkml:brushProperty name="transparency" value="170"/>
      <inkml:brushProperty name="tip" value="rectangle"/>
      <inkml:brushProperty name="rasterOp" value="maskPen"/>
      <inkml:brushProperty name="fitToCurve" value="1"/>
      <inkml:brushProperty name="ignorePressure" value="1"/>
    </inkml:brush>
  </inkml:definitions>
  <inkml:trace contextRef="#ctx0" brushRef="#br0">0 574,'21'0,"21"0,-1 0,1 0,-21 0,41 0,-41 0,20 0,22 0,-22 0,63-61,-62 61,0 0,-22 0,1-20,-21 20,21 0,-21 0,21 0,20 0,-20 0,21 0,-21 0,20 0,-41 0,21 0,21 0,-22 0,-20 0,21-20,0 0,0 20,0 0,-1 0,1 0,0 0,0 0,0 0,0 0,-1 0,1 0,42 0,-43 0,1 0,0 0,0 0,0 0,20 0,-41 0,21 0,0 0,0 0,-1 0,22 0,-42 0,21 0,20 0,-41 0,21 0,0 0,0 0,-21 20,21-20,-21 0,41 0,-41 0,21 0,21 0,-42 0,20 0,1 0,-21 0,21 0,0 0,20 0,-20 0,0 0,0 0,-21 0,0-20,-21 20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B8874E4-2303-45B0-B5E8-8D95B0139C05}" type="datetimeFigureOut">
              <a:rPr lang="en-US" smtClean="0"/>
              <a:pPr/>
              <a:t>11/20/2023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D639EBF-BBB2-4B0A-B4C9-F477EDEBBB0B}" type="slidenum">
              <a:rPr lang="en-US" smtClean="0"/>
              <a:pPr/>
              <a:t>‹#›</a:t>
            </a:fld>
            <a:endParaRPr lang="en-US"/>
          </a:p>
        </p:txBody>
      </p:sp>
    </p:spTree>
    <p:extLst>
      <p:ext uri="{BB962C8B-B14F-4D97-AF65-F5344CB8AC3E}">
        <p14:creationId xmlns:p14="http://schemas.microsoft.com/office/powerpoint/2010/main" xmlns="" val="40901648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bwMode="auto">
          <a:noFill/>
          <a:ln>
            <a:solidFill>
              <a:srgbClr val="000000"/>
            </a:solidFill>
            <a:miter lim="800000"/>
            <a:headEnd/>
            <a:tailEnd/>
          </a:ln>
        </p:spPr>
      </p:sp>
      <p:sp>
        <p:nvSpPr>
          <p:cNvPr id="3686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p>
        </p:txBody>
      </p:sp>
      <p:sp>
        <p:nvSpPr>
          <p:cNvPr id="3686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ACF28A5-4635-4A1D-BE92-D445B055C898}" type="slidenum">
              <a:rPr lang="en-US" smtClean="0"/>
              <a:pPr/>
              <a:t>18</a:t>
            </a:fld>
            <a:endParaRPr lang="en-US"/>
          </a:p>
        </p:txBody>
      </p:sp>
    </p:spTree>
    <p:extLst>
      <p:ext uri="{BB962C8B-B14F-4D97-AF65-F5344CB8AC3E}">
        <p14:creationId xmlns:p14="http://schemas.microsoft.com/office/powerpoint/2010/main" xmlns="" val="23207069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E0D97A5-4C94-4E49-8EA3-9CCE874F0961}" type="slidenum">
              <a:rPr lang="en-US" smtClean="0"/>
              <a:pPr/>
              <a:t>81</a:t>
            </a:fld>
            <a:endParaRPr lang="en-US"/>
          </a:p>
        </p:txBody>
      </p:sp>
    </p:spTree>
    <p:extLst>
      <p:ext uri="{BB962C8B-B14F-4D97-AF65-F5344CB8AC3E}">
        <p14:creationId xmlns:p14="http://schemas.microsoft.com/office/powerpoint/2010/main" xmlns="" val="2424619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E0D97A5-4C94-4E49-8EA3-9CCE874F0961}" type="slidenum">
              <a:rPr lang="en-US" smtClean="0"/>
              <a:pPr/>
              <a:t>82</a:t>
            </a:fld>
            <a:endParaRPr lang="en-US"/>
          </a:p>
        </p:txBody>
      </p:sp>
    </p:spTree>
    <p:extLst>
      <p:ext uri="{BB962C8B-B14F-4D97-AF65-F5344CB8AC3E}">
        <p14:creationId xmlns:p14="http://schemas.microsoft.com/office/powerpoint/2010/main" xmlns="" val="8164915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a:t>Click to edit Master title style</a:t>
            </a:r>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30" name="Date Placeholder 29"/>
          <p:cNvSpPr>
            <a:spLocks noGrp="1"/>
          </p:cNvSpPr>
          <p:nvPr>
            <p:ph type="dt" sz="half" idx="10"/>
          </p:nvPr>
        </p:nvSpPr>
        <p:spPr/>
        <p:txBody>
          <a:bodyPr/>
          <a:lstStyle/>
          <a:p>
            <a:fld id="{5988523B-E035-4CAE-A96A-58211FC229D1}" type="datetimeFigureOut">
              <a:rPr lang="en-US" smtClean="0"/>
              <a:pPr/>
              <a:t>11/20/2023</a:t>
            </a:fld>
            <a:endParaRPr lang="en-CA"/>
          </a:p>
        </p:txBody>
      </p:sp>
      <p:sp>
        <p:nvSpPr>
          <p:cNvPr id="19" name="Footer Placeholder 18"/>
          <p:cNvSpPr>
            <a:spLocks noGrp="1"/>
          </p:cNvSpPr>
          <p:nvPr>
            <p:ph type="ftr" sz="quarter" idx="11"/>
          </p:nvPr>
        </p:nvSpPr>
        <p:spPr/>
        <p:txBody>
          <a:bodyPr/>
          <a:lstStyle/>
          <a:p>
            <a:endParaRPr lang="en-CA"/>
          </a:p>
        </p:txBody>
      </p:sp>
      <p:sp>
        <p:nvSpPr>
          <p:cNvPr id="27" name="Slide Number Placeholder 26"/>
          <p:cNvSpPr>
            <a:spLocks noGrp="1"/>
          </p:cNvSpPr>
          <p:nvPr>
            <p:ph type="sldNum" sz="quarter" idx="12"/>
          </p:nvPr>
        </p:nvSpPr>
        <p:spPr/>
        <p:txBody>
          <a:bodyPr/>
          <a:lstStyle/>
          <a:p>
            <a:fld id="{2C7DFF54-6BA4-4515-87CA-28703F844993}" type="slidenum">
              <a:rPr lang="en-CA" smtClean="0"/>
              <a:pPr/>
              <a:t>‹#›</a:t>
            </a:fld>
            <a:endParaRPr lang="en-CA"/>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5988523B-E035-4CAE-A96A-58211FC229D1}" type="datetimeFigureOut">
              <a:rPr lang="en-US" smtClean="0"/>
              <a:pPr/>
              <a:t>11/20/2023</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2C7DFF54-6BA4-4515-87CA-28703F844993}" type="slidenum">
              <a:rPr lang="en-CA" smtClean="0"/>
              <a:pPr/>
              <a:t>‹#›</a:t>
            </a:fld>
            <a:endParaRPr lang="en-C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5988523B-E035-4CAE-A96A-58211FC229D1}" type="datetimeFigureOut">
              <a:rPr lang="en-US" smtClean="0"/>
              <a:pPr/>
              <a:t>11/20/2023</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2C7DFF54-6BA4-4515-87CA-28703F844993}" type="slidenum">
              <a:rPr lang="en-CA" smtClean="0"/>
              <a:pPr/>
              <a:t>‹#›</a:t>
            </a:fld>
            <a:endParaRPr lang="en-CA"/>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a:t>Click to edit Master title style</a:t>
            </a:r>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30" name="Date Placeholder 29"/>
          <p:cNvSpPr>
            <a:spLocks noGrp="1"/>
          </p:cNvSpPr>
          <p:nvPr>
            <p:ph type="dt" sz="half" idx="10"/>
          </p:nvPr>
        </p:nvSpPr>
        <p:spPr/>
        <p:txBody>
          <a:bodyPr/>
          <a:lstStyle/>
          <a:p>
            <a:pPr>
              <a:defRPr/>
            </a:pPr>
            <a:endParaRPr lang="en-US">
              <a:solidFill>
                <a:srgbClr val="FFFFFF"/>
              </a:solidFill>
            </a:endParaRPr>
          </a:p>
        </p:txBody>
      </p:sp>
      <p:sp>
        <p:nvSpPr>
          <p:cNvPr id="19" name="Footer Placeholder 18"/>
          <p:cNvSpPr>
            <a:spLocks noGrp="1"/>
          </p:cNvSpPr>
          <p:nvPr>
            <p:ph type="ftr" sz="quarter" idx="11"/>
          </p:nvPr>
        </p:nvSpPr>
        <p:spPr/>
        <p:txBody>
          <a:bodyPr/>
          <a:lstStyle/>
          <a:p>
            <a:pPr>
              <a:defRPr/>
            </a:pPr>
            <a:endParaRPr lang="en-US">
              <a:solidFill>
                <a:srgbClr val="FFFFFF"/>
              </a:solidFill>
            </a:endParaRPr>
          </a:p>
        </p:txBody>
      </p:sp>
      <p:sp>
        <p:nvSpPr>
          <p:cNvPr id="27" name="Slide Number Placeholder 26"/>
          <p:cNvSpPr>
            <a:spLocks noGrp="1"/>
          </p:cNvSpPr>
          <p:nvPr>
            <p:ph type="sldNum" sz="quarter" idx="12"/>
          </p:nvPr>
        </p:nvSpPr>
        <p:spPr/>
        <p:txBody>
          <a:bodyPr/>
          <a:lstStyle/>
          <a:p>
            <a:pPr>
              <a:defRPr/>
            </a:pPr>
            <a:fld id="{B073573F-04B4-47C4-9310-AB305DE064E6}" type="slidenum">
              <a:rPr lang="en-US" smtClean="0">
                <a:solidFill>
                  <a:srgbClr val="FFFFFF"/>
                </a:solidFill>
              </a:rPr>
              <a:pPr>
                <a:defRPr/>
              </a:pPr>
              <a:t>‹#›</a:t>
            </a:fld>
            <a:endParaRPr lang="en-US">
              <a:solidFill>
                <a:srgbClr val="FFFFFF"/>
              </a:solidFill>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pPr>
              <a:defRPr/>
            </a:pPr>
            <a:endParaRPr lang="en-US">
              <a:solidFill>
                <a:srgbClr val="FFFFFF"/>
              </a:solidFill>
            </a:endParaRPr>
          </a:p>
        </p:txBody>
      </p:sp>
      <p:sp>
        <p:nvSpPr>
          <p:cNvPr id="5" name="Footer Placeholder 4"/>
          <p:cNvSpPr>
            <a:spLocks noGrp="1"/>
          </p:cNvSpPr>
          <p:nvPr>
            <p:ph type="ftr" sz="quarter" idx="11"/>
          </p:nvPr>
        </p:nvSpPr>
        <p:spPr/>
        <p:txBody>
          <a:bodyPr/>
          <a:lstStyle/>
          <a:p>
            <a:pPr>
              <a:defRPr/>
            </a:pPr>
            <a:endParaRPr lang="en-US">
              <a:solidFill>
                <a:srgbClr val="FFFFFF"/>
              </a:solidFill>
            </a:endParaRPr>
          </a:p>
        </p:txBody>
      </p:sp>
      <p:sp>
        <p:nvSpPr>
          <p:cNvPr id="6" name="Slide Number Placeholder 5"/>
          <p:cNvSpPr>
            <a:spLocks noGrp="1"/>
          </p:cNvSpPr>
          <p:nvPr>
            <p:ph type="sldNum" sz="quarter" idx="12"/>
          </p:nvPr>
        </p:nvSpPr>
        <p:spPr/>
        <p:txBody>
          <a:bodyPr/>
          <a:lstStyle/>
          <a:p>
            <a:pPr>
              <a:defRPr/>
            </a:pPr>
            <a:fld id="{B40CC1A5-0F9C-43A9-97BD-7F057FE8FF40}" type="slidenum">
              <a:rPr lang="en-US" smtClean="0">
                <a:solidFill>
                  <a:srgbClr val="FFFFFF"/>
                </a:solidFill>
              </a:rPr>
              <a:pPr>
                <a:defRPr/>
              </a:pPr>
              <a:t>‹#›</a:t>
            </a:fld>
            <a:endParaRPr lang="en-US">
              <a:solidFill>
                <a:srgbClr val="FFFFFF"/>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pPr>
              <a:defRPr/>
            </a:pPr>
            <a:endParaRPr lang="en-US">
              <a:solidFill>
                <a:srgbClr val="FFFFFF"/>
              </a:solidFill>
            </a:endParaRPr>
          </a:p>
        </p:txBody>
      </p:sp>
      <p:sp>
        <p:nvSpPr>
          <p:cNvPr id="5" name="Footer Placeholder 4"/>
          <p:cNvSpPr>
            <a:spLocks noGrp="1"/>
          </p:cNvSpPr>
          <p:nvPr>
            <p:ph type="ftr" sz="quarter" idx="11"/>
          </p:nvPr>
        </p:nvSpPr>
        <p:spPr/>
        <p:txBody>
          <a:bodyPr/>
          <a:lstStyle/>
          <a:p>
            <a:pPr>
              <a:defRPr/>
            </a:pPr>
            <a:endParaRPr lang="en-US">
              <a:solidFill>
                <a:srgbClr val="FFFFFF"/>
              </a:solidFill>
            </a:endParaRPr>
          </a:p>
        </p:txBody>
      </p:sp>
      <p:sp>
        <p:nvSpPr>
          <p:cNvPr id="6" name="Slide Number Placeholder 5"/>
          <p:cNvSpPr>
            <a:spLocks noGrp="1"/>
          </p:cNvSpPr>
          <p:nvPr>
            <p:ph type="sldNum" sz="quarter" idx="12"/>
          </p:nvPr>
        </p:nvSpPr>
        <p:spPr/>
        <p:txBody>
          <a:bodyPr/>
          <a:lstStyle/>
          <a:p>
            <a:pPr>
              <a:defRPr/>
            </a:pPr>
            <a:fld id="{8E838234-00E1-46E2-A107-82D2FF7595F6}" type="slidenum">
              <a:rPr lang="en-US" smtClean="0">
                <a:solidFill>
                  <a:srgbClr val="FFFFFF"/>
                </a:solidFill>
              </a:rPr>
              <a:pPr>
                <a:defRPr/>
              </a:pPr>
              <a:t>‹#›</a:t>
            </a:fld>
            <a:endParaRPr lang="en-US">
              <a:solidFill>
                <a:srgbClr val="FFFFFF"/>
              </a:solidFill>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a:t>Click to edit Master title style</a:t>
            </a:r>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pPr>
              <a:defRPr/>
            </a:pPr>
            <a:endParaRPr lang="en-US">
              <a:solidFill>
                <a:srgbClr val="FFFFFF"/>
              </a:solidFill>
            </a:endParaRPr>
          </a:p>
        </p:txBody>
      </p:sp>
      <p:sp>
        <p:nvSpPr>
          <p:cNvPr id="6" name="Footer Placeholder 5"/>
          <p:cNvSpPr>
            <a:spLocks noGrp="1"/>
          </p:cNvSpPr>
          <p:nvPr>
            <p:ph type="ftr" sz="quarter" idx="11"/>
          </p:nvPr>
        </p:nvSpPr>
        <p:spPr/>
        <p:txBody>
          <a:bodyPr/>
          <a:lstStyle/>
          <a:p>
            <a:pPr>
              <a:defRPr/>
            </a:pPr>
            <a:endParaRPr lang="en-US">
              <a:solidFill>
                <a:srgbClr val="FFFFFF"/>
              </a:solidFill>
            </a:endParaRPr>
          </a:p>
        </p:txBody>
      </p:sp>
      <p:sp>
        <p:nvSpPr>
          <p:cNvPr id="7" name="Slide Number Placeholder 6"/>
          <p:cNvSpPr>
            <a:spLocks noGrp="1"/>
          </p:cNvSpPr>
          <p:nvPr>
            <p:ph type="sldNum" sz="quarter" idx="12"/>
          </p:nvPr>
        </p:nvSpPr>
        <p:spPr/>
        <p:txBody>
          <a:bodyPr/>
          <a:lstStyle/>
          <a:p>
            <a:pPr>
              <a:defRPr/>
            </a:pPr>
            <a:fld id="{B6FA2DB8-D63F-42CD-BD2E-292EEE1978DF}" type="slidenum">
              <a:rPr lang="en-US" smtClean="0">
                <a:solidFill>
                  <a:srgbClr val="FFFFFF"/>
                </a:solidFill>
              </a:rPr>
              <a:pPr>
                <a:defRPr/>
              </a:pPr>
              <a:t>‹#›</a:t>
            </a:fld>
            <a:endParaRPr lang="en-US">
              <a:solidFill>
                <a:srgbClr val="FFFFFF"/>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a:t>Click to edit Master title style</a:t>
            </a:r>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pPr>
              <a:defRPr/>
            </a:pPr>
            <a:endParaRPr lang="en-US">
              <a:solidFill>
                <a:srgbClr val="FFFFFF"/>
              </a:solidFill>
            </a:endParaRPr>
          </a:p>
        </p:txBody>
      </p:sp>
      <p:sp>
        <p:nvSpPr>
          <p:cNvPr id="8" name="Footer Placeholder 7"/>
          <p:cNvSpPr>
            <a:spLocks noGrp="1"/>
          </p:cNvSpPr>
          <p:nvPr>
            <p:ph type="ftr" sz="quarter" idx="11"/>
          </p:nvPr>
        </p:nvSpPr>
        <p:spPr/>
        <p:txBody>
          <a:bodyPr/>
          <a:lstStyle/>
          <a:p>
            <a:pPr>
              <a:defRPr/>
            </a:pPr>
            <a:endParaRPr lang="en-US">
              <a:solidFill>
                <a:srgbClr val="FFFFFF"/>
              </a:solidFill>
            </a:endParaRPr>
          </a:p>
        </p:txBody>
      </p:sp>
      <p:sp>
        <p:nvSpPr>
          <p:cNvPr id="9" name="Slide Number Placeholder 8"/>
          <p:cNvSpPr>
            <a:spLocks noGrp="1"/>
          </p:cNvSpPr>
          <p:nvPr>
            <p:ph type="sldNum" sz="quarter" idx="12"/>
          </p:nvPr>
        </p:nvSpPr>
        <p:spPr/>
        <p:txBody>
          <a:bodyPr/>
          <a:lstStyle/>
          <a:p>
            <a:pPr>
              <a:defRPr/>
            </a:pPr>
            <a:fld id="{6D62D4EA-766F-4AD5-9F17-472A696C2F9A}" type="slidenum">
              <a:rPr lang="en-US" smtClean="0">
                <a:solidFill>
                  <a:srgbClr val="FFFFFF"/>
                </a:solidFill>
              </a:rPr>
              <a:pPr>
                <a:defRPr/>
              </a:pPr>
              <a:t>‹#›</a:t>
            </a:fld>
            <a:endParaRPr lang="en-US">
              <a:solidFill>
                <a:srgbClr val="FFFFFF"/>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a:t>Click to edit Master title style</a:t>
            </a:r>
          </a:p>
        </p:txBody>
      </p:sp>
      <p:sp>
        <p:nvSpPr>
          <p:cNvPr id="3" name="Date Placeholder 2"/>
          <p:cNvSpPr>
            <a:spLocks noGrp="1"/>
          </p:cNvSpPr>
          <p:nvPr>
            <p:ph type="dt" sz="half" idx="10"/>
          </p:nvPr>
        </p:nvSpPr>
        <p:spPr/>
        <p:txBody>
          <a:bodyPr/>
          <a:lstStyle/>
          <a:p>
            <a:pPr>
              <a:defRPr/>
            </a:pPr>
            <a:endParaRPr lang="en-US">
              <a:solidFill>
                <a:srgbClr val="FFFFFF"/>
              </a:solidFill>
            </a:endParaRPr>
          </a:p>
        </p:txBody>
      </p:sp>
      <p:sp>
        <p:nvSpPr>
          <p:cNvPr id="4" name="Footer Placeholder 3"/>
          <p:cNvSpPr>
            <a:spLocks noGrp="1"/>
          </p:cNvSpPr>
          <p:nvPr>
            <p:ph type="ftr" sz="quarter" idx="11"/>
          </p:nvPr>
        </p:nvSpPr>
        <p:spPr/>
        <p:txBody>
          <a:bodyPr/>
          <a:lstStyle/>
          <a:p>
            <a:pPr>
              <a:defRPr/>
            </a:pPr>
            <a:endParaRPr lang="en-US">
              <a:solidFill>
                <a:srgbClr val="FFFFFF"/>
              </a:solidFill>
            </a:endParaRPr>
          </a:p>
        </p:txBody>
      </p:sp>
      <p:sp>
        <p:nvSpPr>
          <p:cNvPr id="5" name="Slide Number Placeholder 4"/>
          <p:cNvSpPr>
            <a:spLocks noGrp="1"/>
          </p:cNvSpPr>
          <p:nvPr>
            <p:ph type="sldNum" sz="quarter" idx="12"/>
          </p:nvPr>
        </p:nvSpPr>
        <p:spPr/>
        <p:txBody>
          <a:bodyPr/>
          <a:lstStyle/>
          <a:p>
            <a:pPr>
              <a:defRPr/>
            </a:pPr>
            <a:fld id="{CC8A056C-2B0C-432C-A664-055F70A9B3CC}" type="slidenum">
              <a:rPr lang="en-US" smtClean="0">
                <a:solidFill>
                  <a:srgbClr val="FFFFFF"/>
                </a:solidFill>
              </a:rPr>
              <a:pPr>
                <a:defRPr/>
              </a:pPr>
              <a:t>‹#›</a:t>
            </a:fld>
            <a:endParaRPr lang="en-US">
              <a:solidFill>
                <a:srgbClr val="FFFFFF"/>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solidFill>
                <a:srgbClr val="FFFFFF"/>
              </a:solidFill>
            </a:endParaRPr>
          </a:p>
        </p:txBody>
      </p:sp>
      <p:sp>
        <p:nvSpPr>
          <p:cNvPr id="3" name="Footer Placeholder 2"/>
          <p:cNvSpPr>
            <a:spLocks noGrp="1"/>
          </p:cNvSpPr>
          <p:nvPr>
            <p:ph type="ftr" sz="quarter" idx="11"/>
          </p:nvPr>
        </p:nvSpPr>
        <p:spPr/>
        <p:txBody>
          <a:bodyPr/>
          <a:lstStyle/>
          <a:p>
            <a:pPr>
              <a:defRPr/>
            </a:pPr>
            <a:endParaRPr lang="en-US">
              <a:solidFill>
                <a:srgbClr val="FFFFFF"/>
              </a:solidFill>
            </a:endParaRPr>
          </a:p>
        </p:txBody>
      </p:sp>
      <p:sp>
        <p:nvSpPr>
          <p:cNvPr id="4" name="Slide Number Placeholder 3"/>
          <p:cNvSpPr>
            <a:spLocks noGrp="1"/>
          </p:cNvSpPr>
          <p:nvPr>
            <p:ph type="sldNum" sz="quarter" idx="12"/>
          </p:nvPr>
        </p:nvSpPr>
        <p:spPr/>
        <p:txBody>
          <a:bodyPr/>
          <a:lstStyle/>
          <a:p>
            <a:pPr>
              <a:defRPr/>
            </a:pPr>
            <a:fld id="{A3CA2ACE-6B44-4121-8A29-71DDFA7E4DDB}" type="slidenum">
              <a:rPr lang="en-US" smtClean="0">
                <a:solidFill>
                  <a:srgbClr val="FFFFFF"/>
                </a:solidFill>
              </a:rPr>
              <a:pPr>
                <a:defRPr/>
              </a:pPr>
              <a:t>‹#›</a:t>
            </a:fld>
            <a:endParaRPr lang="en-US">
              <a:solidFill>
                <a:srgbClr val="FFFFFF"/>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pPr>
              <a:defRPr/>
            </a:pPr>
            <a:endParaRPr lang="en-US">
              <a:solidFill>
                <a:srgbClr val="FFFFFF"/>
              </a:solidFill>
            </a:endParaRPr>
          </a:p>
        </p:txBody>
      </p:sp>
      <p:sp>
        <p:nvSpPr>
          <p:cNvPr id="6" name="Footer Placeholder 5"/>
          <p:cNvSpPr>
            <a:spLocks noGrp="1"/>
          </p:cNvSpPr>
          <p:nvPr>
            <p:ph type="ftr" sz="quarter" idx="11"/>
          </p:nvPr>
        </p:nvSpPr>
        <p:spPr/>
        <p:txBody>
          <a:bodyPr/>
          <a:lstStyle/>
          <a:p>
            <a:pPr>
              <a:defRPr/>
            </a:pPr>
            <a:endParaRPr lang="en-US">
              <a:solidFill>
                <a:srgbClr val="FFFFFF"/>
              </a:solidFill>
            </a:endParaRPr>
          </a:p>
        </p:txBody>
      </p:sp>
      <p:sp>
        <p:nvSpPr>
          <p:cNvPr id="7" name="Slide Number Placeholder 6"/>
          <p:cNvSpPr>
            <a:spLocks noGrp="1"/>
          </p:cNvSpPr>
          <p:nvPr>
            <p:ph type="sldNum" sz="quarter" idx="12"/>
          </p:nvPr>
        </p:nvSpPr>
        <p:spPr/>
        <p:txBody>
          <a:bodyPr/>
          <a:lstStyle/>
          <a:p>
            <a:pPr>
              <a:defRPr/>
            </a:pPr>
            <a:fld id="{712E4B25-8027-4413-8DFB-61485DB98068}" type="slidenum">
              <a:rPr lang="en-US" smtClean="0">
                <a:solidFill>
                  <a:srgbClr val="FFFFFF"/>
                </a:solidFill>
              </a:rPr>
              <a:pPr>
                <a:defRPr/>
              </a:pPr>
              <a:t>‹#›</a:t>
            </a:fld>
            <a:endParaRPr lang="en-US">
              <a:solidFill>
                <a:srgbClr val="FFFFFF"/>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5988523B-E035-4CAE-A96A-58211FC229D1}" type="datetimeFigureOut">
              <a:rPr lang="en-US" smtClean="0"/>
              <a:pPr/>
              <a:t>11/20/2023</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2C7DFF54-6BA4-4515-87CA-28703F844993}" type="slidenum">
              <a:rPr lang="en-CA" smtClean="0"/>
              <a:pPr/>
              <a:t>‹#›</a:t>
            </a:fld>
            <a:endParaRPr lang="en-CA"/>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a:t>Click to edit Master title style</a:t>
            </a:r>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pPr>
              <a:defRPr/>
            </a:pPr>
            <a:endParaRPr lang="en-US">
              <a:solidFill>
                <a:srgbClr val="FFFFFF"/>
              </a:solidFill>
            </a:endParaRPr>
          </a:p>
        </p:txBody>
      </p:sp>
      <p:sp>
        <p:nvSpPr>
          <p:cNvPr id="6" name="Footer Placeholder 5"/>
          <p:cNvSpPr>
            <a:spLocks noGrp="1"/>
          </p:cNvSpPr>
          <p:nvPr>
            <p:ph type="ftr" sz="quarter" idx="11"/>
          </p:nvPr>
        </p:nvSpPr>
        <p:spPr/>
        <p:txBody>
          <a:bodyPr/>
          <a:lstStyle/>
          <a:p>
            <a:pPr>
              <a:defRPr/>
            </a:pPr>
            <a:endParaRPr lang="en-US">
              <a:solidFill>
                <a:srgbClr val="FFFFFF"/>
              </a:solidFill>
            </a:endParaRPr>
          </a:p>
        </p:txBody>
      </p:sp>
      <p:sp>
        <p:nvSpPr>
          <p:cNvPr id="7" name="Slide Number Placeholder 6"/>
          <p:cNvSpPr>
            <a:spLocks noGrp="1"/>
          </p:cNvSpPr>
          <p:nvPr>
            <p:ph type="sldNum" sz="quarter" idx="12"/>
          </p:nvPr>
        </p:nvSpPr>
        <p:spPr>
          <a:xfrm>
            <a:off x="8077200" y="6356350"/>
            <a:ext cx="609600" cy="365125"/>
          </a:xfrm>
        </p:spPr>
        <p:txBody>
          <a:bodyPr/>
          <a:lstStyle/>
          <a:p>
            <a:pPr>
              <a:defRPr/>
            </a:pPr>
            <a:fld id="{099971F1-46D1-402B-BF89-047DC683AF7A}" type="slidenum">
              <a:rPr lang="en-US" smtClean="0">
                <a:solidFill>
                  <a:srgbClr val="FFFFFF"/>
                </a:solidFill>
              </a:rPr>
              <a:pPr>
                <a:defRPr/>
              </a:pPr>
              <a:t>‹#›</a:t>
            </a:fld>
            <a:endParaRPr lang="en-US">
              <a:solidFill>
                <a:srgbClr val="FFFFFF"/>
              </a:solidFill>
            </a:endParaRP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pPr>
              <a:defRPr/>
            </a:pPr>
            <a:endParaRPr lang="en-US">
              <a:solidFill>
                <a:srgbClr val="FFFFFF"/>
              </a:solidFill>
            </a:endParaRPr>
          </a:p>
        </p:txBody>
      </p:sp>
      <p:sp>
        <p:nvSpPr>
          <p:cNvPr id="5" name="Footer Placeholder 4"/>
          <p:cNvSpPr>
            <a:spLocks noGrp="1"/>
          </p:cNvSpPr>
          <p:nvPr>
            <p:ph type="ftr" sz="quarter" idx="11"/>
          </p:nvPr>
        </p:nvSpPr>
        <p:spPr/>
        <p:txBody>
          <a:bodyPr/>
          <a:lstStyle/>
          <a:p>
            <a:pPr>
              <a:defRPr/>
            </a:pPr>
            <a:endParaRPr lang="en-US">
              <a:solidFill>
                <a:srgbClr val="FFFFFF"/>
              </a:solidFill>
            </a:endParaRPr>
          </a:p>
        </p:txBody>
      </p:sp>
      <p:sp>
        <p:nvSpPr>
          <p:cNvPr id="6" name="Slide Number Placeholder 5"/>
          <p:cNvSpPr>
            <a:spLocks noGrp="1"/>
          </p:cNvSpPr>
          <p:nvPr>
            <p:ph type="sldNum" sz="quarter" idx="12"/>
          </p:nvPr>
        </p:nvSpPr>
        <p:spPr/>
        <p:txBody>
          <a:bodyPr/>
          <a:lstStyle/>
          <a:p>
            <a:pPr>
              <a:defRPr/>
            </a:pPr>
            <a:fld id="{A605A2B7-9305-4954-8C89-68D1AA6CD84E}" type="slidenum">
              <a:rPr lang="en-US" smtClean="0">
                <a:solidFill>
                  <a:srgbClr val="FFFFFF"/>
                </a:solidFill>
              </a:rPr>
              <a:pPr>
                <a:defRPr/>
              </a:pPr>
              <a:t>‹#›</a:t>
            </a:fld>
            <a:endParaRPr lang="en-US">
              <a:solidFill>
                <a:srgbClr val="FFFFFF"/>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pPr>
              <a:defRPr/>
            </a:pPr>
            <a:endParaRPr lang="en-US">
              <a:solidFill>
                <a:srgbClr val="FFFFFF"/>
              </a:solidFill>
            </a:endParaRPr>
          </a:p>
        </p:txBody>
      </p:sp>
      <p:sp>
        <p:nvSpPr>
          <p:cNvPr id="5" name="Footer Placeholder 4"/>
          <p:cNvSpPr>
            <a:spLocks noGrp="1"/>
          </p:cNvSpPr>
          <p:nvPr>
            <p:ph type="ftr" sz="quarter" idx="11"/>
          </p:nvPr>
        </p:nvSpPr>
        <p:spPr/>
        <p:txBody>
          <a:bodyPr/>
          <a:lstStyle/>
          <a:p>
            <a:pPr>
              <a:defRPr/>
            </a:pPr>
            <a:endParaRPr lang="en-US">
              <a:solidFill>
                <a:srgbClr val="FFFFFF"/>
              </a:solidFill>
            </a:endParaRPr>
          </a:p>
        </p:txBody>
      </p:sp>
      <p:sp>
        <p:nvSpPr>
          <p:cNvPr id="6" name="Slide Number Placeholder 5"/>
          <p:cNvSpPr>
            <a:spLocks noGrp="1"/>
          </p:cNvSpPr>
          <p:nvPr>
            <p:ph type="sldNum" sz="quarter" idx="12"/>
          </p:nvPr>
        </p:nvSpPr>
        <p:spPr/>
        <p:txBody>
          <a:bodyPr/>
          <a:lstStyle/>
          <a:p>
            <a:pPr>
              <a:defRPr/>
            </a:pPr>
            <a:fld id="{7C55211B-85F4-4A8E-A299-0A3561DD87A2}" type="slidenum">
              <a:rPr lang="en-US" smtClean="0">
                <a:solidFill>
                  <a:srgbClr val="FFFFFF"/>
                </a:solidFill>
              </a:rPr>
              <a:pPr>
                <a:defRPr/>
              </a:pPr>
              <a:t>‹#›</a:t>
            </a:fld>
            <a:endParaRPr lang="en-US">
              <a:solidFill>
                <a:srgbClr val="FFFFFF"/>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solidFill>
                  <a:prstClr val="black">
                    <a:tint val="75000"/>
                  </a:prstClr>
                </a:solidFill>
              </a:rPr>
              <a:pPr/>
              <a:t>11/20/2023</a:t>
            </a:fld>
            <a:endParaRPr lang="en-US">
              <a:solidFill>
                <a:prstClr val="black">
                  <a:tint val="75000"/>
                </a:prstClr>
              </a:solidFill>
            </a:endParaRPr>
          </a:p>
        </p:txBody>
      </p:sp>
      <p:sp>
        <p:nvSpPr>
          <p:cNvPr id="5" name="Footer 4"/>
          <p:cNvSpPr>
            <a:spLocks noGrp="1"/>
          </p:cNvSpPr>
          <p:nvPr>
            <p:ph type="ftr" sz="quarter" idx="11"/>
          </p:nvPr>
        </p:nvSpPr>
        <p:spPr/>
        <p:txBody>
          <a:bodyPr/>
          <a:lstStyle/>
          <a:p>
            <a:endParaRPr lang="en-US">
              <a:solidFill>
                <a:prstClr val="black">
                  <a:tint val="75000"/>
                </a:prstClr>
              </a:solidFill>
            </a:endParaRPr>
          </a:p>
        </p:txBody>
      </p:sp>
      <p:sp>
        <p:nvSpPr>
          <p:cNvPr id="6" name="Slide number 5"/>
          <p:cNvSpPr>
            <a:spLocks noGrp="1"/>
          </p:cNvSpPr>
          <p:nvPr>
            <p:ph type="sldNum" sz="quarter" idx="12"/>
          </p:nvPr>
        </p:nvSpPr>
        <p:spPr/>
        <p:txBody>
          <a:bodyPr/>
          <a:lstStyle/>
          <a:p>
            <a:fld id="{80F073CC-40D5-4B23-8DF0-9BD0A0C12F2C}"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objTx">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en-US"/>
              <a:t>Click to edit Master title style</a:t>
            </a:r>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en-US"/>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a:defRPr/>
            </a:lvl1pPr>
            <a:extLst/>
          </a:lstStyle>
          <a:p>
            <a:pPr>
              <a:defRPr/>
            </a:pPr>
            <a:endParaRPr lang="en-US">
              <a:solidFill>
                <a:prstClr val="black">
                  <a:tint val="75000"/>
                </a:prstClr>
              </a:solidFill>
            </a:endParaRPr>
          </a:p>
        </p:txBody>
      </p:sp>
      <p:sp>
        <p:nvSpPr>
          <p:cNvPr id="6" name="Footer Placeholder 5"/>
          <p:cNvSpPr>
            <a:spLocks noGrp="1"/>
          </p:cNvSpPr>
          <p:nvPr>
            <p:ph type="ftr" sz="quarter" idx="11"/>
          </p:nvPr>
        </p:nvSpPr>
        <p:spPr/>
        <p:txBody>
          <a:bodyPr/>
          <a:lstStyle>
            <a:lvl1pPr>
              <a:defRPr/>
            </a:lvl1pPr>
            <a:extLst/>
          </a:lstStyle>
          <a:p>
            <a:pPr>
              <a:defRPr/>
            </a:pP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lvl1pPr>
              <a:defRPr/>
            </a:lvl1pPr>
            <a:extLst/>
          </a:lstStyle>
          <a:p>
            <a:pPr>
              <a:defRPr/>
            </a:pPr>
            <a:fld id="{3A458E26-A71A-4EAA-93A5-54DAFF736071}" type="slidenum">
              <a:rPr lang="en-US">
                <a:solidFill>
                  <a:prstClr val="black">
                    <a:tint val="75000"/>
                  </a:prstClr>
                </a:solidFill>
              </a:rPr>
              <a:pPr>
                <a:defRPr/>
              </a:pPr>
              <a:t>‹#›</a:t>
            </a:fld>
            <a:endParaRPr lang="en-US">
              <a:solidFill>
                <a:prstClr val="black">
                  <a:tint val="75000"/>
                </a:prstClr>
              </a:solidFill>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obj">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p:cNvSpPr>
            <a:spLocks noGrp="1"/>
          </p:cNvSpPr>
          <p:nvPr>
            <p:ph type="title"/>
          </p:nvPr>
        </p:nvSpPr>
        <p:spPr/>
        <p:txBody>
          <a:bodyPr rtlCol="0"/>
          <a:lstStyle/>
          <a:p>
            <a:r>
              <a:rPr lang="en-US"/>
              <a:t>Click to edit Master title style</a:t>
            </a:r>
          </a:p>
        </p:txBody>
      </p:sp>
      <p:sp>
        <p:nvSpPr>
          <p:cNvPr id="4" name="Date Placeholder 9"/>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5" name="Footer Placeholder 21"/>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17"/>
          <p:cNvSpPr>
            <a:spLocks noGrp="1"/>
          </p:cNvSpPr>
          <p:nvPr>
            <p:ph type="sldNum" sz="quarter" idx="12"/>
          </p:nvPr>
        </p:nvSpPr>
        <p:spPr/>
        <p:txBody>
          <a:bodyPr/>
          <a:lstStyle>
            <a:lvl1pPr>
              <a:defRPr/>
            </a:lvl1pPr>
          </a:lstStyle>
          <a:p>
            <a:pPr>
              <a:defRPr/>
            </a:pPr>
            <a:fld id="{D0EA0E0E-3A87-46D4-8B5B-B398847E6562}" type="slidenum">
              <a:rPr lang="en-US">
                <a:solidFill>
                  <a:prstClr val="black">
                    <a:tint val="75000"/>
                  </a:prstClr>
                </a:solidFill>
              </a:rPr>
              <a:pPr>
                <a:defRPr/>
              </a:pPr>
              <a:t>‹#›</a:t>
            </a:fld>
            <a:endParaRPr lang="en-US">
              <a:solidFill>
                <a:prstClr val="black">
                  <a:tint val="75000"/>
                </a:prstClr>
              </a:solidFill>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988523B-E035-4CAE-A96A-58211FC229D1}" type="datetimeFigureOut">
              <a:rPr lang="en-US" smtClean="0">
                <a:solidFill>
                  <a:srgbClr val="04617B">
                    <a:shade val="90000"/>
                  </a:srgbClr>
                </a:solidFill>
              </a:rPr>
              <a:pPr/>
              <a:t>11/20/2023</a:t>
            </a:fld>
            <a:endParaRPr lang="en-CA">
              <a:solidFill>
                <a:srgbClr val="04617B">
                  <a:shade val="90000"/>
                </a:srgbClr>
              </a:solidFill>
            </a:endParaRPr>
          </a:p>
        </p:txBody>
      </p:sp>
      <p:sp>
        <p:nvSpPr>
          <p:cNvPr id="3" name="Footer Placeholder 2"/>
          <p:cNvSpPr>
            <a:spLocks noGrp="1"/>
          </p:cNvSpPr>
          <p:nvPr>
            <p:ph type="ftr" sz="quarter" idx="11"/>
          </p:nvPr>
        </p:nvSpPr>
        <p:spPr/>
        <p:txBody>
          <a:bodyPr/>
          <a:lstStyle/>
          <a:p>
            <a:endParaRPr lang="en-CA">
              <a:solidFill>
                <a:srgbClr val="04617B">
                  <a:shade val="90000"/>
                </a:srgbClr>
              </a:solidFill>
            </a:endParaRPr>
          </a:p>
        </p:txBody>
      </p:sp>
      <p:sp>
        <p:nvSpPr>
          <p:cNvPr id="4" name="Slide Number Placeholder 3"/>
          <p:cNvSpPr>
            <a:spLocks noGrp="1"/>
          </p:cNvSpPr>
          <p:nvPr>
            <p:ph type="sldNum" sz="quarter" idx="12"/>
          </p:nvPr>
        </p:nvSpPr>
        <p:spPr/>
        <p:txBody>
          <a:bodyPr/>
          <a:lstStyle/>
          <a:p>
            <a:fld id="{2C7DFF54-6BA4-4515-87CA-28703F844993}" type="slidenum">
              <a:rPr lang="en-CA" smtClean="0">
                <a:solidFill>
                  <a:srgbClr val="04617B">
                    <a:shade val="90000"/>
                  </a:srgbClr>
                </a:solidFill>
              </a:rPr>
              <a:pPr/>
              <a:t>‹#›</a:t>
            </a:fld>
            <a:endParaRPr lang="en-CA">
              <a:solidFill>
                <a:srgbClr val="04617B">
                  <a:shade val="90000"/>
                </a:srgbClr>
              </a:solidFil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43000"/>
          </a:xfrm>
        </p:spPr>
        <p:txBody>
          <a:bodyPr/>
          <a:lstStyle/>
          <a:p>
            <a:r>
              <a:rPr lang="en-US"/>
              <a:t>Click to edit Master title style</a:t>
            </a:r>
          </a:p>
        </p:txBody>
      </p:sp>
      <p:sp>
        <p:nvSpPr>
          <p:cNvPr id="3" name="Text Placeholder 2"/>
          <p:cNvSpPr>
            <a:spLocks noGrp="1"/>
          </p:cNvSpPr>
          <p:nvPr>
            <p:ph type="body" sz="half" idx="1"/>
          </p:nvPr>
        </p:nvSpPr>
        <p:spPr>
          <a:xfrm>
            <a:off x="457200" y="1600200"/>
            <a:ext cx="40386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600200"/>
            <a:ext cx="4038600" cy="21891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648200" y="3941763"/>
            <a:ext cx="4038600" cy="21891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44"/>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7" name="Rectangle 45"/>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8" name="Rectangle 46"/>
          <p:cNvSpPr>
            <a:spLocks noGrp="1" noChangeArrowheads="1"/>
          </p:cNvSpPr>
          <p:nvPr>
            <p:ph type="sldNum" sz="quarter" idx="12"/>
          </p:nvPr>
        </p:nvSpPr>
        <p:spPr>
          <a:ln/>
        </p:spPr>
        <p:txBody>
          <a:bodyPr/>
          <a:lstStyle>
            <a:lvl1pPr>
              <a:defRPr/>
            </a:lvl1pPr>
          </a:lstStyle>
          <a:p>
            <a:pPr>
              <a:defRPr/>
            </a:pPr>
            <a:fld id="{5566EAC3-280B-4364-9EEA-454A9304AA0C}" type="slidenum">
              <a:rPr lang="en-US">
                <a:solidFill>
                  <a:srgbClr val="FFFFFF"/>
                </a:solidFill>
              </a:rPr>
              <a:pPr>
                <a:defRPr/>
              </a:pPr>
              <a:t>‹#›</a:t>
            </a:fld>
            <a:endParaRPr lang="en-US">
              <a:solidFill>
                <a:srgbClr val="FFFFFF"/>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5988523B-E035-4CAE-A96A-58211FC229D1}" type="datetimeFigureOut">
              <a:rPr lang="en-US" smtClean="0"/>
              <a:pPr/>
              <a:t>11/20/2023</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2C7DFF54-6BA4-4515-87CA-28703F844993}" type="slidenum">
              <a:rPr lang="en-CA" smtClean="0"/>
              <a:pPr/>
              <a:t>‹#›</a:t>
            </a:fld>
            <a:endParaRPr lang="en-CA"/>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a:t>Click to edit Master title style</a:t>
            </a:r>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5988523B-E035-4CAE-A96A-58211FC229D1}" type="datetimeFigureOut">
              <a:rPr lang="en-US" smtClean="0"/>
              <a:pPr/>
              <a:t>11/20/2023</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2C7DFF54-6BA4-4515-87CA-28703F844993}" type="slidenum">
              <a:rPr lang="en-CA" smtClean="0"/>
              <a:pPr/>
              <a:t>‹#›</a:t>
            </a:fld>
            <a:endParaRPr lang="en-C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a:t>Click to edit Master title style</a:t>
            </a:r>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5988523B-E035-4CAE-A96A-58211FC229D1}" type="datetimeFigureOut">
              <a:rPr lang="en-US" smtClean="0"/>
              <a:pPr/>
              <a:t>11/20/2023</a:t>
            </a:fld>
            <a:endParaRPr lang="en-CA"/>
          </a:p>
        </p:txBody>
      </p:sp>
      <p:sp>
        <p:nvSpPr>
          <p:cNvPr id="8" name="Footer Placeholder 7"/>
          <p:cNvSpPr>
            <a:spLocks noGrp="1"/>
          </p:cNvSpPr>
          <p:nvPr>
            <p:ph type="ftr" sz="quarter" idx="11"/>
          </p:nvPr>
        </p:nvSpPr>
        <p:spPr/>
        <p:txBody>
          <a:bodyPr/>
          <a:lstStyle/>
          <a:p>
            <a:endParaRPr lang="en-CA"/>
          </a:p>
        </p:txBody>
      </p:sp>
      <p:sp>
        <p:nvSpPr>
          <p:cNvPr id="9" name="Slide Number Placeholder 8"/>
          <p:cNvSpPr>
            <a:spLocks noGrp="1"/>
          </p:cNvSpPr>
          <p:nvPr>
            <p:ph type="sldNum" sz="quarter" idx="12"/>
          </p:nvPr>
        </p:nvSpPr>
        <p:spPr/>
        <p:txBody>
          <a:bodyPr/>
          <a:lstStyle/>
          <a:p>
            <a:fld id="{2C7DFF54-6BA4-4515-87CA-28703F844993}" type="slidenum">
              <a:rPr lang="en-CA" smtClean="0"/>
              <a:pPr/>
              <a:t>‹#›</a:t>
            </a:fld>
            <a:endParaRPr lang="en-C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a:t>Click to edit Master title style</a:t>
            </a:r>
          </a:p>
        </p:txBody>
      </p:sp>
      <p:sp>
        <p:nvSpPr>
          <p:cNvPr id="3" name="Date Placeholder 2"/>
          <p:cNvSpPr>
            <a:spLocks noGrp="1"/>
          </p:cNvSpPr>
          <p:nvPr>
            <p:ph type="dt" sz="half" idx="10"/>
          </p:nvPr>
        </p:nvSpPr>
        <p:spPr/>
        <p:txBody>
          <a:bodyPr/>
          <a:lstStyle/>
          <a:p>
            <a:fld id="{5988523B-E035-4CAE-A96A-58211FC229D1}" type="datetimeFigureOut">
              <a:rPr lang="en-US" smtClean="0"/>
              <a:pPr/>
              <a:t>11/20/2023</a:t>
            </a:fld>
            <a:endParaRPr lang="en-CA"/>
          </a:p>
        </p:txBody>
      </p:sp>
      <p:sp>
        <p:nvSpPr>
          <p:cNvPr id="4" name="Footer Placeholder 3"/>
          <p:cNvSpPr>
            <a:spLocks noGrp="1"/>
          </p:cNvSpPr>
          <p:nvPr>
            <p:ph type="ftr" sz="quarter" idx="11"/>
          </p:nvPr>
        </p:nvSpPr>
        <p:spPr/>
        <p:txBody>
          <a:bodyPr/>
          <a:lstStyle/>
          <a:p>
            <a:endParaRPr lang="en-CA"/>
          </a:p>
        </p:txBody>
      </p:sp>
      <p:sp>
        <p:nvSpPr>
          <p:cNvPr id="5" name="Slide Number Placeholder 4"/>
          <p:cNvSpPr>
            <a:spLocks noGrp="1"/>
          </p:cNvSpPr>
          <p:nvPr>
            <p:ph type="sldNum" sz="quarter" idx="12"/>
          </p:nvPr>
        </p:nvSpPr>
        <p:spPr/>
        <p:txBody>
          <a:bodyPr/>
          <a:lstStyle/>
          <a:p>
            <a:fld id="{2C7DFF54-6BA4-4515-87CA-28703F844993}" type="slidenum">
              <a:rPr lang="en-CA" smtClean="0"/>
              <a:pPr/>
              <a:t>‹#›</a:t>
            </a:fld>
            <a:endParaRPr lang="en-C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988523B-E035-4CAE-A96A-58211FC229D1}" type="datetimeFigureOut">
              <a:rPr lang="en-US" smtClean="0"/>
              <a:pPr/>
              <a:t>11/20/2023</a:t>
            </a:fld>
            <a:endParaRPr lang="en-CA"/>
          </a:p>
        </p:txBody>
      </p:sp>
      <p:sp>
        <p:nvSpPr>
          <p:cNvPr id="3" name="Footer Placeholder 2"/>
          <p:cNvSpPr>
            <a:spLocks noGrp="1"/>
          </p:cNvSpPr>
          <p:nvPr>
            <p:ph type="ftr" sz="quarter" idx="11"/>
          </p:nvPr>
        </p:nvSpPr>
        <p:spPr/>
        <p:txBody>
          <a:bodyPr/>
          <a:lstStyle/>
          <a:p>
            <a:endParaRPr lang="en-CA"/>
          </a:p>
        </p:txBody>
      </p:sp>
      <p:sp>
        <p:nvSpPr>
          <p:cNvPr id="4" name="Slide Number Placeholder 3"/>
          <p:cNvSpPr>
            <a:spLocks noGrp="1"/>
          </p:cNvSpPr>
          <p:nvPr>
            <p:ph type="sldNum" sz="quarter" idx="12"/>
          </p:nvPr>
        </p:nvSpPr>
        <p:spPr/>
        <p:txBody>
          <a:bodyPr/>
          <a:lstStyle/>
          <a:p>
            <a:fld id="{2C7DFF54-6BA4-4515-87CA-28703F844993}" type="slidenum">
              <a:rPr lang="en-CA" smtClean="0"/>
              <a:pPr/>
              <a:t>‹#›</a:t>
            </a:fld>
            <a:endParaRPr lang="en-C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5988523B-E035-4CAE-A96A-58211FC229D1}" type="datetimeFigureOut">
              <a:rPr lang="en-US" smtClean="0"/>
              <a:pPr/>
              <a:t>11/20/2023</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2C7DFF54-6BA4-4515-87CA-28703F844993}" type="slidenum">
              <a:rPr lang="en-CA" smtClean="0"/>
              <a:pPr/>
              <a:t>‹#›</a:t>
            </a:fld>
            <a:endParaRPr lang="en-C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a:t>Click to edit Master title style</a:t>
            </a:r>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fld id="{5988523B-E035-4CAE-A96A-58211FC229D1}" type="datetimeFigureOut">
              <a:rPr lang="en-US" smtClean="0"/>
              <a:pPr/>
              <a:t>11/20/2023</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a:xfrm>
            <a:off x="8077200" y="6356350"/>
            <a:ext cx="609600" cy="365125"/>
          </a:xfrm>
        </p:spPr>
        <p:txBody>
          <a:bodyPr/>
          <a:lstStyle/>
          <a:p>
            <a:fld id="{2C7DFF54-6BA4-4515-87CA-28703F844993}" type="slidenum">
              <a:rPr lang="en-CA" smtClean="0"/>
              <a:pPr/>
              <a:t>‹#›</a:t>
            </a:fld>
            <a:endParaRPr lang="en-CA"/>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5.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theme" Target="../theme/theme3.xml"/><Relationship Id="rId5" Type="http://schemas.openxmlformats.org/officeDocument/2006/relationships/slideLayout" Target="../slideLayouts/slideLayout27.xml"/><Relationship Id="rId4"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3">
                <a:lumMod val="75000"/>
              </a:schemeClr>
            </a:gs>
            <a:gs pos="100000">
              <a:schemeClr val="bg1"/>
            </a:gs>
          </a:gsLst>
          <a:lin ang="2700000" scaled="1"/>
          <a:tileRect/>
        </a:gradFill>
        <a:effectLst/>
      </p:bgPr>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a:t>Click to edit Master title style</a:t>
            </a:r>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5988523B-E035-4CAE-A96A-58211FC229D1}" type="datetimeFigureOut">
              <a:rPr lang="en-US" smtClean="0"/>
              <a:pPr/>
              <a:t>11/20/2023</a:t>
            </a:fld>
            <a:endParaRPr lang="en-CA"/>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CA"/>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2C7DFF54-6BA4-4515-87CA-28703F844993}" type="slidenum">
              <a:rPr lang="en-CA" smtClean="0"/>
              <a:pPr/>
              <a:t>‹#›</a:t>
            </a:fld>
            <a:endParaRPr lang="en-CA"/>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3">
                <a:lumMod val="75000"/>
              </a:schemeClr>
            </a:gs>
            <a:gs pos="100000">
              <a:schemeClr val="bg1"/>
            </a:gs>
          </a:gsLst>
          <a:lin ang="2700000" scaled="1"/>
          <a:tileRect/>
        </a:gradFill>
        <a:effectLst/>
      </p:bgPr>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a:t>Click to edit Master title style</a:t>
            </a:r>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5988523B-E035-4CAE-A96A-58211FC229D1}" type="datetimeFigureOut">
              <a:rPr lang="en-US" smtClean="0"/>
              <a:pPr/>
              <a:t>11/20/2023</a:t>
            </a:fld>
            <a:endParaRPr lang="en-CA"/>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CA"/>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2C7DFF54-6BA4-4515-87CA-28703F844993}" type="slidenum">
              <a:rPr lang="en-CA" smtClean="0"/>
              <a:pPr/>
              <a:t>‹#›</a:t>
            </a:fld>
            <a:endParaRPr lang="en-CA"/>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5">
                <a:lumMod val="75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7063" cy="534670"/>
          </a:xfrm>
          <a:prstGeom prst="rect">
            <a:avLst/>
          </a:prstGeom>
        </p:spPr>
        <p:txBody>
          <a:bodyPr wrap="square" lIns="0" tIns="0" rIns="0" bIns="0">
            <a:spAutoFit/>
          </a:bodyPr>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a:xfrm>
            <a:off x="377666" y="9944862"/>
            <a:ext cx="1737264" cy="53467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11/20/2023</a:t>
            </a:fld>
            <a:endParaRPr lang="en-US">
              <a:solidFill>
                <a:prstClr val="black">
                  <a:tint val="75000"/>
                </a:prstClr>
              </a:solidFill>
            </a:endParaRPr>
          </a:p>
        </p:txBody>
      </p:sp>
      <p:sp>
        <p:nvSpPr>
          <p:cNvPr id="6" name="Holder 6"/>
          <p:cNvSpPr>
            <a:spLocks noGrp="1"/>
          </p:cNvSpPr>
          <p:nvPr>
            <p:ph type="sldNum" sz="quarter" idx="7"/>
          </p:nvPr>
        </p:nvSpPr>
        <p:spPr>
          <a:xfrm>
            <a:off x="5438394" y="9944862"/>
            <a:ext cx="1737264" cy="53467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7.jpeg"/><Relationship Id="rId1" Type="http://schemas.openxmlformats.org/officeDocument/2006/relationships/slideLayout" Target="../slideLayouts/slideLayout7.xml"/><Relationship Id="rId4" Type="http://schemas.openxmlformats.org/officeDocument/2006/relationships/image" Target="../media/image78.png"/></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8.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26.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20.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7.xml"/></Relationships>
</file>

<file path=ppt/slides/_rels/slide121.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7.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4.xml"/></Relationships>
</file>

<file path=ppt/slides/_rels/slide125.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2.wmf"/><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26.wmf"/><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 Id="rId5" Type="http://schemas.openxmlformats.org/officeDocument/2006/relationships/image" Target="../media/image8.jpeg"/><Relationship Id="rId4" Type="http://schemas.openxmlformats.org/officeDocument/2006/relationships/image" Target="../media/image7.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32.emf"/><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image" Target="../media/image32.emf"/><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hyperlink" Target="http://www.google.rs/url?sa=i&amp;rct=j&amp;q=&amp;esrc=s&amp;frm=1&amp;source=images&amp;cd=&amp;cad=rja&amp;docid=_fK8NoYccP22JM&amp;tbnid=bywMWNXc5h5RtM:&amp;ved=0CAUQjRw&amp;url=http://www.aafp.org/afp/2007/0215/p523.html&amp;ei=QaokUvH4MIbRsgb66YC4CA&amp;bvm=bv.51495398,d.Yms&amp;psig=AFQjCNFLfsv_nbYSog1pEClsQnBrmbFyMw&amp;ust=1378218993496126" TargetMode="External"/><Relationship Id="rId1" Type="http://schemas.openxmlformats.org/officeDocument/2006/relationships/slideLayout" Target="../slideLayouts/slideLayout2.xml"/><Relationship Id="rId4" Type="http://schemas.openxmlformats.org/officeDocument/2006/relationships/image" Target="../media/image42.jpeg"/></Relationships>
</file>

<file path=ppt/slides/_rels/slide71.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hyperlink" Target="http://www.google.rs/url?sa=i&amp;rct=j&amp;q=&amp;esrc=s&amp;frm=1&amp;source=images&amp;cd=&amp;cad=rja&amp;docid=EnBInx-rOCJ8ZM&amp;tbnid=bNqkkR33lhlCpM:&amp;ved=0CAUQjRw&amp;url=http://www.the-scientist.com/?articles.view/articleNo/29383/title/The-Allergy-Gene/&amp;ei=X6skUt-zJYqHtAatpIDwAQ&amp;bvm=bv.51495398,d.Yms&amp;psig=AFQjCNFxpZOwnkov2Bidnn0TQ9Klzyqg5A&amp;ust=1378221068013835" TargetMode="Externa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7.xml"/><Relationship Id="rId4" Type="http://schemas.openxmlformats.org/officeDocument/2006/relationships/image" Target="../media/image50.jpeg"/></Relationships>
</file>

<file path=ppt/slides/_rels/slide79.xml.rels><?xml version="1.0" encoding="UTF-8" standalone="yes"?>
<Relationships xmlns="http://schemas.openxmlformats.org/package/2006/relationships"><Relationship Id="rId3" Type="http://schemas.openxmlformats.org/officeDocument/2006/relationships/image" Target="../media/image51.gif"/><Relationship Id="rId2" Type="http://schemas.openxmlformats.org/officeDocument/2006/relationships/hyperlink" Target="http://www.google.rs/url?sa=i&amp;rct=j&amp;q=&amp;esrc=s&amp;frm=1&amp;source=images&amp;cd=&amp;cad=rja&amp;docid=OqDT98rM24T5HM&amp;tbnid=X279CmaS_786SM:&amp;ved=0CAUQjRw&amp;url=http://www.medscape.com/viewarticle/560750_4&amp;ei=RLAkUpKtAoTXswakv4HQBQ&amp;psig=AFQjCNHmIw8NmXA-bDftIKoU-q5S__koZg&amp;ust=1378222522146633"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3" Type="http://schemas.openxmlformats.org/officeDocument/2006/relationships/hyperlink" Target="http://www.theeyepractice.com.au/images/blog/August%202012/Allergic%20Conjunctivitis.jpg" TargetMode="External"/><Relationship Id="rId2" Type="http://schemas.openxmlformats.org/officeDocument/2006/relationships/image" Target="../media/image52.jpeg"/><Relationship Id="rId1" Type="http://schemas.openxmlformats.org/officeDocument/2006/relationships/slideLayout" Target="../slideLayouts/slideLayout2.xml"/><Relationship Id="rId6" Type="http://schemas.openxmlformats.org/officeDocument/2006/relationships/image" Target="../media/image54.jpeg"/><Relationship Id="rId5" Type="http://schemas.openxmlformats.org/officeDocument/2006/relationships/hyperlink" Target="http://www.google.rs/url?sa=i&amp;rct=j&amp;q=&amp;esrc=s&amp;frm=1&amp;source=images&amp;cd=&amp;cad=rja&amp;docid=HCk4pp10mkMiuM&amp;tbnid=DmvQ4R3EC-rJpM:&amp;ved=0CAUQjRw&amp;url=http://www.lookfordiagnosis.com/mesh_info.php?term=Conjunctivitis,%20Allergic&amp;lang=1&amp;ei=GrQkUt2qK8jKswbOs4F4&amp;bvm=bv.51495398,d.Yms&amp;psig=AFQjCNGHL5MD-8noYkh6gSxGfJYVQ5orcQ&amp;ust=1378223205288386" TargetMode="External"/><Relationship Id="rId4" Type="http://schemas.openxmlformats.org/officeDocument/2006/relationships/image" Target="../media/image53.jpeg"/></Relationships>
</file>

<file path=ppt/slides/_rels/slide81.xml.rels><?xml version="1.0" encoding="UTF-8" standalone="yes"?>
<Relationships xmlns="http://schemas.openxmlformats.org/package/2006/relationships"><Relationship Id="rId3" Type="http://schemas.openxmlformats.org/officeDocument/2006/relationships/hyperlink" Target="http://www.google.rs/url?sa=i&amp;rct=j&amp;q=&amp;esrc=s&amp;frm=1&amp;source=images&amp;cd=&amp;cad=rja&amp;docid=NtKrA_OOkqD9_M&amp;tbnid=VnH6xtr0E_5kvM:&amp;ved=0CAUQjRw&amp;url=http://mmm-fruit.com/tag/flowers/&amp;ei=IrUkUviUEcjOtAbq5IDACg&amp;bvm=bv.51495398,d.Yms&amp;psig=AFQjCNGZiZ1gz1rFj3rsB8gRgNM8wJvOdw&amp;ust=1378223749720229"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56.jpeg"/><Relationship Id="rId5" Type="http://schemas.openxmlformats.org/officeDocument/2006/relationships/hyperlink" Target="http://www.google.rs/url?sa=i&amp;rct=j&amp;q=&amp;esrc=s&amp;frm=1&amp;source=images&amp;cd=&amp;cad=rja&amp;docid=T5r50C_xjZoVIM&amp;tbnid=ZtEZxvq2kGkUyM:&amp;ved=0CAUQjRw&amp;url=http://eyepathologist.com/disease.asp?IDNUM=316600&amp;ei=6rUkUt69IYq1tAbm34GIDQ&amp;bvm=bv.51495398,d.Yms&amp;psig=AFQjCNGZiZ1gz1rFj3rsB8gRgNM8wJvOdw&amp;ust=1378223749720229" TargetMode="External"/><Relationship Id="rId4" Type="http://schemas.openxmlformats.org/officeDocument/2006/relationships/image" Target="../media/image55.jpeg"/></Relationships>
</file>

<file path=ppt/slides/_rels/slide82.xml.rels><?xml version="1.0" encoding="UTF-8" standalone="yes"?>
<Relationships xmlns="http://schemas.openxmlformats.org/package/2006/relationships"><Relationship Id="rId3" Type="http://schemas.openxmlformats.org/officeDocument/2006/relationships/hyperlink" Target="http://www.google.rs/url?sa=i&amp;rct=j&amp;q=&amp;esrc=s&amp;frm=1&amp;source=images&amp;cd=&amp;cad=rja&amp;docid=OqDT98rM24T5HM&amp;tbnid=X279CmaS_786SM:&amp;ved=0CAUQjRw&amp;url=http://www.medscape.com/viewarticle/560750_4&amp;ei=RLAkUpKtAoTXswakv4HQBQ&amp;psig=AFQjCNHmIw8NmXA-bDftIKoU-q5S__koZg&amp;ust=1378222522146633"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51.gif"/></Relationships>
</file>

<file path=ppt/slides/_rels/slide83.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hyperlink" Target="http://www.google.rs/url?sa=i&amp;rct=j&amp;q=&amp;esrc=s&amp;frm=1&amp;source=images&amp;cd=&amp;cad=rja&amp;docid=JvTBa0pvXGjwmM&amp;tbnid=B7l9gh4pqlXPRM:&amp;ved=0CAUQjRw&amp;url=http://cybermed.hr/video/pedijatrija/sto_je_anafilakticki_sok&amp;ei=vPocUe_NKszZsgbGsIGYAw&amp;psig=AFQjCNG_496CX6QX592hQw8HY6NV7ht37A&amp;ust=1360940029760996" TargetMode="External"/><Relationship Id="rId1" Type="http://schemas.openxmlformats.org/officeDocument/2006/relationships/slideLayout" Target="../slideLayouts/slideLayout2.xml"/><Relationship Id="rId5" Type="http://schemas.openxmlformats.org/officeDocument/2006/relationships/image" Target="../media/image58.jpeg"/><Relationship Id="rId4" Type="http://schemas.openxmlformats.org/officeDocument/2006/relationships/hyperlink" Target="http://www.google.rs/url?sa=i&amp;rct=j&amp;q=&amp;esrc=s&amp;frm=1&amp;source=images&amp;cd=&amp;cad=rja&amp;docid=eweOnA7PXnikLM&amp;tbnid=AaHcilihmFAc2M:&amp;ved=0CAUQjRw&amp;url=http://thinkloud65.wordpress.com/2012/07/12/allergic-rhinitis-oh-that-itchy-runny-nose/&amp;ei=dLkkUvv8EY7ZsgagsYDYDw&amp;bvm=bv.51495398,d.Yms&amp;psig=AFQjCNFGw4nwym7J9n8Qo3sWRrqrlgASPQ&amp;ust=1378224873830152" TargetMode="External"/></Relationships>
</file>

<file path=ppt/slides/_rels/slide84.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8" Type="http://schemas.openxmlformats.org/officeDocument/2006/relationships/customXml" Target="../ink/ink3.xml"/><Relationship Id="rId13" Type="http://schemas.openxmlformats.org/officeDocument/2006/relationships/image" Target="../media/image67.emf"/><Relationship Id="rId18" Type="http://schemas.openxmlformats.org/officeDocument/2006/relationships/customXml" Target="../ink/ink8.xml"/><Relationship Id="rId3" Type="http://schemas.openxmlformats.org/officeDocument/2006/relationships/customXml" Target="../ink/ink1.xml"/><Relationship Id="rId12" Type="http://schemas.openxmlformats.org/officeDocument/2006/relationships/customXml" Target="../ink/ink5.xml"/><Relationship Id="rId17" Type="http://schemas.openxmlformats.org/officeDocument/2006/relationships/image" Target="../media/image69.emf"/><Relationship Id="rId2" Type="http://schemas.openxmlformats.org/officeDocument/2006/relationships/image" Target="../media/image62.jpeg"/><Relationship Id="rId16" Type="http://schemas.openxmlformats.org/officeDocument/2006/relationships/customXml" Target="../ink/ink7.xml"/><Relationship Id="rId20" Type="http://schemas.openxmlformats.org/officeDocument/2006/relationships/image" Target="../media/image71.png"/><Relationship Id="rId1" Type="http://schemas.openxmlformats.org/officeDocument/2006/relationships/slideLayout" Target="../slideLayouts/slideLayout7.xml"/><Relationship Id="rId6" Type="http://schemas.openxmlformats.org/officeDocument/2006/relationships/image" Target="../media/image64.emf"/><Relationship Id="rId11" Type="http://schemas.openxmlformats.org/officeDocument/2006/relationships/image" Target="../media/image66.emf"/><Relationship Id="rId5" Type="http://schemas.openxmlformats.org/officeDocument/2006/relationships/customXml" Target="../ink/ink2.xml"/><Relationship Id="rId15" Type="http://schemas.openxmlformats.org/officeDocument/2006/relationships/image" Target="../media/image68.emf"/><Relationship Id="rId10" Type="http://schemas.openxmlformats.org/officeDocument/2006/relationships/customXml" Target="../ink/ink4.xml"/><Relationship Id="rId19" Type="http://schemas.openxmlformats.org/officeDocument/2006/relationships/image" Target="../media/image70.emf"/><Relationship Id="rId4" Type="http://schemas.openxmlformats.org/officeDocument/2006/relationships/image" Target="../media/image63.emf"/><Relationship Id="rId9" Type="http://schemas.openxmlformats.org/officeDocument/2006/relationships/image" Target="../media/image65.emf"/><Relationship Id="rId14" Type="http://schemas.openxmlformats.org/officeDocument/2006/relationships/customXml" Target="../ink/ink6.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jpeg"/><Relationship Id="rId1" Type="http://schemas.openxmlformats.org/officeDocument/2006/relationships/slideLayout" Target="../slideLayouts/slideLayout7.xml"/><Relationship Id="rId4" Type="http://schemas.openxmlformats.org/officeDocument/2006/relationships/image" Target="../media/image74.png"/></Relationships>
</file>

<file path=ppt/slides/_rels/slide98.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5.jpeg"/><Relationship Id="rId1" Type="http://schemas.openxmlformats.org/officeDocument/2006/relationships/slideLayout" Target="../slideLayouts/slideLayout7.xml"/><Relationship Id="rId4" Type="http://schemas.openxmlformats.org/officeDocument/2006/relationships/image" Target="../media/image76.pn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3">
                <a:lumMod val="75000"/>
              </a:schemeClr>
            </a:gs>
            <a:gs pos="100000">
              <a:schemeClr val="bg1"/>
            </a:gs>
          </a:gsLst>
          <a:lin ang="2700000" scaled="1"/>
          <a:tileRect/>
        </a:gradFill>
        <a:effectLst/>
      </p:bgPr>
    </p:bg>
    <p:spTree>
      <p:nvGrpSpPr>
        <p:cNvPr id="1" name=""/>
        <p:cNvGrpSpPr/>
        <p:nvPr/>
      </p:nvGrpSpPr>
      <p:grpSpPr>
        <a:xfrm>
          <a:off x="0" y="0"/>
          <a:ext cx="0" cy="0"/>
          <a:chOff x="0" y="0"/>
          <a:chExt cx="0" cy="0"/>
        </a:xfrm>
      </p:grpSpPr>
      <p:sp>
        <p:nvSpPr>
          <p:cNvPr id="6" name="TextBox 2"/>
          <p:cNvSpPr txBox="1"/>
          <p:nvPr/>
        </p:nvSpPr>
        <p:spPr>
          <a:xfrm>
            <a:off x="424004" y="1772816"/>
            <a:ext cx="8252452" cy="589905"/>
          </a:xfrm>
          <a:prstGeom prst="rect">
            <a:avLst/>
          </a:prstGeom>
          <a:noFill/>
        </p:spPr>
        <p:txBody>
          <a:bodyPr vert="horz" wrap="none" lIns="0" tIns="0" rIns="0" bIns="0" rtlCol="0">
            <a:spAutoFit/>
          </a:bodyPr>
          <a:lstStyle/>
          <a:p>
            <a:pPr algn="ctr">
              <a:lnSpc>
                <a:spcPts val="4600"/>
              </a:lnSpc>
            </a:pPr>
            <a:r>
              <a:rPr lang="en-CA" sz="3995" b="1" dirty="0" smtClean="0">
                <a:solidFill>
                  <a:schemeClr val="tx1">
                    <a:lumMod val="75000"/>
                    <a:lumOff val="25000"/>
                  </a:schemeClr>
                </a:solidFill>
                <a:latin typeface="Times New Roman"/>
                <a:cs typeface="Times New Roman"/>
              </a:rPr>
              <a:t>HYPERSENSITIVITY </a:t>
            </a:r>
            <a:r>
              <a:rPr lang="en-CA" sz="3995" b="1" dirty="0">
                <a:solidFill>
                  <a:schemeClr val="tx1">
                    <a:lumMod val="75000"/>
                    <a:lumOff val="25000"/>
                  </a:schemeClr>
                </a:solidFill>
                <a:latin typeface="Times New Roman"/>
                <a:cs typeface="Times New Roman"/>
              </a:rPr>
              <a:t>REACTIONS</a:t>
            </a:r>
            <a:endParaRPr lang="en-CA" sz="3995" b="1" dirty="0">
              <a:solidFill>
                <a:schemeClr val="tx1">
                  <a:lumMod val="75000"/>
                  <a:lumOff val="25000"/>
                </a:schemeClr>
              </a:solidFill>
            </a:endParaRPr>
          </a:p>
        </p:txBody>
      </p:sp>
      <p:sp>
        <p:nvSpPr>
          <p:cNvPr id="3" name="TextBox 3"/>
          <p:cNvSpPr txBox="1"/>
          <p:nvPr/>
        </p:nvSpPr>
        <p:spPr>
          <a:xfrm>
            <a:off x="1691606" y="2759745"/>
            <a:ext cx="5604868" cy="1179810"/>
          </a:xfrm>
          <a:prstGeom prst="rect">
            <a:avLst/>
          </a:prstGeom>
          <a:noFill/>
        </p:spPr>
        <p:txBody>
          <a:bodyPr vert="horz" wrap="none" lIns="0" tIns="0" rIns="0" bIns="0" rtlCol="0">
            <a:spAutoFit/>
          </a:bodyPr>
          <a:lstStyle/>
          <a:p>
            <a:pPr algn="ctr">
              <a:lnSpc>
                <a:spcPts val="4600"/>
              </a:lnSpc>
            </a:pPr>
            <a:r>
              <a:rPr lang="en-US" sz="3998" b="1" dirty="0">
                <a:solidFill>
                  <a:schemeClr val="tx1">
                    <a:lumMod val="75000"/>
                    <a:lumOff val="25000"/>
                  </a:schemeClr>
                </a:solidFill>
                <a:latin typeface="Times New Roman"/>
                <a:cs typeface="Times New Roman"/>
              </a:rPr>
              <a:t>IMMUNE TOLERANCE</a:t>
            </a:r>
          </a:p>
          <a:p>
            <a:pPr algn="ctr">
              <a:lnSpc>
                <a:spcPts val="4600"/>
              </a:lnSpc>
            </a:pPr>
            <a:r>
              <a:rPr lang="en-US" sz="3998" b="1" dirty="0">
                <a:solidFill>
                  <a:schemeClr val="tx1">
                    <a:lumMod val="75000"/>
                    <a:lumOff val="25000"/>
                  </a:schemeClr>
                </a:solidFill>
                <a:latin typeface="Times New Roman"/>
                <a:cs typeface="Times New Roman"/>
              </a:rPr>
              <a:t>AND AUTOIMMUNITY</a:t>
            </a:r>
            <a:endParaRPr lang="en-CA" sz="3998" b="1" dirty="0">
              <a:solidFill>
                <a:schemeClr val="tx1">
                  <a:lumMod val="75000"/>
                  <a:lumOff val="25000"/>
                </a:schemeClr>
              </a:solidFill>
            </a:endParaRPr>
          </a:p>
        </p:txBody>
      </p:sp>
      <p:sp>
        <p:nvSpPr>
          <p:cNvPr id="4" name="TextBox 4"/>
          <p:cNvSpPr txBox="1"/>
          <p:nvPr/>
        </p:nvSpPr>
        <p:spPr>
          <a:xfrm>
            <a:off x="1716572" y="4285754"/>
            <a:ext cx="5077607" cy="589905"/>
          </a:xfrm>
          <a:prstGeom prst="rect">
            <a:avLst/>
          </a:prstGeom>
          <a:noFill/>
        </p:spPr>
        <p:txBody>
          <a:bodyPr vert="horz" wrap="none" lIns="0" tIns="0" rIns="0" bIns="0" rtlCol="0">
            <a:spAutoFit/>
          </a:bodyPr>
          <a:lstStyle/>
          <a:p>
            <a:pPr algn="ctr">
              <a:lnSpc>
                <a:spcPts val="4600"/>
              </a:lnSpc>
            </a:pPr>
            <a:r>
              <a:rPr lang="en-CA" sz="3995" b="1" dirty="0">
                <a:solidFill>
                  <a:schemeClr val="tx1">
                    <a:lumMod val="75000"/>
                    <a:lumOff val="25000"/>
                  </a:schemeClr>
                </a:solidFill>
                <a:latin typeface="Times New Roman"/>
                <a:cs typeface="Times New Roman"/>
              </a:rPr>
              <a:t>TRANSPLANTATION</a:t>
            </a:r>
            <a:endParaRPr lang="en-CA" sz="3995" b="1" dirty="0">
              <a:solidFill>
                <a:schemeClr val="tx1">
                  <a:lumMod val="75000"/>
                  <a:lumOff val="25000"/>
                </a:schemeClr>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2"/>
          <p:cNvSpPr txBox="1"/>
          <p:nvPr/>
        </p:nvSpPr>
        <p:spPr>
          <a:xfrm>
            <a:off x="800100" y="558800"/>
            <a:ext cx="7713650" cy="589905"/>
          </a:xfrm>
          <a:prstGeom prst="rect">
            <a:avLst/>
          </a:prstGeom>
          <a:noFill/>
        </p:spPr>
        <p:txBody>
          <a:bodyPr vert="horz" wrap="none" lIns="0" tIns="0" rIns="0" bIns="0" rtlCol="0">
            <a:spAutoFit/>
          </a:bodyPr>
          <a:lstStyle/>
          <a:p>
            <a:pPr>
              <a:lnSpc>
                <a:spcPts val="4600"/>
              </a:lnSpc>
            </a:pPr>
            <a:r>
              <a:rPr lang="en-CA" sz="4000" dirty="0">
                <a:solidFill>
                  <a:srgbClr val="000000"/>
                </a:solidFill>
                <a:latin typeface="Times New Roman"/>
                <a:cs typeface="Times New Roman"/>
              </a:rPr>
              <a:t>Division</a:t>
            </a:r>
            <a:r>
              <a:rPr lang="x-none" sz="4000" dirty="0">
                <a:solidFill>
                  <a:srgbClr val="000000"/>
                </a:solidFill>
                <a:latin typeface="Times New Roman"/>
                <a:cs typeface="Times New Roman"/>
              </a:rPr>
              <a:t> of </a:t>
            </a:r>
            <a:r>
              <a:rPr lang="en-US" sz="4000" dirty="0">
                <a:solidFill>
                  <a:srgbClr val="000000"/>
                </a:solidFill>
                <a:latin typeface="Times New Roman"/>
                <a:cs typeface="Times New Roman"/>
              </a:rPr>
              <a:t>hypersensitivity reactions</a:t>
            </a:r>
            <a:endParaRPr lang="en-CA" sz="3995" dirty="0">
              <a:solidFill>
                <a:srgbClr val="000000"/>
              </a:solidFill>
            </a:endParaRPr>
          </a:p>
        </p:txBody>
      </p:sp>
      <p:sp>
        <p:nvSpPr>
          <p:cNvPr id="3" name="TextBox 3"/>
          <p:cNvSpPr txBox="1"/>
          <p:nvPr/>
        </p:nvSpPr>
        <p:spPr>
          <a:xfrm>
            <a:off x="444500" y="1955800"/>
            <a:ext cx="8023030" cy="2000548"/>
          </a:xfrm>
          <a:prstGeom prst="rect">
            <a:avLst/>
          </a:prstGeom>
          <a:noFill/>
        </p:spPr>
        <p:txBody>
          <a:bodyPr vert="horz" wrap="none" lIns="0" tIns="0" rIns="0" bIns="0" rtlCol="0">
            <a:spAutoFit/>
          </a:bodyPr>
          <a:lstStyle/>
          <a:p>
            <a:pPr>
              <a:lnSpc>
                <a:spcPts val="3850"/>
              </a:lnSpc>
            </a:pPr>
            <a:r>
              <a:rPr lang="en-CA" sz="3206" dirty="0">
                <a:solidFill>
                  <a:srgbClr val="000000"/>
                </a:solidFill>
                <a:latin typeface="Arial"/>
                <a:cs typeface="Arial"/>
              </a:rPr>
              <a:t>•</a:t>
            </a:r>
            <a:r>
              <a:rPr lang="en-CA" sz="3206" dirty="0">
                <a:solidFill>
                  <a:srgbClr val="000000"/>
                </a:solidFill>
                <a:latin typeface="Times New Roman"/>
                <a:cs typeface="Times New Roman"/>
              </a:rPr>
              <a:t> </a:t>
            </a:r>
            <a:r>
              <a:rPr lang="en-US" sz="3206" dirty="0">
                <a:solidFill>
                  <a:srgbClr val="000000"/>
                </a:solidFill>
                <a:latin typeface="Times New Roman"/>
                <a:cs typeface="Times New Roman"/>
              </a:rPr>
              <a:t>according to the time that elapses from contact </a:t>
            </a:r>
            <a:endParaRPr lang="x-none" sz="3206" dirty="0">
              <a:solidFill>
                <a:srgbClr val="000000"/>
              </a:solidFill>
              <a:latin typeface="Times New Roman"/>
              <a:cs typeface="Times New Roman"/>
            </a:endParaRPr>
          </a:p>
          <a:p>
            <a:pPr>
              <a:lnSpc>
                <a:spcPts val="3850"/>
              </a:lnSpc>
            </a:pPr>
            <a:r>
              <a:rPr lang="en-US" sz="3206" dirty="0">
                <a:solidFill>
                  <a:srgbClr val="000000"/>
                </a:solidFill>
                <a:latin typeface="Times New Roman"/>
                <a:cs typeface="Times New Roman"/>
              </a:rPr>
              <a:t>with the antigen to the onset of the reaction, </a:t>
            </a:r>
            <a:endParaRPr lang="x-none" sz="3206" dirty="0">
              <a:solidFill>
                <a:srgbClr val="000000"/>
              </a:solidFill>
              <a:latin typeface="Times New Roman"/>
              <a:cs typeface="Times New Roman"/>
            </a:endParaRPr>
          </a:p>
          <a:p>
            <a:pPr>
              <a:lnSpc>
                <a:spcPts val="3850"/>
              </a:lnSpc>
            </a:pPr>
            <a:r>
              <a:rPr lang="en-US" sz="3206" dirty="0">
                <a:solidFill>
                  <a:srgbClr val="000000"/>
                </a:solidFill>
                <a:latin typeface="Times New Roman"/>
                <a:cs typeface="Times New Roman"/>
              </a:rPr>
              <a:t>they are divided into:</a:t>
            </a:r>
          </a:p>
          <a:p>
            <a:pPr>
              <a:lnSpc>
                <a:spcPts val="3850"/>
              </a:lnSpc>
            </a:pPr>
            <a:r>
              <a:rPr lang="en-US" sz="3206" dirty="0">
                <a:solidFill>
                  <a:srgbClr val="000000"/>
                </a:solidFill>
                <a:latin typeface="Times New Roman"/>
                <a:cs typeface="Times New Roman"/>
              </a:rPr>
              <a:t>  </a:t>
            </a:r>
            <a:r>
              <a:rPr lang="en-US" sz="3206" b="1" dirty="0">
                <a:solidFill>
                  <a:srgbClr val="FF9900"/>
                </a:solidFill>
                <a:latin typeface="Times New Roman"/>
                <a:cs typeface="Times New Roman"/>
              </a:rPr>
              <a:t>early and late</a:t>
            </a:r>
            <a:endParaRPr lang="en-CA" sz="3204" b="1" dirty="0">
              <a:solidFill>
                <a:srgbClr val="FF9900"/>
              </a:solidFill>
            </a:endParaRPr>
          </a:p>
        </p:txBody>
      </p:sp>
      <p:sp>
        <p:nvSpPr>
          <p:cNvPr id="4" name="TextBox 4"/>
          <p:cNvSpPr txBox="1"/>
          <p:nvPr/>
        </p:nvSpPr>
        <p:spPr>
          <a:xfrm>
            <a:off x="444500" y="4026892"/>
            <a:ext cx="8388515" cy="974626"/>
          </a:xfrm>
          <a:prstGeom prst="rect">
            <a:avLst/>
          </a:prstGeom>
          <a:noFill/>
        </p:spPr>
        <p:txBody>
          <a:bodyPr vert="horz" wrap="none" lIns="0" tIns="0" rIns="0" bIns="0" rtlCol="0">
            <a:spAutoFit/>
          </a:bodyPr>
          <a:lstStyle/>
          <a:p>
            <a:pPr>
              <a:lnSpc>
                <a:spcPts val="3800"/>
              </a:lnSpc>
            </a:pPr>
            <a:r>
              <a:rPr lang="en-CA" sz="3206" dirty="0">
                <a:solidFill>
                  <a:srgbClr val="000000"/>
                </a:solidFill>
                <a:latin typeface="Arial"/>
                <a:cs typeface="Arial"/>
              </a:rPr>
              <a:t>•</a:t>
            </a:r>
            <a:r>
              <a:rPr lang="en-CA" sz="3206" dirty="0">
                <a:solidFill>
                  <a:srgbClr val="000000"/>
                </a:solidFill>
                <a:latin typeface="Times New Roman"/>
                <a:cs typeface="Times New Roman"/>
              </a:rPr>
              <a:t> </a:t>
            </a:r>
            <a:r>
              <a:rPr lang="en-US" sz="3206" dirty="0">
                <a:solidFill>
                  <a:srgbClr val="000000"/>
                </a:solidFill>
                <a:latin typeface="Times New Roman"/>
                <a:cs typeface="Times New Roman"/>
              </a:rPr>
              <a:t>according to the pathogenesis of immune damage</a:t>
            </a:r>
          </a:p>
          <a:p>
            <a:pPr>
              <a:lnSpc>
                <a:spcPts val="3800"/>
              </a:lnSpc>
            </a:pPr>
            <a:r>
              <a:rPr lang="en-US" sz="3206" b="1" dirty="0">
                <a:solidFill>
                  <a:srgbClr val="FF9900"/>
                </a:solidFill>
                <a:latin typeface="Times New Roman"/>
                <a:cs typeface="Times New Roman"/>
              </a:rPr>
              <a:t>  IV type</a:t>
            </a:r>
            <a:endParaRPr lang="en-CA" sz="3204" b="1" dirty="0">
              <a:solidFill>
                <a:srgbClr val="FF9900"/>
              </a:solidFill>
            </a:endParaRPr>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p:cNvPicPr>
          <p:nvPr/>
        </p:nvPicPr>
        <p:blipFill>
          <a:blip r:embed="rId2" cstate="print"/>
          <a:stretch>
            <a:fillRect/>
          </a:stretch>
        </p:blipFill>
        <p:spPr>
          <a:xfrm>
            <a:off x="395536" y="144016"/>
            <a:ext cx="8388424" cy="6597352"/>
          </a:xfrm>
          <a:prstGeom prst="rect">
            <a:avLst/>
          </a:prstGeom>
        </p:spPr>
      </p:pic>
      <p:sp>
        <p:nvSpPr>
          <p:cNvPr id="5" name="Rectangle 4"/>
          <p:cNvSpPr/>
          <p:nvPr/>
        </p:nvSpPr>
        <p:spPr>
          <a:xfrm>
            <a:off x="2483768" y="1124744"/>
            <a:ext cx="2232248" cy="3600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sr-Latn-CS" sz="1600" b="1" dirty="0">
                <a:solidFill>
                  <a:schemeClr val="tx1">
                    <a:lumMod val="50000"/>
                    <a:lumOff val="50000"/>
                  </a:schemeClr>
                </a:solidFill>
              </a:rPr>
              <a:t>Gastrične </a:t>
            </a:r>
            <a:r>
              <a:rPr lang="en-US" sz="1600" b="1" dirty="0" err="1">
                <a:solidFill>
                  <a:schemeClr val="tx1">
                    <a:lumMod val="50000"/>
                    <a:lumOff val="50000"/>
                  </a:schemeClr>
                </a:solidFill>
              </a:rPr>
              <a:t>parijetalne</a:t>
            </a:r>
            <a:r>
              <a:rPr lang="en-US" sz="1600" b="1" dirty="0">
                <a:solidFill>
                  <a:schemeClr val="tx1">
                    <a:lumMod val="50000"/>
                    <a:lumOff val="50000"/>
                  </a:schemeClr>
                </a:solidFill>
              </a:rPr>
              <a:t> </a:t>
            </a:r>
            <a:endParaRPr lang="sr-Latn-CS" sz="1600" b="1" dirty="0">
              <a:solidFill>
                <a:schemeClr val="tx1">
                  <a:lumMod val="50000"/>
                  <a:lumOff val="50000"/>
                </a:schemeClr>
              </a:solidFill>
            </a:endParaRPr>
          </a:p>
          <a:p>
            <a:r>
              <a:rPr lang="sr-Latn-CS" sz="1600" b="1" dirty="0">
                <a:solidFill>
                  <a:schemeClr val="tx1">
                    <a:lumMod val="50000"/>
                    <a:lumOff val="50000"/>
                  </a:schemeClr>
                </a:solidFill>
              </a:rPr>
              <a:t>ć</a:t>
            </a:r>
            <a:r>
              <a:rPr lang="en-US" sz="1600" b="1" dirty="0" err="1">
                <a:solidFill>
                  <a:schemeClr val="tx1">
                    <a:lumMod val="50000"/>
                    <a:lumOff val="50000"/>
                  </a:schemeClr>
                </a:solidFill>
              </a:rPr>
              <a:t>elije</a:t>
            </a:r>
            <a:endParaRPr lang="en-US" sz="1600" b="1" dirty="0">
              <a:solidFill>
                <a:schemeClr val="tx1">
                  <a:lumMod val="50000"/>
                  <a:lumOff val="50000"/>
                </a:schemeClr>
              </a:solidFill>
            </a:endParaRPr>
          </a:p>
        </p:txBody>
      </p:sp>
      <p:pic>
        <p:nvPicPr>
          <p:cNvPr id="6" name="Picture 5">
            <a:extLst>
              <a:ext uri="{FF2B5EF4-FFF2-40B4-BE49-F238E27FC236}">
                <a16:creationId xmlns="" xmlns:a16="http://schemas.microsoft.com/office/drawing/2014/main" id="{1AF01802-CE46-4874-BA8F-CA6520ACE4DD}"/>
              </a:ext>
            </a:extLst>
          </p:cNvPr>
          <p:cNvPicPr/>
          <p:nvPr/>
        </p:nvPicPr>
        <p:blipFill>
          <a:blip r:embed="rId3" cstate="print"/>
          <a:srcRect/>
          <a:stretch>
            <a:fillRect/>
          </a:stretch>
        </p:blipFill>
        <p:spPr bwMode="auto">
          <a:xfrm>
            <a:off x="683568" y="305840"/>
            <a:ext cx="6912768" cy="495935"/>
          </a:xfrm>
          <a:prstGeom prst="rect">
            <a:avLst/>
          </a:prstGeom>
          <a:noFill/>
          <a:ln w="9525">
            <a:noFill/>
            <a:miter lim="800000"/>
            <a:headEnd/>
            <a:tailEnd/>
          </a:ln>
        </p:spPr>
      </p:pic>
      <p:pic>
        <p:nvPicPr>
          <p:cNvPr id="7" name="Picture 6">
            <a:extLst>
              <a:ext uri="{FF2B5EF4-FFF2-40B4-BE49-F238E27FC236}">
                <a16:creationId xmlns="" xmlns:a16="http://schemas.microsoft.com/office/drawing/2014/main" id="{146A8A13-0DB1-4DB7-AC29-6F0341851CE5}"/>
              </a:ext>
            </a:extLst>
          </p:cNvPr>
          <p:cNvPicPr/>
          <p:nvPr/>
        </p:nvPicPr>
        <p:blipFill>
          <a:blip r:embed="rId4" cstate="print"/>
          <a:srcRect/>
          <a:stretch>
            <a:fillRect/>
          </a:stretch>
        </p:blipFill>
        <p:spPr bwMode="auto">
          <a:xfrm>
            <a:off x="827584" y="789954"/>
            <a:ext cx="6624736" cy="69483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1610172" y="520700"/>
            <a:ext cx="5569473" cy="654025"/>
          </a:xfrm>
          <a:prstGeom prst="rect">
            <a:avLst/>
          </a:prstGeom>
          <a:noFill/>
        </p:spPr>
        <p:txBody>
          <a:bodyPr vert="horz" wrap="none" lIns="0" tIns="0" rIns="0" bIns="0" rtlCol="0">
            <a:spAutoFit/>
          </a:bodyPr>
          <a:lstStyle/>
          <a:p>
            <a:pPr>
              <a:lnSpc>
                <a:spcPts val="5060"/>
              </a:lnSpc>
            </a:pPr>
            <a:r>
              <a:rPr lang="x-none" sz="4404" dirty="0">
                <a:solidFill>
                  <a:srgbClr val="000000"/>
                </a:solidFill>
                <a:latin typeface="Times New Roman"/>
                <a:cs typeface="Times New Roman"/>
              </a:rPr>
              <a:t>Type </a:t>
            </a:r>
            <a:r>
              <a:rPr lang="en-CA" sz="4404" dirty="0">
                <a:solidFill>
                  <a:srgbClr val="000000"/>
                </a:solidFill>
                <a:latin typeface="Times New Roman"/>
                <a:cs typeface="Times New Roman"/>
              </a:rPr>
              <a:t>III</a:t>
            </a:r>
            <a:r>
              <a:rPr lang="x-none" sz="4404" dirty="0">
                <a:solidFill>
                  <a:srgbClr val="000000"/>
                </a:solidFill>
                <a:latin typeface="Times New Roman"/>
                <a:cs typeface="Times New Roman"/>
              </a:rPr>
              <a:t> </a:t>
            </a:r>
            <a:r>
              <a:rPr lang="en-CA" sz="4404" dirty="0">
                <a:solidFill>
                  <a:srgbClr val="000000"/>
                </a:solidFill>
                <a:latin typeface="Times New Roman"/>
                <a:cs typeface="Times New Roman"/>
              </a:rPr>
              <a:t>hypersensitivity</a:t>
            </a:r>
            <a:endParaRPr lang="en-CA" sz="4404" dirty="0">
              <a:solidFill>
                <a:srgbClr val="000000"/>
              </a:solidFill>
            </a:endParaRPr>
          </a:p>
        </p:txBody>
      </p:sp>
      <p:sp>
        <p:nvSpPr>
          <p:cNvPr id="3" name="TextBox 3"/>
          <p:cNvSpPr txBox="1"/>
          <p:nvPr/>
        </p:nvSpPr>
        <p:spPr>
          <a:xfrm>
            <a:off x="619572" y="1600200"/>
            <a:ext cx="8205773" cy="1461939"/>
          </a:xfrm>
          <a:prstGeom prst="rect">
            <a:avLst/>
          </a:prstGeom>
          <a:noFill/>
        </p:spPr>
        <p:txBody>
          <a:bodyPr vert="horz" wrap="none" lIns="0" tIns="0" rIns="0" bIns="0" rtlCol="0">
            <a:spAutoFit/>
          </a:bodyPr>
          <a:lstStyle/>
          <a:p>
            <a:pPr>
              <a:lnSpc>
                <a:spcPts val="3800"/>
              </a:lnSpc>
              <a:tabLst>
                <a:tab pos="2794000" algn="l"/>
                <a:tab pos="5638800" algn="l"/>
              </a:tabLst>
            </a:pPr>
            <a:r>
              <a:rPr lang="en-CA" sz="3206" dirty="0">
                <a:solidFill>
                  <a:srgbClr val="E36C09"/>
                </a:solidFill>
                <a:latin typeface="Arial"/>
                <a:cs typeface="Arial"/>
              </a:rPr>
              <a:t>•</a:t>
            </a:r>
            <a:r>
              <a:rPr lang="en-CA" sz="3216" b="1" dirty="0">
                <a:solidFill>
                  <a:srgbClr val="E36C09"/>
                </a:solidFill>
                <a:latin typeface="Times New Roman Bold"/>
                <a:cs typeface="Times New Roman Bold"/>
              </a:rPr>
              <a:t> immune complexes </a:t>
            </a:r>
            <a:r>
              <a:rPr lang="en-US" sz="3206" dirty="0">
                <a:solidFill>
                  <a:srgbClr val="000000"/>
                </a:solidFill>
                <a:latin typeface="Times New Roman"/>
                <a:cs typeface="Times New Roman"/>
              </a:rPr>
              <a:t>(complexes of antigens and</a:t>
            </a:r>
            <a:endParaRPr lang="x-none" sz="3206" dirty="0">
              <a:solidFill>
                <a:srgbClr val="000000"/>
              </a:solidFill>
              <a:latin typeface="Times New Roman"/>
              <a:cs typeface="Times New Roman"/>
            </a:endParaRPr>
          </a:p>
          <a:p>
            <a:pPr>
              <a:lnSpc>
                <a:spcPts val="3800"/>
              </a:lnSpc>
              <a:tabLst>
                <a:tab pos="2794000" algn="l"/>
                <a:tab pos="5638800" algn="l"/>
              </a:tabLst>
            </a:pPr>
            <a:r>
              <a:rPr lang="en-US" sz="3206" dirty="0">
                <a:solidFill>
                  <a:srgbClr val="000000"/>
                </a:solidFill>
                <a:latin typeface="Times New Roman"/>
                <a:cs typeface="Times New Roman"/>
              </a:rPr>
              <a:t> antibodies) in the body</a:t>
            </a:r>
            <a:endParaRPr lang="en-CA" sz="3204" dirty="0">
              <a:solidFill>
                <a:srgbClr val="000000"/>
              </a:solidFill>
              <a:latin typeface="Times New Roman"/>
              <a:cs typeface="Times New Roman"/>
            </a:endParaRPr>
          </a:p>
          <a:p>
            <a:pPr>
              <a:lnSpc>
                <a:spcPts val="3800"/>
              </a:lnSpc>
            </a:pPr>
            <a:endParaRPr lang="en-CA" sz="3204" dirty="0">
              <a:solidFill>
                <a:srgbClr val="000000"/>
              </a:solidFill>
            </a:endParaRPr>
          </a:p>
        </p:txBody>
      </p:sp>
      <p:sp>
        <p:nvSpPr>
          <p:cNvPr id="4" name="TextBox 4"/>
          <p:cNvSpPr txBox="1"/>
          <p:nvPr/>
        </p:nvSpPr>
        <p:spPr>
          <a:xfrm>
            <a:off x="962472" y="2590800"/>
            <a:ext cx="7046353" cy="474489"/>
          </a:xfrm>
          <a:prstGeom prst="rect">
            <a:avLst/>
          </a:prstGeom>
          <a:noFill/>
        </p:spPr>
        <p:txBody>
          <a:bodyPr vert="horz" wrap="none" lIns="0" tIns="0" rIns="0" bIns="0" rtlCol="0">
            <a:spAutoFit/>
          </a:bodyPr>
          <a:lstStyle/>
          <a:p>
            <a:pPr>
              <a:lnSpc>
                <a:spcPts val="3680"/>
              </a:lnSpc>
            </a:pPr>
            <a:r>
              <a:rPr lang="en-US" sz="3214" b="1" dirty="0">
                <a:solidFill>
                  <a:srgbClr val="E36C09"/>
                </a:solidFill>
                <a:latin typeface="Times New Roman Bold"/>
                <a:cs typeface="Times New Roman Bold"/>
              </a:rPr>
              <a:t>they create during the immune response</a:t>
            </a:r>
            <a:endParaRPr lang="en-CA" sz="3204" dirty="0">
              <a:solidFill>
                <a:srgbClr val="000000"/>
              </a:solidFill>
            </a:endParaRPr>
          </a:p>
        </p:txBody>
      </p:sp>
      <p:sp>
        <p:nvSpPr>
          <p:cNvPr id="5" name="TextBox 5"/>
          <p:cNvSpPr txBox="1"/>
          <p:nvPr/>
        </p:nvSpPr>
        <p:spPr>
          <a:xfrm>
            <a:off x="962472" y="3086100"/>
            <a:ext cx="3819956" cy="474489"/>
          </a:xfrm>
          <a:prstGeom prst="rect">
            <a:avLst/>
          </a:prstGeom>
          <a:noFill/>
        </p:spPr>
        <p:txBody>
          <a:bodyPr vert="horz" wrap="none" lIns="0" tIns="0" rIns="0" bIns="0" rtlCol="0">
            <a:spAutoFit/>
          </a:bodyPr>
          <a:lstStyle/>
          <a:p>
            <a:pPr>
              <a:lnSpc>
                <a:spcPts val="3680"/>
              </a:lnSpc>
            </a:pPr>
            <a:r>
              <a:rPr lang="en-CA" sz="3206" dirty="0">
                <a:solidFill>
                  <a:srgbClr val="000000"/>
                </a:solidFill>
                <a:latin typeface="Times New Roman"/>
                <a:cs typeface="Times New Roman"/>
              </a:rPr>
              <a:t>(physiological process)</a:t>
            </a:r>
            <a:endParaRPr lang="en-CA" sz="3206" dirty="0">
              <a:solidFill>
                <a:srgbClr val="000000"/>
              </a:solidFill>
            </a:endParaRPr>
          </a:p>
        </p:txBody>
      </p:sp>
      <p:sp>
        <p:nvSpPr>
          <p:cNvPr id="6" name="TextBox 6"/>
          <p:cNvSpPr txBox="1"/>
          <p:nvPr/>
        </p:nvSpPr>
        <p:spPr>
          <a:xfrm>
            <a:off x="619572" y="3644900"/>
            <a:ext cx="6710170" cy="981102"/>
          </a:xfrm>
          <a:prstGeom prst="rect">
            <a:avLst/>
          </a:prstGeom>
          <a:noFill/>
        </p:spPr>
        <p:txBody>
          <a:bodyPr vert="horz" wrap="none" lIns="0" tIns="0" rIns="0" bIns="0" rtlCol="0">
            <a:spAutoFit/>
          </a:bodyPr>
          <a:lstStyle/>
          <a:p>
            <a:pPr>
              <a:lnSpc>
                <a:spcPts val="3900"/>
              </a:lnSpc>
            </a:pPr>
            <a:r>
              <a:rPr lang="en-CA" sz="3204" dirty="0">
                <a:solidFill>
                  <a:srgbClr val="000000"/>
                </a:solidFill>
                <a:latin typeface="Arial"/>
                <a:cs typeface="Arial"/>
              </a:rPr>
              <a:t>•</a:t>
            </a:r>
            <a:r>
              <a:rPr lang="en-CA" sz="3204" dirty="0">
                <a:solidFill>
                  <a:srgbClr val="000000"/>
                </a:solidFill>
                <a:latin typeface="Times New Roman"/>
                <a:cs typeface="Times New Roman"/>
              </a:rPr>
              <a:t> </a:t>
            </a:r>
            <a:r>
              <a:rPr lang="en-US" sz="3204" dirty="0">
                <a:solidFill>
                  <a:srgbClr val="000000"/>
                </a:solidFill>
                <a:latin typeface="Times New Roman"/>
                <a:cs typeface="Times New Roman"/>
              </a:rPr>
              <a:t>immune complexes are removed from t</a:t>
            </a:r>
            <a:endParaRPr lang="x-none" sz="3204" dirty="0">
              <a:solidFill>
                <a:srgbClr val="000000"/>
              </a:solidFill>
              <a:latin typeface="Times New Roman"/>
              <a:cs typeface="Times New Roman"/>
            </a:endParaRPr>
          </a:p>
          <a:p>
            <a:pPr>
              <a:lnSpc>
                <a:spcPts val="3900"/>
              </a:lnSpc>
            </a:pPr>
            <a:r>
              <a:rPr lang="en-US" sz="3204" dirty="0">
                <a:solidFill>
                  <a:srgbClr val="000000"/>
                </a:solidFill>
                <a:latin typeface="Times New Roman"/>
                <a:cs typeface="Times New Roman"/>
              </a:rPr>
              <a:t>he circulation by the activity of:</a:t>
            </a:r>
            <a:endParaRPr lang="en-CA" sz="3204" dirty="0">
              <a:solidFill>
                <a:srgbClr val="000000"/>
              </a:solidFill>
            </a:endParaRPr>
          </a:p>
        </p:txBody>
      </p:sp>
      <p:sp>
        <p:nvSpPr>
          <p:cNvPr id="7" name="TextBox 7"/>
          <p:cNvSpPr txBox="1"/>
          <p:nvPr/>
        </p:nvSpPr>
        <p:spPr>
          <a:xfrm>
            <a:off x="1076772" y="4724400"/>
            <a:ext cx="6557821" cy="410369"/>
          </a:xfrm>
          <a:prstGeom prst="rect">
            <a:avLst/>
          </a:prstGeom>
          <a:noFill/>
        </p:spPr>
        <p:txBody>
          <a:bodyPr vert="horz" wrap="none" lIns="0" tIns="0" rIns="0" bIns="0" rtlCol="0">
            <a:spAutoFit/>
          </a:bodyPr>
          <a:lstStyle/>
          <a:p>
            <a:pPr>
              <a:lnSpc>
                <a:spcPts val="3220"/>
              </a:lnSpc>
            </a:pPr>
            <a:r>
              <a:rPr lang="en-CA" sz="2795" dirty="0">
                <a:solidFill>
                  <a:srgbClr val="006666"/>
                </a:solidFill>
                <a:latin typeface="Arial"/>
                <a:cs typeface="Arial"/>
              </a:rPr>
              <a:t>-</a:t>
            </a:r>
            <a:r>
              <a:rPr lang="en-CA" sz="2805" b="1" dirty="0">
                <a:solidFill>
                  <a:srgbClr val="006666"/>
                </a:solidFill>
                <a:latin typeface="Times New Roman Bold"/>
                <a:cs typeface="Times New Roman Bold"/>
              </a:rPr>
              <a:t> monocyte/macrophage phagocytic system</a:t>
            </a:r>
            <a:endParaRPr lang="en-CA" sz="2795" dirty="0">
              <a:solidFill>
                <a:srgbClr val="000000"/>
              </a:solidFill>
            </a:endParaRPr>
          </a:p>
        </p:txBody>
      </p:sp>
      <p:sp>
        <p:nvSpPr>
          <p:cNvPr id="8" name="TextBox 8"/>
          <p:cNvSpPr txBox="1"/>
          <p:nvPr/>
        </p:nvSpPr>
        <p:spPr>
          <a:xfrm>
            <a:off x="1076772" y="5232400"/>
            <a:ext cx="2088713" cy="410369"/>
          </a:xfrm>
          <a:prstGeom prst="rect">
            <a:avLst/>
          </a:prstGeom>
          <a:noFill/>
        </p:spPr>
        <p:txBody>
          <a:bodyPr vert="horz" wrap="none" lIns="0" tIns="0" rIns="0" bIns="0" rtlCol="0">
            <a:spAutoFit/>
          </a:bodyPr>
          <a:lstStyle/>
          <a:p>
            <a:pPr>
              <a:lnSpc>
                <a:spcPts val="3220"/>
              </a:lnSpc>
            </a:pPr>
            <a:r>
              <a:rPr lang="en-CA" sz="2795" dirty="0">
                <a:solidFill>
                  <a:srgbClr val="006666"/>
                </a:solidFill>
                <a:latin typeface="Arial"/>
                <a:cs typeface="Arial"/>
              </a:rPr>
              <a:t>-</a:t>
            </a:r>
            <a:r>
              <a:rPr lang="en-CA" sz="2805" b="1" dirty="0">
                <a:solidFill>
                  <a:srgbClr val="006666"/>
                </a:solidFill>
                <a:latin typeface="Times New Roman Bold"/>
                <a:cs typeface="Times New Roman Bold"/>
              </a:rPr>
              <a:t> complement</a:t>
            </a:r>
            <a:endParaRPr lang="en-CA" sz="2795" dirty="0">
              <a:solidFill>
                <a:srgbClr val="000000"/>
              </a:solidFill>
            </a:endParaRPr>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2"/>
          <p:cNvSpPr txBox="1"/>
          <p:nvPr/>
        </p:nvSpPr>
        <p:spPr>
          <a:xfrm>
            <a:off x="1676400" y="520700"/>
            <a:ext cx="5569473" cy="654025"/>
          </a:xfrm>
          <a:prstGeom prst="rect">
            <a:avLst/>
          </a:prstGeom>
          <a:noFill/>
        </p:spPr>
        <p:txBody>
          <a:bodyPr vert="horz" wrap="none" lIns="0" tIns="0" rIns="0" bIns="0" rtlCol="0">
            <a:spAutoFit/>
          </a:bodyPr>
          <a:lstStyle/>
          <a:p>
            <a:pPr>
              <a:lnSpc>
                <a:spcPts val="5060"/>
              </a:lnSpc>
            </a:pPr>
            <a:r>
              <a:rPr lang="x-none" sz="4404" dirty="0">
                <a:solidFill>
                  <a:srgbClr val="000000"/>
                </a:solidFill>
                <a:latin typeface="Times New Roman"/>
                <a:cs typeface="Times New Roman"/>
              </a:rPr>
              <a:t>Type </a:t>
            </a:r>
            <a:r>
              <a:rPr lang="en-CA" sz="4404" dirty="0">
                <a:solidFill>
                  <a:srgbClr val="000000"/>
                </a:solidFill>
                <a:latin typeface="Times New Roman"/>
                <a:cs typeface="Times New Roman"/>
              </a:rPr>
              <a:t>III hypersensitivity</a:t>
            </a:r>
            <a:endParaRPr lang="en-CA" sz="4404" dirty="0">
              <a:solidFill>
                <a:srgbClr val="000000"/>
              </a:solidFill>
            </a:endParaRPr>
          </a:p>
        </p:txBody>
      </p:sp>
      <p:sp>
        <p:nvSpPr>
          <p:cNvPr id="3" name="TextBox 3"/>
          <p:cNvSpPr txBox="1"/>
          <p:nvPr/>
        </p:nvSpPr>
        <p:spPr>
          <a:xfrm>
            <a:off x="660400" y="1844824"/>
            <a:ext cx="7696018" cy="914481"/>
          </a:xfrm>
          <a:prstGeom prst="rect">
            <a:avLst/>
          </a:prstGeom>
          <a:noFill/>
        </p:spPr>
        <p:txBody>
          <a:bodyPr vert="horz" wrap="none" lIns="0" tIns="0" rIns="0" bIns="0" rtlCol="0">
            <a:spAutoFit/>
          </a:bodyPr>
          <a:lstStyle/>
          <a:p>
            <a:pPr>
              <a:lnSpc>
                <a:spcPts val="3680"/>
              </a:lnSpc>
            </a:pPr>
            <a:r>
              <a:rPr lang="en-US" sz="2800" dirty="0">
                <a:solidFill>
                  <a:srgbClr val="000000"/>
                </a:solidFill>
                <a:latin typeface="Times New Roman" pitchFamily="18" charset="0"/>
                <a:cs typeface="Times New Roman" pitchFamily="18" charset="0"/>
              </a:rPr>
              <a:t>The presence of immune complexes in the circulation</a:t>
            </a:r>
            <a:endParaRPr lang="x-none" sz="2800" dirty="0">
              <a:solidFill>
                <a:srgbClr val="000000"/>
              </a:solidFill>
              <a:latin typeface="Times New Roman" pitchFamily="18" charset="0"/>
              <a:cs typeface="Times New Roman" pitchFamily="18" charset="0"/>
            </a:endParaRPr>
          </a:p>
          <a:p>
            <a:pPr>
              <a:lnSpc>
                <a:spcPts val="3680"/>
              </a:lnSpc>
            </a:pPr>
            <a:r>
              <a:rPr lang="en-US" sz="2800" dirty="0">
                <a:solidFill>
                  <a:srgbClr val="000000"/>
                </a:solidFill>
                <a:latin typeface="Times New Roman" pitchFamily="18" charset="0"/>
                <a:cs typeface="Times New Roman" pitchFamily="18" charset="0"/>
              </a:rPr>
              <a:t> isn't harmful</a:t>
            </a:r>
            <a:endParaRPr lang="en-CA" sz="2800" dirty="0">
              <a:solidFill>
                <a:srgbClr val="000000"/>
              </a:solidFill>
              <a:latin typeface="Times New Roman" pitchFamily="18" charset="0"/>
              <a:cs typeface="Times New Roman" pitchFamily="18" charset="0"/>
            </a:endParaRPr>
          </a:p>
        </p:txBody>
      </p:sp>
      <p:sp>
        <p:nvSpPr>
          <p:cNvPr id="5" name="TextBox 5"/>
          <p:cNvSpPr txBox="1"/>
          <p:nvPr/>
        </p:nvSpPr>
        <p:spPr>
          <a:xfrm>
            <a:off x="660400" y="2996952"/>
            <a:ext cx="6043257" cy="439992"/>
          </a:xfrm>
          <a:prstGeom prst="rect">
            <a:avLst/>
          </a:prstGeom>
          <a:noFill/>
        </p:spPr>
        <p:txBody>
          <a:bodyPr vert="horz" wrap="none" lIns="0" tIns="0" rIns="0" bIns="0" rtlCol="0">
            <a:spAutoFit/>
          </a:bodyPr>
          <a:lstStyle/>
          <a:p>
            <a:pPr>
              <a:lnSpc>
                <a:spcPts val="3680"/>
              </a:lnSpc>
            </a:pPr>
            <a:r>
              <a:rPr lang="en-CA" sz="2800" dirty="0">
                <a:solidFill>
                  <a:srgbClr val="E36C09"/>
                </a:solidFill>
                <a:latin typeface="Times New Roman" pitchFamily="18" charset="0"/>
                <a:cs typeface="Times New Roman" pitchFamily="18" charset="0"/>
              </a:rPr>
              <a:t>•</a:t>
            </a:r>
            <a:r>
              <a:rPr lang="en-CA" sz="2800" b="1" dirty="0">
                <a:solidFill>
                  <a:srgbClr val="E36C09"/>
                </a:solidFill>
                <a:latin typeface="Times New Roman" pitchFamily="18" charset="0"/>
                <a:cs typeface="Times New Roman" pitchFamily="18" charset="0"/>
              </a:rPr>
              <a:t> Why </a:t>
            </a:r>
            <a:r>
              <a:rPr lang="en-CA" sz="2800" dirty="0">
                <a:latin typeface="Times New Roman" pitchFamily="18" charset="0"/>
                <a:cs typeface="Times New Roman" pitchFamily="18" charset="0"/>
              </a:rPr>
              <a:t>do immune complexes precipitate?</a:t>
            </a:r>
          </a:p>
        </p:txBody>
      </p:sp>
      <p:sp>
        <p:nvSpPr>
          <p:cNvPr id="6" name="TextBox 6"/>
          <p:cNvSpPr txBox="1"/>
          <p:nvPr/>
        </p:nvSpPr>
        <p:spPr>
          <a:xfrm>
            <a:off x="660400" y="3581152"/>
            <a:ext cx="6274025" cy="439992"/>
          </a:xfrm>
          <a:prstGeom prst="rect">
            <a:avLst/>
          </a:prstGeom>
          <a:noFill/>
        </p:spPr>
        <p:txBody>
          <a:bodyPr vert="horz" wrap="none" lIns="0" tIns="0" rIns="0" bIns="0" rtlCol="0">
            <a:spAutoFit/>
          </a:bodyPr>
          <a:lstStyle/>
          <a:p>
            <a:pPr>
              <a:lnSpc>
                <a:spcPts val="3680"/>
              </a:lnSpc>
            </a:pPr>
            <a:r>
              <a:rPr lang="en-CA" sz="2800" dirty="0">
                <a:solidFill>
                  <a:srgbClr val="E36C09"/>
                </a:solidFill>
                <a:latin typeface="Times New Roman" pitchFamily="18" charset="0"/>
                <a:cs typeface="Times New Roman" pitchFamily="18" charset="0"/>
              </a:rPr>
              <a:t>•</a:t>
            </a:r>
            <a:r>
              <a:rPr lang="en-CA" sz="2800" b="1" dirty="0">
                <a:solidFill>
                  <a:srgbClr val="E36C09"/>
                </a:solidFill>
                <a:latin typeface="Times New Roman" pitchFamily="18" charset="0"/>
                <a:cs typeface="Times New Roman" pitchFamily="18" charset="0"/>
              </a:rPr>
              <a:t> Where </a:t>
            </a:r>
            <a:r>
              <a:rPr lang="en-CA" sz="2800" dirty="0">
                <a:latin typeface="Times New Roman" pitchFamily="18" charset="0"/>
                <a:cs typeface="Times New Roman" pitchFamily="18" charset="0"/>
              </a:rPr>
              <a:t>are immune complexes deposited?</a:t>
            </a:r>
          </a:p>
        </p:txBody>
      </p:sp>
      <p:sp>
        <p:nvSpPr>
          <p:cNvPr id="8" name="Rectangle 7"/>
          <p:cNvSpPr/>
          <p:nvPr/>
        </p:nvSpPr>
        <p:spPr>
          <a:xfrm>
            <a:off x="395536" y="4365104"/>
            <a:ext cx="8568952" cy="2246769"/>
          </a:xfrm>
          <a:prstGeom prst="rect">
            <a:avLst/>
          </a:prstGeom>
        </p:spPr>
        <p:txBody>
          <a:bodyPr wrap="square">
            <a:spAutoFit/>
          </a:bodyPr>
          <a:lstStyle/>
          <a:p>
            <a:pPr>
              <a:defRPr/>
            </a:pPr>
            <a:r>
              <a:rPr lang="en-US" sz="2800" dirty="0">
                <a:latin typeface="Times New Roman" pitchFamily="18" charset="0"/>
                <a:cs typeface="Times New Roman" pitchFamily="18" charset="0"/>
              </a:rPr>
              <a:t>Forming antibody-antigen complexes (immunocomplexes) that are deposited in blood vessels at places of turbulence (branches of blood vessels) or high pressure (glomeruli and synovium). These diseases are usually </a:t>
            </a:r>
            <a:r>
              <a:rPr lang="en-US" sz="2800" u="sng" dirty="0">
                <a:solidFill>
                  <a:srgbClr val="E36C09"/>
                </a:solidFill>
                <a:latin typeface="Times New Roman" pitchFamily="18" charset="0"/>
                <a:cs typeface="Times New Roman" pitchFamily="18" charset="0"/>
              </a:rPr>
              <a:t>systemic</a:t>
            </a:r>
            <a:r>
              <a:rPr lang="en-US" sz="2800" dirty="0">
                <a:latin typeface="Times New Roman" pitchFamily="18" charset="0"/>
                <a:cs typeface="Times New Roman" pitchFamily="18" charset="0"/>
              </a:rPr>
              <a:t>: vasculitis, arthritis and nephritis.</a:t>
            </a:r>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2"/>
          <p:cNvSpPr txBox="1"/>
          <p:nvPr/>
        </p:nvSpPr>
        <p:spPr>
          <a:xfrm>
            <a:off x="1892300" y="620688"/>
            <a:ext cx="5569473" cy="654025"/>
          </a:xfrm>
          <a:prstGeom prst="rect">
            <a:avLst/>
          </a:prstGeom>
          <a:noFill/>
        </p:spPr>
        <p:txBody>
          <a:bodyPr vert="horz" wrap="none" lIns="0" tIns="0" rIns="0" bIns="0" rtlCol="0">
            <a:spAutoFit/>
          </a:bodyPr>
          <a:lstStyle/>
          <a:p>
            <a:pPr>
              <a:lnSpc>
                <a:spcPts val="5060"/>
              </a:lnSpc>
            </a:pPr>
            <a:r>
              <a:rPr lang="x-none" sz="4404" dirty="0">
                <a:solidFill>
                  <a:srgbClr val="000000"/>
                </a:solidFill>
                <a:latin typeface="Times New Roman"/>
                <a:cs typeface="Times New Roman"/>
              </a:rPr>
              <a:t>Type </a:t>
            </a:r>
            <a:r>
              <a:rPr lang="en-CA" sz="4404" dirty="0">
                <a:solidFill>
                  <a:srgbClr val="000000"/>
                </a:solidFill>
                <a:latin typeface="Times New Roman"/>
                <a:cs typeface="Times New Roman"/>
              </a:rPr>
              <a:t>III hypersensitivity</a:t>
            </a:r>
            <a:endParaRPr lang="en-CA" sz="4404" dirty="0">
              <a:solidFill>
                <a:srgbClr val="000000"/>
              </a:solidFill>
            </a:endParaRPr>
          </a:p>
        </p:txBody>
      </p:sp>
      <p:sp>
        <p:nvSpPr>
          <p:cNvPr id="3" name="TextBox 3"/>
          <p:cNvSpPr txBox="1"/>
          <p:nvPr/>
        </p:nvSpPr>
        <p:spPr>
          <a:xfrm>
            <a:off x="660400" y="1990576"/>
            <a:ext cx="5309146" cy="379912"/>
          </a:xfrm>
          <a:prstGeom prst="rect">
            <a:avLst/>
          </a:prstGeom>
          <a:noFill/>
        </p:spPr>
        <p:txBody>
          <a:bodyPr vert="horz" wrap="none" lIns="0" tIns="0" rIns="0" bIns="0" rtlCol="0">
            <a:spAutoFit/>
          </a:bodyPr>
          <a:lstStyle/>
          <a:p>
            <a:pPr>
              <a:lnSpc>
                <a:spcPts val="3220"/>
              </a:lnSpc>
            </a:pPr>
            <a:r>
              <a:rPr lang="en-US" sz="2400" dirty="0">
                <a:solidFill>
                  <a:srgbClr val="000000"/>
                </a:solidFill>
                <a:latin typeface="Times New Roman" pitchFamily="18" charset="0"/>
                <a:cs typeface="Times New Roman" pitchFamily="18" charset="0"/>
              </a:rPr>
              <a:t>Immune complex disease can occur due to:</a:t>
            </a:r>
            <a:endParaRPr lang="en-CA" sz="2400" dirty="0">
              <a:solidFill>
                <a:srgbClr val="000000"/>
              </a:solidFill>
              <a:latin typeface="Times New Roman" pitchFamily="18" charset="0"/>
              <a:cs typeface="Times New Roman" pitchFamily="18" charset="0"/>
            </a:endParaRPr>
          </a:p>
        </p:txBody>
      </p:sp>
      <p:sp>
        <p:nvSpPr>
          <p:cNvPr id="4" name="TextBox 4"/>
          <p:cNvSpPr txBox="1"/>
          <p:nvPr/>
        </p:nvSpPr>
        <p:spPr>
          <a:xfrm>
            <a:off x="660400" y="2485876"/>
            <a:ext cx="8114401" cy="1514838"/>
          </a:xfrm>
          <a:prstGeom prst="rect">
            <a:avLst/>
          </a:prstGeom>
          <a:noFill/>
        </p:spPr>
        <p:txBody>
          <a:bodyPr vert="horz" wrap="none" lIns="0" tIns="0" rIns="0" bIns="0" rtlCol="0">
            <a:spAutoFit/>
          </a:bodyPr>
          <a:lstStyle/>
          <a:p>
            <a:pPr>
              <a:lnSpc>
                <a:spcPts val="3000"/>
              </a:lnSpc>
            </a:pPr>
            <a:r>
              <a:rPr lang="en-CA" sz="2400" dirty="0">
                <a:solidFill>
                  <a:srgbClr val="E36C09"/>
                </a:solidFill>
                <a:latin typeface="Times New Roman" pitchFamily="18" charset="0"/>
                <a:cs typeface="Times New Roman" pitchFamily="18" charset="0"/>
              </a:rPr>
              <a:t>•</a:t>
            </a:r>
            <a:r>
              <a:rPr lang="en-CA" sz="2400" b="1" dirty="0">
                <a:solidFill>
                  <a:srgbClr val="E36C09"/>
                </a:solidFill>
                <a:latin typeface="Times New Roman" pitchFamily="18" charset="0"/>
                <a:cs typeface="Times New Roman" pitchFamily="18" charset="0"/>
              </a:rPr>
              <a:t> increased creation</a:t>
            </a:r>
            <a:r>
              <a:rPr lang="x-none" sz="2400" b="1" dirty="0">
                <a:solidFill>
                  <a:srgbClr val="E36C09"/>
                </a:solidFill>
                <a:latin typeface="Times New Roman" pitchFamily="18" charset="0"/>
                <a:cs typeface="Times New Roman" pitchFamily="18" charset="0"/>
              </a:rPr>
              <a:t> immune complexes</a:t>
            </a:r>
            <a:r>
              <a:rPr lang="en-CA" sz="2400" dirty="0">
                <a:solidFill>
                  <a:srgbClr val="000000"/>
                </a:solidFill>
                <a:latin typeface="Times New Roman" pitchFamily="18" charset="0"/>
                <a:cs typeface="Times New Roman" pitchFamily="18" charset="0"/>
              </a:rPr>
              <a:t/>
            </a:r>
            <a:br>
              <a:rPr lang="en-CA" sz="2400" dirty="0">
                <a:solidFill>
                  <a:srgbClr val="000000"/>
                </a:solidFill>
                <a:latin typeface="Times New Roman" pitchFamily="18" charset="0"/>
                <a:cs typeface="Times New Roman" pitchFamily="18" charset="0"/>
              </a:rPr>
            </a:br>
            <a:r>
              <a:rPr lang="en-CA" sz="2400" dirty="0">
                <a:solidFill>
                  <a:srgbClr val="000000"/>
                </a:solidFill>
                <a:latin typeface="Times New Roman" pitchFamily="18" charset="0"/>
                <a:cs typeface="Times New Roman" pitchFamily="18" charset="0"/>
              </a:rPr>
              <a:t>(</a:t>
            </a:r>
            <a:r>
              <a:rPr lang="en-US" sz="2400" dirty="0">
                <a:solidFill>
                  <a:srgbClr val="000000"/>
                </a:solidFill>
                <a:latin typeface="Times New Roman" pitchFamily="18" charset="0"/>
                <a:cs typeface="Times New Roman" pitchFamily="18" charset="0"/>
              </a:rPr>
              <a:t>when antigens persist in the body or when the immune system is </a:t>
            </a:r>
            <a:endParaRPr lang="x-none" sz="2400" dirty="0">
              <a:solidFill>
                <a:srgbClr val="000000"/>
              </a:solidFill>
              <a:latin typeface="Times New Roman" pitchFamily="18" charset="0"/>
              <a:cs typeface="Times New Roman" pitchFamily="18" charset="0"/>
            </a:endParaRPr>
          </a:p>
          <a:p>
            <a:pPr>
              <a:lnSpc>
                <a:spcPts val="3000"/>
              </a:lnSpc>
            </a:pPr>
            <a:r>
              <a:rPr lang="en-US" sz="2400" dirty="0">
                <a:solidFill>
                  <a:srgbClr val="000000"/>
                </a:solidFill>
                <a:latin typeface="Times New Roman" pitchFamily="18" charset="0"/>
                <a:cs typeface="Times New Roman" pitchFamily="18" charset="0"/>
              </a:rPr>
              <a:t>activated by autoantigens</a:t>
            </a:r>
            <a:r>
              <a:rPr lang="en-CA" sz="2400" dirty="0">
                <a:solidFill>
                  <a:srgbClr val="000000"/>
                </a:solidFill>
                <a:latin typeface="Times New Roman" pitchFamily="18" charset="0"/>
                <a:cs typeface="Times New Roman" pitchFamily="18" charset="0"/>
              </a:rPr>
              <a:t>)</a:t>
            </a:r>
          </a:p>
          <a:p>
            <a:pPr>
              <a:lnSpc>
                <a:spcPts val="3000"/>
              </a:lnSpc>
            </a:pPr>
            <a:endParaRPr lang="en-CA" sz="2400" dirty="0">
              <a:solidFill>
                <a:srgbClr val="000000"/>
              </a:solidFill>
              <a:latin typeface="Times New Roman" pitchFamily="18" charset="0"/>
              <a:cs typeface="Times New Roman" pitchFamily="18" charset="0"/>
            </a:endParaRPr>
          </a:p>
        </p:txBody>
      </p:sp>
      <p:sp>
        <p:nvSpPr>
          <p:cNvPr id="5" name="TextBox 5"/>
          <p:cNvSpPr txBox="1"/>
          <p:nvPr/>
        </p:nvSpPr>
        <p:spPr>
          <a:xfrm>
            <a:off x="654582" y="3640038"/>
            <a:ext cx="7051674" cy="360676"/>
          </a:xfrm>
          <a:prstGeom prst="rect">
            <a:avLst/>
          </a:prstGeom>
          <a:noFill/>
        </p:spPr>
        <p:txBody>
          <a:bodyPr vert="horz" wrap="none" lIns="0" tIns="0" rIns="0" bIns="0" rtlCol="0">
            <a:spAutoFit/>
          </a:bodyPr>
          <a:lstStyle/>
          <a:p>
            <a:pPr>
              <a:lnSpc>
                <a:spcPts val="3000"/>
              </a:lnSpc>
            </a:pPr>
            <a:r>
              <a:rPr lang="en-CA" sz="2400" dirty="0">
                <a:solidFill>
                  <a:srgbClr val="E36C09"/>
                </a:solidFill>
                <a:latin typeface="Times New Roman" pitchFamily="18" charset="0"/>
                <a:cs typeface="Times New Roman" pitchFamily="18" charset="0"/>
              </a:rPr>
              <a:t>•</a:t>
            </a:r>
            <a:r>
              <a:rPr lang="en-CA" sz="2400" b="1" dirty="0">
                <a:solidFill>
                  <a:srgbClr val="E36C09"/>
                </a:solidFill>
                <a:latin typeface="Times New Roman" pitchFamily="18" charset="0"/>
                <a:cs typeface="Times New Roman" pitchFamily="18" charset="0"/>
              </a:rPr>
              <a:t> </a:t>
            </a:r>
            <a:r>
              <a:rPr lang="en-US" sz="2400" b="1" dirty="0">
                <a:solidFill>
                  <a:srgbClr val="E36C09"/>
                </a:solidFill>
                <a:latin typeface="Times New Roman" pitchFamily="18" charset="0"/>
                <a:cs typeface="Times New Roman" pitchFamily="18" charset="0"/>
              </a:rPr>
              <a:t>reduced (insufficient) removal </a:t>
            </a:r>
            <a:r>
              <a:rPr lang="en-US" sz="2400" dirty="0">
                <a:latin typeface="Times New Roman" pitchFamily="18" charset="0"/>
                <a:cs typeface="Times New Roman" pitchFamily="18" charset="0"/>
              </a:rPr>
              <a:t>of immune complexes</a:t>
            </a:r>
            <a:endParaRPr lang="en-CA" sz="2400" dirty="0">
              <a:latin typeface="Times New Roman" pitchFamily="18" charset="0"/>
              <a:cs typeface="Times New Roman" pitchFamily="18" charset="0"/>
            </a:endParaRPr>
          </a:p>
        </p:txBody>
      </p:sp>
      <p:sp>
        <p:nvSpPr>
          <p:cNvPr id="6" name="TextBox 6"/>
          <p:cNvSpPr txBox="1"/>
          <p:nvPr/>
        </p:nvSpPr>
        <p:spPr>
          <a:xfrm>
            <a:off x="654582" y="4000714"/>
            <a:ext cx="8034251" cy="767839"/>
          </a:xfrm>
          <a:prstGeom prst="rect">
            <a:avLst/>
          </a:prstGeom>
          <a:noFill/>
        </p:spPr>
        <p:txBody>
          <a:bodyPr vert="horz" wrap="none" lIns="0" tIns="0" rIns="0" bIns="0" rtlCol="0">
            <a:spAutoFit/>
          </a:bodyPr>
          <a:lstStyle/>
          <a:p>
            <a:pPr>
              <a:lnSpc>
                <a:spcPts val="3100"/>
              </a:lnSpc>
            </a:pPr>
            <a:r>
              <a:rPr lang="en-CA" sz="2400" dirty="0">
                <a:solidFill>
                  <a:srgbClr val="E36C09"/>
                </a:solidFill>
                <a:latin typeface="Times New Roman" pitchFamily="18" charset="0"/>
                <a:cs typeface="Times New Roman" pitchFamily="18" charset="0"/>
              </a:rPr>
              <a:t>•</a:t>
            </a:r>
            <a:r>
              <a:rPr lang="en-CA" sz="2400" b="1" dirty="0">
                <a:solidFill>
                  <a:srgbClr val="E36C09"/>
                </a:solidFill>
                <a:latin typeface="Times New Roman" pitchFamily="18" charset="0"/>
                <a:cs typeface="Times New Roman" pitchFamily="18" charset="0"/>
              </a:rPr>
              <a:t> </a:t>
            </a:r>
            <a:r>
              <a:rPr lang="en-US" sz="2400" b="1" dirty="0">
                <a:solidFill>
                  <a:srgbClr val="E36C09"/>
                </a:solidFill>
                <a:latin typeface="Times New Roman" pitchFamily="18" charset="0"/>
                <a:cs typeface="Times New Roman" pitchFamily="18" charset="0"/>
              </a:rPr>
              <a:t>increasing the permeability of blood vessels, </a:t>
            </a:r>
            <a:endParaRPr lang="x-none" sz="2400" b="1" dirty="0">
              <a:solidFill>
                <a:srgbClr val="E36C09"/>
              </a:solidFill>
              <a:latin typeface="Times New Roman" pitchFamily="18" charset="0"/>
              <a:cs typeface="Times New Roman" pitchFamily="18" charset="0"/>
            </a:endParaRPr>
          </a:p>
          <a:p>
            <a:pPr>
              <a:lnSpc>
                <a:spcPts val="3100"/>
              </a:lnSpc>
            </a:pPr>
            <a:r>
              <a:rPr lang="en-US" sz="2400" dirty="0">
                <a:latin typeface="Times New Roman" pitchFamily="18" charset="0"/>
                <a:cs typeface="Times New Roman" pitchFamily="18" charset="0"/>
              </a:rPr>
              <a:t>which enables the deposition of immune complexes in the tissues</a:t>
            </a:r>
            <a:endParaRPr lang="en-CA" sz="24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2"/>
          <p:cNvSpPr txBox="1"/>
          <p:nvPr/>
        </p:nvSpPr>
        <p:spPr>
          <a:xfrm>
            <a:off x="1981200" y="558800"/>
            <a:ext cx="5058564" cy="589905"/>
          </a:xfrm>
          <a:prstGeom prst="rect">
            <a:avLst/>
          </a:prstGeom>
          <a:noFill/>
        </p:spPr>
        <p:txBody>
          <a:bodyPr vert="horz" wrap="none" lIns="0" tIns="0" rIns="0" bIns="0" rtlCol="0">
            <a:spAutoFit/>
          </a:bodyPr>
          <a:lstStyle/>
          <a:p>
            <a:pPr>
              <a:lnSpc>
                <a:spcPts val="4600"/>
              </a:lnSpc>
            </a:pPr>
            <a:r>
              <a:rPr lang="x-none" sz="3995" dirty="0">
                <a:solidFill>
                  <a:srgbClr val="000000"/>
                </a:solidFill>
                <a:latin typeface="Times New Roman" pitchFamily="18" charset="0"/>
                <a:cs typeface="Times New Roman" pitchFamily="18" charset="0"/>
              </a:rPr>
              <a:t>Type </a:t>
            </a:r>
            <a:r>
              <a:rPr lang="en-CA" sz="3995" dirty="0">
                <a:solidFill>
                  <a:srgbClr val="000000"/>
                </a:solidFill>
                <a:latin typeface="Times New Roman" pitchFamily="18" charset="0"/>
                <a:cs typeface="Times New Roman" pitchFamily="18" charset="0"/>
              </a:rPr>
              <a:t>III hypersensitivity</a:t>
            </a:r>
          </a:p>
        </p:txBody>
      </p:sp>
      <p:sp>
        <p:nvSpPr>
          <p:cNvPr id="3" name="TextBox 3"/>
          <p:cNvSpPr txBox="1"/>
          <p:nvPr/>
        </p:nvSpPr>
        <p:spPr>
          <a:xfrm>
            <a:off x="800100" y="1600200"/>
            <a:ext cx="6113853" cy="1318438"/>
          </a:xfrm>
          <a:prstGeom prst="rect">
            <a:avLst/>
          </a:prstGeom>
          <a:noFill/>
        </p:spPr>
        <p:txBody>
          <a:bodyPr vert="horz" wrap="none" lIns="0" tIns="0" rIns="0" bIns="0" rtlCol="0">
            <a:spAutoFit/>
          </a:bodyPr>
          <a:lstStyle/>
          <a:p>
            <a:pPr>
              <a:lnSpc>
                <a:spcPts val="3450"/>
              </a:lnSpc>
            </a:pPr>
            <a:r>
              <a:rPr lang="en-CA" sz="2800" dirty="0">
                <a:solidFill>
                  <a:srgbClr val="E36C09"/>
                </a:solidFill>
                <a:latin typeface="Times New Roman" pitchFamily="18" charset="0"/>
                <a:cs typeface="Times New Roman" pitchFamily="18" charset="0"/>
              </a:rPr>
              <a:t>•</a:t>
            </a:r>
            <a:r>
              <a:rPr lang="en-CA" sz="2800" b="1" dirty="0">
                <a:solidFill>
                  <a:srgbClr val="E36C09"/>
                </a:solidFill>
                <a:latin typeface="Times New Roman" pitchFamily="18" charset="0"/>
                <a:cs typeface="Times New Roman" pitchFamily="18" charset="0"/>
              </a:rPr>
              <a:t> </a:t>
            </a:r>
            <a:r>
              <a:rPr lang="en-US" sz="2800" b="1" dirty="0">
                <a:solidFill>
                  <a:srgbClr val="E36C09"/>
                </a:solidFill>
                <a:latin typeface="Times New Roman" pitchFamily="18" charset="0"/>
                <a:cs typeface="Times New Roman" pitchFamily="18" charset="0"/>
              </a:rPr>
              <a:t>disease of immune complexes, </a:t>
            </a:r>
            <a:endParaRPr lang="x-none" sz="2800" b="1" dirty="0">
              <a:solidFill>
                <a:srgbClr val="E36C09"/>
              </a:solidFill>
              <a:latin typeface="Times New Roman" pitchFamily="18" charset="0"/>
              <a:cs typeface="Times New Roman" pitchFamily="18" charset="0"/>
            </a:endParaRPr>
          </a:p>
          <a:p>
            <a:pPr>
              <a:lnSpc>
                <a:spcPts val="3450"/>
              </a:lnSpc>
            </a:pPr>
            <a:r>
              <a:rPr lang="en-US" sz="2800" dirty="0">
                <a:latin typeface="Times New Roman" pitchFamily="18" charset="0"/>
                <a:cs typeface="Times New Roman" pitchFamily="18" charset="0"/>
              </a:rPr>
              <a:t>when immune complexes are deposited in </a:t>
            </a:r>
            <a:endParaRPr lang="x-none" sz="2800" dirty="0">
              <a:latin typeface="Times New Roman" pitchFamily="18" charset="0"/>
              <a:cs typeface="Times New Roman" pitchFamily="18" charset="0"/>
            </a:endParaRPr>
          </a:p>
          <a:p>
            <a:pPr>
              <a:lnSpc>
                <a:spcPts val="3450"/>
              </a:lnSpc>
            </a:pPr>
            <a:r>
              <a:rPr lang="en-US" sz="2800" dirty="0">
                <a:latin typeface="Times New Roman" pitchFamily="18" charset="0"/>
                <a:cs typeface="Times New Roman" pitchFamily="18" charset="0"/>
              </a:rPr>
              <a:t>a certain organ</a:t>
            </a:r>
            <a:endParaRPr lang="en-CA" sz="2800" dirty="0">
              <a:latin typeface="Times New Roman" pitchFamily="18" charset="0"/>
              <a:cs typeface="Times New Roman" pitchFamily="18" charset="0"/>
            </a:endParaRPr>
          </a:p>
        </p:txBody>
      </p:sp>
      <p:sp>
        <p:nvSpPr>
          <p:cNvPr id="4" name="TextBox 4"/>
          <p:cNvSpPr txBox="1"/>
          <p:nvPr/>
        </p:nvSpPr>
        <p:spPr>
          <a:xfrm>
            <a:off x="800100" y="3514824"/>
            <a:ext cx="7609391" cy="1767279"/>
          </a:xfrm>
          <a:prstGeom prst="rect">
            <a:avLst/>
          </a:prstGeom>
          <a:noFill/>
        </p:spPr>
        <p:txBody>
          <a:bodyPr vert="horz" wrap="none" lIns="0" tIns="0" rIns="0" bIns="0" rtlCol="0">
            <a:spAutoFit/>
          </a:bodyPr>
          <a:lstStyle/>
          <a:p>
            <a:pPr>
              <a:lnSpc>
                <a:spcPts val="3465"/>
              </a:lnSpc>
            </a:pPr>
            <a:r>
              <a:rPr lang="en-CA" sz="2800" dirty="0">
                <a:solidFill>
                  <a:srgbClr val="E36C09"/>
                </a:solidFill>
                <a:latin typeface="Times New Roman" pitchFamily="18" charset="0"/>
                <a:cs typeface="Times New Roman" pitchFamily="18" charset="0"/>
              </a:rPr>
              <a:t>•</a:t>
            </a:r>
            <a:r>
              <a:rPr lang="en-CA" sz="2800" b="1" dirty="0">
                <a:solidFill>
                  <a:srgbClr val="E36C09"/>
                </a:solidFill>
                <a:latin typeface="Times New Roman" pitchFamily="18" charset="0"/>
                <a:cs typeface="Times New Roman" pitchFamily="18" charset="0"/>
              </a:rPr>
              <a:t> </a:t>
            </a:r>
            <a:r>
              <a:rPr lang="en-US" sz="2800" b="1" dirty="0">
                <a:solidFill>
                  <a:srgbClr val="E36C09"/>
                </a:solidFill>
                <a:latin typeface="Times New Roman" pitchFamily="18" charset="0"/>
                <a:cs typeface="Times New Roman" pitchFamily="18" charset="0"/>
              </a:rPr>
              <a:t>the organ in which the immune complexes are </a:t>
            </a:r>
            <a:endParaRPr lang="x-none" sz="2800" b="1" dirty="0">
              <a:solidFill>
                <a:srgbClr val="E36C09"/>
              </a:solidFill>
              <a:latin typeface="Times New Roman" pitchFamily="18" charset="0"/>
              <a:cs typeface="Times New Roman" pitchFamily="18" charset="0"/>
            </a:endParaRPr>
          </a:p>
          <a:p>
            <a:pPr>
              <a:lnSpc>
                <a:spcPts val="3465"/>
              </a:lnSpc>
            </a:pPr>
            <a:r>
              <a:rPr lang="en-US" sz="2800" b="1" dirty="0">
                <a:solidFill>
                  <a:srgbClr val="E36C09"/>
                </a:solidFill>
                <a:latin typeface="Times New Roman" pitchFamily="18" charset="0"/>
                <a:cs typeface="Times New Roman" pitchFamily="18" charset="0"/>
              </a:rPr>
              <a:t>deposited </a:t>
            </a:r>
            <a:r>
              <a:rPr lang="en-US" sz="2800" dirty="0">
                <a:latin typeface="Times New Roman" pitchFamily="18" charset="0"/>
                <a:cs typeface="Times New Roman" pitchFamily="18" charset="0"/>
              </a:rPr>
              <a:t>may be distant from the organ from which</a:t>
            </a:r>
            <a:endParaRPr lang="x-none" sz="2800" dirty="0">
              <a:latin typeface="Times New Roman" pitchFamily="18" charset="0"/>
              <a:cs typeface="Times New Roman" pitchFamily="18" charset="0"/>
            </a:endParaRPr>
          </a:p>
          <a:p>
            <a:pPr>
              <a:lnSpc>
                <a:spcPts val="3465"/>
              </a:lnSpc>
            </a:pPr>
            <a:r>
              <a:rPr lang="en-US" sz="2800" dirty="0">
                <a:latin typeface="Times New Roman" pitchFamily="18" charset="0"/>
                <a:cs typeface="Times New Roman" pitchFamily="18" charset="0"/>
              </a:rPr>
              <a:t> the antigen originates or from which the immune </a:t>
            </a:r>
            <a:endParaRPr lang="x-none" sz="2800" dirty="0">
              <a:latin typeface="Times New Roman" pitchFamily="18" charset="0"/>
              <a:cs typeface="Times New Roman" pitchFamily="18" charset="0"/>
            </a:endParaRPr>
          </a:p>
          <a:p>
            <a:pPr>
              <a:lnSpc>
                <a:spcPts val="3465"/>
              </a:lnSpc>
            </a:pPr>
            <a:r>
              <a:rPr lang="en-US" sz="2800" dirty="0">
                <a:latin typeface="Times New Roman" pitchFamily="18" charset="0"/>
                <a:cs typeface="Times New Roman" pitchFamily="18" charset="0"/>
              </a:rPr>
              <a:t>complexes originate</a:t>
            </a:r>
            <a:endParaRPr lang="en-CA" sz="28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2"/>
          <p:cNvSpPr txBox="1"/>
          <p:nvPr/>
        </p:nvSpPr>
        <p:spPr>
          <a:xfrm>
            <a:off x="1349046" y="241300"/>
            <a:ext cx="6491521" cy="1309654"/>
          </a:xfrm>
          <a:prstGeom prst="rect">
            <a:avLst/>
          </a:prstGeom>
          <a:noFill/>
        </p:spPr>
        <p:txBody>
          <a:bodyPr vert="horz" wrap="none" lIns="0" tIns="0" rIns="0" bIns="0" rtlCol="0">
            <a:spAutoFit/>
          </a:bodyPr>
          <a:lstStyle/>
          <a:p>
            <a:pPr indent="316966">
              <a:lnSpc>
                <a:spcPts val="5300"/>
              </a:lnSpc>
            </a:pPr>
            <a:r>
              <a:rPr lang="en-US" sz="4000" dirty="0">
                <a:solidFill>
                  <a:srgbClr val="000000"/>
                </a:solidFill>
                <a:latin typeface="Times New Roman" pitchFamily="18" charset="0"/>
                <a:cs typeface="Times New Roman" pitchFamily="18" charset="0"/>
              </a:rPr>
              <a:t>Type III hypersensitivity </a:t>
            </a:r>
            <a:endParaRPr lang="x-none" sz="4000" dirty="0">
              <a:solidFill>
                <a:srgbClr val="000000"/>
              </a:solidFill>
              <a:latin typeface="Times New Roman" pitchFamily="18" charset="0"/>
              <a:cs typeface="Times New Roman" pitchFamily="18" charset="0"/>
            </a:endParaRPr>
          </a:p>
          <a:p>
            <a:pPr indent="316966">
              <a:lnSpc>
                <a:spcPts val="5300"/>
              </a:lnSpc>
            </a:pPr>
            <a:r>
              <a:rPr lang="en-US" sz="4000" dirty="0">
                <a:solidFill>
                  <a:srgbClr val="000000"/>
                </a:solidFill>
                <a:latin typeface="Times New Roman" pitchFamily="18" charset="0"/>
                <a:cs typeface="Times New Roman" pitchFamily="18" charset="0"/>
              </a:rPr>
              <a:t>disease of immune complexes</a:t>
            </a:r>
            <a:endParaRPr lang="en-CA" sz="4000" dirty="0">
              <a:solidFill>
                <a:srgbClr val="000000"/>
              </a:solidFill>
              <a:latin typeface="Times New Roman" pitchFamily="18" charset="0"/>
              <a:cs typeface="Times New Roman" pitchFamily="18" charset="0"/>
            </a:endParaRPr>
          </a:p>
        </p:txBody>
      </p:sp>
      <p:sp>
        <p:nvSpPr>
          <p:cNvPr id="3" name="TextBox 3"/>
          <p:cNvSpPr txBox="1"/>
          <p:nvPr/>
        </p:nvSpPr>
        <p:spPr>
          <a:xfrm>
            <a:off x="723900" y="1700808"/>
            <a:ext cx="7117333" cy="936923"/>
          </a:xfrm>
          <a:prstGeom prst="rect">
            <a:avLst/>
          </a:prstGeom>
          <a:noFill/>
        </p:spPr>
        <p:txBody>
          <a:bodyPr vert="horz" wrap="none" lIns="0" tIns="0" rIns="0" bIns="0" rtlCol="0">
            <a:spAutoFit/>
          </a:bodyPr>
          <a:lstStyle/>
          <a:p>
            <a:pPr>
              <a:lnSpc>
                <a:spcPts val="3800"/>
              </a:lnSpc>
            </a:pPr>
            <a:r>
              <a:rPr lang="en-CA" sz="2800" dirty="0">
                <a:solidFill>
                  <a:srgbClr val="E36C09"/>
                </a:solidFill>
                <a:latin typeface="Times New Roman" pitchFamily="18" charset="0"/>
                <a:cs typeface="Times New Roman" pitchFamily="18" charset="0"/>
              </a:rPr>
              <a:t>•</a:t>
            </a:r>
            <a:r>
              <a:rPr lang="en-CA" sz="2800" b="1" dirty="0">
                <a:solidFill>
                  <a:srgbClr val="E36C09"/>
                </a:solidFill>
                <a:latin typeface="Times New Roman" pitchFamily="18" charset="0"/>
                <a:cs typeface="Times New Roman" pitchFamily="18" charset="0"/>
              </a:rPr>
              <a:t> </a:t>
            </a:r>
            <a:r>
              <a:rPr lang="en-US" sz="2800" b="1" dirty="0">
                <a:solidFill>
                  <a:srgbClr val="E36C09"/>
                </a:solidFill>
                <a:latin typeface="Times New Roman" pitchFamily="18" charset="0"/>
                <a:cs typeface="Times New Roman" pitchFamily="18" charset="0"/>
              </a:rPr>
              <a:t>an excess of antigens </a:t>
            </a:r>
            <a:r>
              <a:rPr lang="en-US" sz="2800" dirty="0">
                <a:latin typeface="Times New Roman" pitchFamily="18" charset="0"/>
                <a:cs typeface="Times New Roman" pitchFamily="18" charset="0"/>
              </a:rPr>
              <a:t>causes the formation of </a:t>
            </a:r>
            <a:endParaRPr lang="x-none" sz="2800" dirty="0">
              <a:latin typeface="Times New Roman" pitchFamily="18" charset="0"/>
              <a:cs typeface="Times New Roman" pitchFamily="18" charset="0"/>
            </a:endParaRPr>
          </a:p>
          <a:p>
            <a:pPr>
              <a:lnSpc>
                <a:spcPts val="3800"/>
              </a:lnSpc>
            </a:pPr>
            <a:r>
              <a:rPr lang="en-US" sz="2800" dirty="0">
                <a:latin typeface="Times New Roman" pitchFamily="18" charset="0"/>
                <a:cs typeface="Times New Roman" pitchFamily="18" charset="0"/>
              </a:rPr>
              <a:t>immune complexes in the blood</a:t>
            </a:r>
            <a:endParaRPr lang="en-CA" sz="2800" dirty="0">
              <a:latin typeface="Times New Roman" pitchFamily="18" charset="0"/>
              <a:cs typeface="Times New Roman" pitchFamily="18" charset="0"/>
            </a:endParaRPr>
          </a:p>
        </p:txBody>
      </p:sp>
      <p:sp>
        <p:nvSpPr>
          <p:cNvPr id="4" name="TextBox 4"/>
          <p:cNvSpPr txBox="1"/>
          <p:nvPr/>
        </p:nvSpPr>
        <p:spPr>
          <a:xfrm>
            <a:off x="723900" y="2754908"/>
            <a:ext cx="6466514" cy="959365"/>
          </a:xfrm>
          <a:prstGeom prst="rect">
            <a:avLst/>
          </a:prstGeom>
          <a:noFill/>
        </p:spPr>
        <p:txBody>
          <a:bodyPr vert="horz" wrap="none" lIns="0" tIns="0" rIns="0" bIns="0" rtlCol="0">
            <a:spAutoFit/>
          </a:bodyPr>
          <a:lstStyle/>
          <a:p>
            <a:pPr>
              <a:lnSpc>
                <a:spcPts val="3900"/>
              </a:lnSpc>
            </a:pPr>
            <a:r>
              <a:rPr lang="en-CA" sz="2800" dirty="0">
                <a:solidFill>
                  <a:srgbClr val="000000"/>
                </a:solidFill>
                <a:latin typeface="Times New Roman" pitchFamily="18" charset="0"/>
                <a:cs typeface="Times New Roman" pitchFamily="18" charset="0"/>
              </a:rPr>
              <a:t>• </a:t>
            </a:r>
            <a:r>
              <a:rPr lang="en-US" sz="2800" dirty="0">
                <a:solidFill>
                  <a:srgbClr val="000000"/>
                </a:solidFill>
                <a:latin typeface="Times New Roman" pitchFamily="18" charset="0"/>
                <a:cs typeface="Times New Roman" pitchFamily="18" charset="0"/>
              </a:rPr>
              <a:t>circulating immune processes are deposited</a:t>
            </a:r>
            <a:endParaRPr lang="x-none" sz="2800" dirty="0">
              <a:solidFill>
                <a:srgbClr val="000000"/>
              </a:solidFill>
              <a:latin typeface="Times New Roman" pitchFamily="18" charset="0"/>
              <a:cs typeface="Times New Roman" pitchFamily="18" charset="0"/>
            </a:endParaRPr>
          </a:p>
          <a:p>
            <a:pPr>
              <a:lnSpc>
                <a:spcPts val="3900"/>
              </a:lnSpc>
            </a:pPr>
            <a:r>
              <a:rPr lang="en-US" sz="2800" dirty="0">
                <a:solidFill>
                  <a:srgbClr val="000000"/>
                </a:solidFill>
                <a:latin typeface="Times New Roman" pitchFamily="18" charset="0"/>
                <a:cs typeface="Times New Roman" pitchFamily="18" charset="0"/>
              </a:rPr>
              <a:t> </a:t>
            </a:r>
            <a:r>
              <a:rPr lang="en-US" sz="2800" b="1" dirty="0">
                <a:solidFill>
                  <a:srgbClr val="E36C09"/>
                </a:solidFill>
                <a:latin typeface="Times New Roman" pitchFamily="18" charset="0"/>
                <a:cs typeface="Times New Roman" pitchFamily="18" charset="0"/>
              </a:rPr>
              <a:t>in small blood vessels</a:t>
            </a:r>
            <a:endParaRPr lang="en-CA" sz="2800" b="1" dirty="0">
              <a:solidFill>
                <a:srgbClr val="E36C09"/>
              </a:solidFill>
              <a:latin typeface="Times New Roman" pitchFamily="18" charset="0"/>
              <a:cs typeface="Times New Roman" pitchFamily="18" charset="0"/>
            </a:endParaRPr>
          </a:p>
        </p:txBody>
      </p:sp>
      <p:sp>
        <p:nvSpPr>
          <p:cNvPr id="5" name="TextBox 5"/>
          <p:cNvSpPr txBox="1"/>
          <p:nvPr/>
        </p:nvSpPr>
        <p:spPr>
          <a:xfrm>
            <a:off x="723900" y="3847108"/>
            <a:ext cx="6270947" cy="936923"/>
          </a:xfrm>
          <a:prstGeom prst="rect">
            <a:avLst/>
          </a:prstGeom>
          <a:noFill/>
        </p:spPr>
        <p:txBody>
          <a:bodyPr vert="horz" wrap="none" lIns="0" tIns="0" rIns="0" bIns="0" rtlCol="0">
            <a:spAutoFit/>
          </a:bodyPr>
          <a:lstStyle/>
          <a:p>
            <a:pPr>
              <a:lnSpc>
                <a:spcPts val="3800"/>
              </a:lnSpc>
            </a:pPr>
            <a:r>
              <a:rPr lang="en-CA" sz="2800" dirty="0">
                <a:solidFill>
                  <a:srgbClr val="E36C09"/>
                </a:solidFill>
                <a:latin typeface="Times New Roman" pitchFamily="18" charset="0"/>
                <a:cs typeface="Times New Roman" pitchFamily="18" charset="0"/>
              </a:rPr>
              <a:t>•</a:t>
            </a:r>
            <a:r>
              <a:rPr lang="en-CA" sz="2800" b="1" dirty="0">
                <a:solidFill>
                  <a:srgbClr val="E36C09"/>
                </a:solidFill>
                <a:latin typeface="Times New Roman" pitchFamily="18" charset="0"/>
                <a:cs typeface="Times New Roman" pitchFamily="18" charset="0"/>
              </a:rPr>
              <a:t> </a:t>
            </a:r>
            <a:r>
              <a:rPr lang="fi-FI" sz="2800" b="1" dirty="0">
                <a:solidFill>
                  <a:srgbClr val="E36C09"/>
                </a:solidFill>
                <a:latin typeface="Times New Roman" pitchFamily="18" charset="0"/>
                <a:cs typeface="Times New Roman" pitchFamily="18" charset="0"/>
              </a:rPr>
              <a:t>common sites: </a:t>
            </a:r>
            <a:r>
              <a:rPr lang="fi-FI" sz="2800" dirty="0">
                <a:latin typeface="Times New Roman" pitchFamily="18" charset="0"/>
                <a:cs typeface="Times New Roman" pitchFamily="18" charset="0"/>
              </a:rPr>
              <a:t>glomeruli, skin, joints, ...</a:t>
            </a:r>
            <a:endParaRPr lang="en-CA" sz="2800" dirty="0">
              <a:latin typeface="Times New Roman" pitchFamily="18" charset="0"/>
              <a:cs typeface="Times New Roman" pitchFamily="18" charset="0"/>
            </a:endParaRPr>
          </a:p>
          <a:p>
            <a:pPr>
              <a:lnSpc>
                <a:spcPts val="3800"/>
              </a:lnSpc>
            </a:pPr>
            <a:endParaRPr lang="en-CA" sz="2800" dirty="0">
              <a:solidFill>
                <a:srgbClr val="000000"/>
              </a:solidFill>
              <a:latin typeface="Times New Roman" pitchFamily="18" charset="0"/>
              <a:cs typeface="Times New Roman" pitchFamily="18" charset="0"/>
            </a:endParaRPr>
          </a:p>
        </p:txBody>
      </p:sp>
      <p:sp>
        <p:nvSpPr>
          <p:cNvPr id="7" name="TextBox 3"/>
          <p:cNvSpPr txBox="1"/>
          <p:nvPr/>
        </p:nvSpPr>
        <p:spPr>
          <a:xfrm>
            <a:off x="660400" y="4984452"/>
            <a:ext cx="8008603" cy="1459502"/>
          </a:xfrm>
          <a:prstGeom prst="rect">
            <a:avLst/>
          </a:prstGeom>
          <a:noFill/>
        </p:spPr>
        <p:txBody>
          <a:bodyPr vert="horz" wrap="none" lIns="0" tIns="0" rIns="0" bIns="0" rtlCol="0">
            <a:spAutoFit/>
          </a:bodyPr>
          <a:lstStyle/>
          <a:p>
            <a:pPr>
              <a:lnSpc>
                <a:spcPts val="3850"/>
              </a:lnSpc>
            </a:pPr>
            <a:r>
              <a:rPr lang="en-CA" sz="2800" dirty="0">
                <a:solidFill>
                  <a:srgbClr val="000000"/>
                </a:solidFill>
                <a:latin typeface="Times New Roman" pitchFamily="18" charset="0"/>
                <a:cs typeface="Times New Roman" pitchFamily="18" charset="0"/>
              </a:rPr>
              <a:t>• </a:t>
            </a:r>
            <a:r>
              <a:rPr lang="en-US" sz="2800" dirty="0">
                <a:solidFill>
                  <a:srgbClr val="000000"/>
                </a:solidFill>
                <a:latin typeface="Times New Roman" pitchFamily="18" charset="0"/>
                <a:cs typeface="Times New Roman" pitchFamily="18" charset="0"/>
              </a:rPr>
              <a:t>precipitated immune complexes cause </a:t>
            </a:r>
            <a:r>
              <a:rPr lang="en-US" sz="2800" b="1" dirty="0">
                <a:solidFill>
                  <a:srgbClr val="E36C09"/>
                </a:solidFill>
                <a:latin typeface="Times New Roman" pitchFamily="18" charset="0"/>
                <a:cs typeface="Times New Roman" pitchFamily="18" charset="0"/>
              </a:rPr>
              <a:t>inflammation</a:t>
            </a:r>
            <a:r>
              <a:rPr lang="en-US" sz="2800" dirty="0">
                <a:solidFill>
                  <a:srgbClr val="000000"/>
                </a:solidFill>
                <a:latin typeface="Times New Roman" pitchFamily="18" charset="0"/>
                <a:cs typeface="Times New Roman" pitchFamily="18" charset="0"/>
              </a:rPr>
              <a:t>, </a:t>
            </a:r>
            <a:endParaRPr lang="x-none" sz="2800" dirty="0">
              <a:solidFill>
                <a:srgbClr val="000000"/>
              </a:solidFill>
              <a:latin typeface="Times New Roman" pitchFamily="18" charset="0"/>
              <a:cs typeface="Times New Roman" pitchFamily="18" charset="0"/>
            </a:endParaRPr>
          </a:p>
          <a:p>
            <a:pPr>
              <a:lnSpc>
                <a:spcPts val="3850"/>
              </a:lnSpc>
            </a:pPr>
            <a:r>
              <a:rPr lang="en-US" sz="2800" dirty="0">
                <a:solidFill>
                  <a:srgbClr val="000000"/>
                </a:solidFill>
                <a:latin typeface="Times New Roman" pitchFamily="18" charset="0"/>
                <a:cs typeface="Times New Roman" pitchFamily="18" charset="0"/>
              </a:rPr>
              <a:t>which causes damage to blood vessels and surrounding </a:t>
            </a:r>
            <a:endParaRPr lang="x-none" sz="2800" dirty="0">
              <a:solidFill>
                <a:srgbClr val="000000"/>
              </a:solidFill>
              <a:latin typeface="Times New Roman" pitchFamily="18" charset="0"/>
              <a:cs typeface="Times New Roman" pitchFamily="18" charset="0"/>
            </a:endParaRPr>
          </a:p>
          <a:p>
            <a:pPr>
              <a:lnSpc>
                <a:spcPts val="3850"/>
              </a:lnSpc>
            </a:pPr>
            <a:r>
              <a:rPr lang="en-US" sz="2800" dirty="0">
                <a:solidFill>
                  <a:srgbClr val="000000"/>
                </a:solidFill>
                <a:latin typeface="Times New Roman" pitchFamily="18" charset="0"/>
                <a:cs typeface="Times New Roman" pitchFamily="18" charset="0"/>
              </a:rPr>
              <a:t>tissues</a:t>
            </a:r>
            <a:endParaRPr lang="en-CA" sz="2800" dirty="0">
              <a:solidFill>
                <a:srgbClr val="00000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123728" y="0"/>
            <a:ext cx="5398988" cy="609462"/>
          </a:xfrm>
          <a:prstGeom prst="rect">
            <a:avLst/>
          </a:prstGeom>
          <a:noFill/>
        </p:spPr>
        <p:txBody>
          <a:bodyPr vert="horz" wrap="square" lIns="0" tIns="0" rIns="0" bIns="0" rtlCol="0">
            <a:spAutoFit/>
          </a:bodyPr>
          <a:lstStyle/>
          <a:p>
            <a:pPr algn="ctr">
              <a:lnSpc>
                <a:spcPts val="5060"/>
              </a:lnSpc>
            </a:pPr>
            <a:r>
              <a:rPr lang="x-none" sz="3600" dirty="0">
                <a:solidFill>
                  <a:schemeClr val="bg1"/>
                </a:solidFill>
                <a:latin typeface="Times New Roman"/>
                <a:cs typeface="Times New Roman"/>
              </a:rPr>
              <a:t>Type </a:t>
            </a:r>
            <a:r>
              <a:rPr lang="en-CA" sz="3600" dirty="0">
                <a:solidFill>
                  <a:schemeClr val="bg1"/>
                </a:solidFill>
                <a:latin typeface="Times New Roman"/>
                <a:cs typeface="Times New Roman"/>
              </a:rPr>
              <a:t>III hypersensitivity</a:t>
            </a:r>
            <a:endParaRPr lang="en-CA" sz="3600" dirty="0">
              <a:solidFill>
                <a:srgbClr val="000000"/>
              </a:solidFill>
            </a:endParaRPr>
          </a:p>
        </p:txBody>
      </p:sp>
      <p:pic>
        <p:nvPicPr>
          <p:cNvPr id="7" name="Picture 4"/>
          <p:cNvPicPr>
            <a:picLocks noChangeAspect="1" noChangeArrowheads="1"/>
          </p:cNvPicPr>
          <p:nvPr/>
        </p:nvPicPr>
        <p:blipFill>
          <a:blip r:embed="rId2" cstate="print"/>
          <a:srcRect/>
          <a:stretch>
            <a:fillRect/>
          </a:stretch>
        </p:blipFill>
        <p:spPr bwMode="auto">
          <a:xfrm>
            <a:off x="4572000" y="620688"/>
            <a:ext cx="4608513" cy="6165304"/>
          </a:xfrm>
          <a:prstGeom prst="rect">
            <a:avLst/>
          </a:prstGeom>
          <a:noFill/>
          <a:ln w="9525">
            <a:noFill/>
            <a:miter lim="800000"/>
            <a:headEnd/>
            <a:tailEnd/>
          </a:ln>
        </p:spPr>
      </p:pic>
      <p:sp>
        <p:nvSpPr>
          <p:cNvPr id="8" name="Rectangle 9"/>
          <p:cNvSpPr txBox="1">
            <a:spLocks noChangeArrowheads="1"/>
          </p:cNvSpPr>
          <p:nvPr/>
        </p:nvSpPr>
        <p:spPr>
          <a:xfrm>
            <a:off x="35496" y="719959"/>
            <a:ext cx="5040560" cy="6138041"/>
          </a:xfrm>
          <a:prstGeom prst="rect">
            <a:avLst/>
          </a:prstGeom>
          <a:noFill/>
        </p:spPr>
        <p:txBody>
          <a:bodyPr vert="horz">
            <a:noAutofit/>
          </a:bodyPr>
          <a:lstStyle/>
          <a:p>
            <a:pPr marL="274320" indent="-274320">
              <a:lnSpc>
                <a:spcPct val="90000"/>
              </a:lnSpc>
              <a:spcBef>
                <a:spcPct val="20000"/>
              </a:spcBef>
              <a:buClr>
                <a:srgbClr val="0BD0D9"/>
              </a:buClr>
              <a:buSzPct val="95000"/>
              <a:buFontTx/>
              <a:buChar char="•"/>
              <a:defRPr/>
            </a:pPr>
            <a:r>
              <a:rPr lang="en-US" sz="1900" dirty="0">
                <a:solidFill>
                  <a:prstClr val="black"/>
                </a:solidFill>
                <a:latin typeface="Times New Roman" pitchFamily="18" charset="0"/>
                <a:cs typeface="Times New Roman" pitchFamily="18" charset="0"/>
              </a:rPr>
              <a:t>Immune complexes (IC) contain </a:t>
            </a:r>
            <a:r>
              <a:rPr lang="en-US" sz="1900" dirty="0">
                <a:solidFill>
                  <a:srgbClr val="E36C09"/>
                </a:solidFill>
                <a:latin typeface="Times New Roman" pitchFamily="18" charset="0"/>
                <a:cs typeface="Times New Roman" pitchFamily="18" charset="0"/>
              </a:rPr>
              <a:t>cationic antigens</a:t>
            </a:r>
            <a:r>
              <a:rPr lang="en-US" sz="1900" dirty="0">
                <a:solidFill>
                  <a:prstClr val="black"/>
                </a:solidFill>
                <a:latin typeface="Times New Roman" pitchFamily="18" charset="0"/>
                <a:cs typeface="Times New Roman" pitchFamily="18" charset="0"/>
              </a:rPr>
              <a:t> that bind to negatively charged components of the basement membrane of blood vessels and kidney glomeruli.</a:t>
            </a:r>
          </a:p>
          <a:p>
            <a:pPr marL="274320" indent="-274320">
              <a:buClr>
                <a:srgbClr val="0BD0D9"/>
              </a:buClr>
              <a:buSzPct val="95000"/>
              <a:buFontTx/>
              <a:buChar char="•"/>
              <a:defRPr/>
            </a:pPr>
            <a:r>
              <a:rPr lang="en-US" sz="1900" dirty="0">
                <a:solidFill>
                  <a:prstClr val="black"/>
                </a:solidFill>
                <a:latin typeface="Times New Roman" pitchFamily="18" charset="0"/>
                <a:cs typeface="Times New Roman" pitchFamily="18" charset="0"/>
              </a:rPr>
              <a:t>IC activate </a:t>
            </a:r>
            <a:r>
              <a:rPr lang="en-US" sz="1900" dirty="0">
                <a:solidFill>
                  <a:srgbClr val="E36C09"/>
                </a:solidFill>
                <a:latin typeface="Times New Roman" pitchFamily="18" charset="0"/>
                <a:cs typeface="Times New Roman" pitchFamily="18" charset="0"/>
              </a:rPr>
              <a:t>mast cells and basophils</a:t>
            </a:r>
            <a:r>
              <a:rPr lang="en-US" sz="1900" dirty="0">
                <a:solidFill>
                  <a:prstClr val="black"/>
                </a:solidFill>
                <a:latin typeface="Times New Roman" pitchFamily="18" charset="0"/>
                <a:cs typeface="Times New Roman" pitchFamily="18" charset="0"/>
              </a:rPr>
              <a:t>, </a:t>
            </a:r>
            <a:endParaRPr lang="en-US" sz="1900" dirty="0" smtClean="0">
              <a:solidFill>
                <a:prstClr val="black"/>
              </a:solidFill>
              <a:latin typeface="Times New Roman" pitchFamily="18" charset="0"/>
              <a:cs typeface="Times New Roman" pitchFamily="18" charset="0"/>
            </a:endParaRPr>
          </a:p>
          <a:p>
            <a:pPr marL="274320" indent="-274320">
              <a:buClr>
                <a:srgbClr val="0BD0D9"/>
              </a:buClr>
              <a:buSzPct val="95000"/>
              <a:defRPr/>
            </a:pPr>
            <a:r>
              <a:rPr lang="en-US" sz="1900" dirty="0" smtClean="0">
                <a:solidFill>
                  <a:prstClr val="black"/>
                </a:solidFill>
                <a:latin typeface="Times New Roman" pitchFamily="18" charset="0"/>
                <a:cs typeface="Times New Roman" pitchFamily="18" charset="0"/>
              </a:rPr>
              <a:t>     release </a:t>
            </a:r>
            <a:r>
              <a:rPr lang="en-US" sz="1900" dirty="0">
                <a:solidFill>
                  <a:prstClr val="black"/>
                </a:solidFill>
                <a:latin typeface="Times New Roman" pitchFamily="18" charset="0"/>
                <a:cs typeface="Times New Roman" pitchFamily="18" charset="0"/>
              </a:rPr>
              <a:t>of vasoactive mediators, permeability of blood vessels and deposition of IC.</a:t>
            </a:r>
          </a:p>
          <a:p>
            <a:pPr marL="274320" indent="-274320">
              <a:lnSpc>
                <a:spcPct val="90000"/>
              </a:lnSpc>
              <a:spcBef>
                <a:spcPct val="20000"/>
              </a:spcBef>
              <a:buClr>
                <a:srgbClr val="0BD0D9"/>
              </a:buClr>
              <a:buSzPct val="95000"/>
              <a:buFontTx/>
              <a:buChar char="•"/>
              <a:defRPr/>
            </a:pPr>
            <a:r>
              <a:rPr lang="en-US" sz="1900" dirty="0">
                <a:solidFill>
                  <a:prstClr val="black"/>
                </a:solidFill>
                <a:latin typeface="Times New Roman" pitchFamily="18" charset="0"/>
                <a:cs typeface="Times New Roman" pitchFamily="18" charset="0"/>
              </a:rPr>
              <a:t>IC, via Fc receptors</a:t>
            </a:r>
            <a:r>
              <a:rPr lang="en-US" sz="1900" dirty="0">
                <a:solidFill>
                  <a:srgbClr val="E36C09"/>
                </a:solidFill>
                <a:latin typeface="Times New Roman" pitchFamily="18" charset="0"/>
                <a:cs typeface="Times New Roman" pitchFamily="18" charset="0"/>
              </a:rPr>
              <a:t>, activate the complement system and neutrophils and macrophages</a:t>
            </a:r>
            <a:r>
              <a:rPr lang="en-US" sz="1900" dirty="0">
                <a:solidFill>
                  <a:prstClr val="black"/>
                </a:solidFill>
                <a:latin typeface="Times New Roman" pitchFamily="18" charset="0"/>
                <a:cs typeface="Times New Roman" pitchFamily="18" charset="0"/>
              </a:rPr>
              <a:t>. These cells produce pro-inflammatory cytokines and chemokines and inflammation and tissue damage occur. </a:t>
            </a:r>
            <a:r>
              <a:rPr lang="en-US" sz="1900" dirty="0">
                <a:latin typeface="Times New Roman" pitchFamily="18" charset="0"/>
                <a:cs typeface="Times New Roman" pitchFamily="18" charset="0"/>
              </a:rPr>
              <a:t>The release of </a:t>
            </a:r>
            <a:r>
              <a:rPr lang="en-US" sz="1900" dirty="0">
                <a:solidFill>
                  <a:srgbClr val="E36C09"/>
                </a:solidFill>
                <a:latin typeface="Times New Roman" pitchFamily="18" charset="0"/>
                <a:cs typeface="Times New Roman" pitchFamily="18" charset="0"/>
              </a:rPr>
              <a:t>free oxygen radicals, lysosomal enzymes and chemotactic substances </a:t>
            </a:r>
            <a:r>
              <a:rPr lang="en-US" sz="1900" dirty="0">
                <a:solidFill>
                  <a:prstClr val="black"/>
                </a:solidFill>
                <a:latin typeface="Times New Roman" pitchFamily="18" charset="0"/>
                <a:cs typeface="Times New Roman" pitchFamily="18" charset="0"/>
              </a:rPr>
              <a:t>from permanently activated cells causes damage to the walls of blood vessels, consequent aggregation of platelets, and tissues.</a:t>
            </a:r>
          </a:p>
          <a:p>
            <a:pPr marL="274320" indent="-274320">
              <a:lnSpc>
                <a:spcPct val="90000"/>
              </a:lnSpc>
              <a:spcBef>
                <a:spcPct val="20000"/>
              </a:spcBef>
              <a:buClr>
                <a:srgbClr val="0BD0D9"/>
              </a:buClr>
              <a:buSzPct val="95000"/>
              <a:buFontTx/>
              <a:buChar char="•"/>
              <a:defRPr/>
            </a:pPr>
            <a:r>
              <a:rPr lang="en-US" sz="1900" dirty="0">
                <a:solidFill>
                  <a:srgbClr val="E36C09"/>
                </a:solidFill>
                <a:latin typeface="Times New Roman" pitchFamily="18" charset="0"/>
                <a:cs typeface="Times New Roman" pitchFamily="18" charset="0"/>
              </a:rPr>
              <a:t>Mass deposition of IC </a:t>
            </a:r>
            <a:r>
              <a:rPr lang="en-US" sz="1900" dirty="0">
                <a:solidFill>
                  <a:prstClr val="black"/>
                </a:solidFill>
                <a:latin typeface="Times New Roman" pitchFamily="18" charset="0"/>
                <a:cs typeface="Times New Roman" pitchFamily="18" charset="0"/>
              </a:rPr>
              <a:t>and their non-removal can cause obliteration and obstruction of the blood vessel lumen, resulting in ischemia of tissues and organs.</a:t>
            </a:r>
            <a:r>
              <a:rPr lang="sr-Cyrl-CS" sz="1900" kern="0" dirty="0">
                <a:solidFill>
                  <a:sysClr val="windowText" lastClr="000000"/>
                </a:solidFill>
                <a:latin typeface="Times New Roman" pitchFamily="18" charset="0"/>
                <a:cs typeface="Times New Roman" pitchFamily="18" charset="0"/>
              </a:rPr>
              <a:t>.</a:t>
            </a:r>
            <a:endParaRPr lang="en-US" sz="1900" dirty="0">
              <a:solidFill>
                <a:prstClr val="black"/>
              </a:solidFill>
              <a:latin typeface="Times New Roman" pitchFamily="18" charset="0"/>
              <a:cs typeface="Times New Roman" pitchFamily="18" charset="0"/>
            </a:endParaRPr>
          </a:p>
        </p:txBody>
      </p:sp>
      <p:sp>
        <p:nvSpPr>
          <p:cNvPr id="9" name="Line 4"/>
          <p:cNvSpPr>
            <a:spLocks noChangeShapeType="1"/>
          </p:cNvSpPr>
          <p:nvPr/>
        </p:nvSpPr>
        <p:spPr bwMode="auto">
          <a:xfrm flipV="1">
            <a:off x="251520" y="2135402"/>
            <a:ext cx="0" cy="573518"/>
          </a:xfrm>
          <a:prstGeom prst="line">
            <a:avLst/>
          </a:prstGeom>
          <a:noFill/>
          <a:ln w="38100">
            <a:solidFill>
              <a:srgbClr val="FF3300"/>
            </a:solidFill>
            <a:round/>
            <a:headEnd/>
            <a:tailEnd type="triangle" w="med" len="med"/>
          </a:ln>
        </p:spPr>
        <p:txBody>
          <a:bodyPr/>
          <a:lstStyle/>
          <a:p>
            <a:endParaRPr lang="en-US">
              <a:solidFill>
                <a:prstClr val="black"/>
              </a:solidFill>
            </a:endParaRPr>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457200" y="274638"/>
            <a:ext cx="8218488" cy="850900"/>
          </a:xfrm>
        </p:spPr>
        <p:txBody>
          <a:bodyPr/>
          <a:lstStyle/>
          <a:p>
            <a:r>
              <a:rPr lang="en-US" sz="2800" b="1" dirty="0" smtClean="0">
                <a:solidFill>
                  <a:srgbClr val="FF9900"/>
                </a:solidFill>
                <a:latin typeface="Palatino Linotype" pitchFamily="18" charset="0"/>
              </a:rPr>
              <a:t>Complement system</a:t>
            </a:r>
          </a:p>
        </p:txBody>
      </p:sp>
      <p:sp>
        <p:nvSpPr>
          <p:cNvPr id="41987" name="Rectangle 3"/>
          <p:cNvSpPr>
            <a:spLocks noGrp="1" noChangeArrowheads="1"/>
          </p:cNvSpPr>
          <p:nvPr>
            <p:ph type="body" idx="1"/>
          </p:nvPr>
        </p:nvSpPr>
        <p:spPr>
          <a:xfrm>
            <a:off x="457200" y="1889124"/>
            <a:ext cx="8218488" cy="3700115"/>
          </a:xfrm>
        </p:spPr>
        <p:txBody>
          <a:bodyPr/>
          <a:lstStyle/>
          <a:p>
            <a:pPr>
              <a:buNone/>
            </a:pPr>
            <a:r>
              <a:rPr lang="en-US" sz="2000" dirty="0" smtClean="0">
                <a:latin typeface="Palatino Linotype" pitchFamily="18" charset="0"/>
              </a:rPr>
              <a:t>Activation products of complement system</a:t>
            </a:r>
            <a:r>
              <a:rPr lang="en-US" sz="2000" dirty="0" smtClean="0">
                <a:solidFill>
                  <a:srgbClr val="C00000"/>
                </a:solidFill>
                <a:latin typeface="Palatino Linotype" pitchFamily="18" charset="0"/>
              </a:rPr>
              <a:t> C3a </a:t>
            </a:r>
            <a:r>
              <a:rPr lang="en-US" sz="2000" dirty="0" smtClean="0">
                <a:latin typeface="Palatino Linotype" pitchFamily="18" charset="0"/>
              </a:rPr>
              <a:t>and </a:t>
            </a:r>
            <a:r>
              <a:rPr lang="en-US" sz="2000" dirty="0" smtClean="0">
                <a:solidFill>
                  <a:srgbClr val="C00000"/>
                </a:solidFill>
                <a:latin typeface="Palatino Linotype" pitchFamily="18" charset="0"/>
              </a:rPr>
              <a:t>C5a</a:t>
            </a:r>
            <a:r>
              <a:rPr lang="en-US" sz="2000" dirty="0" smtClean="0">
                <a:latin typeface="Palatino Linotype" pitchFamily="18" charset="0"/>
              </a:rPr>
              <a:t>:</a:t>
            </a:r>
          </a:p>
          <a:p>
            <a:pPr>
              <a:buNone/>
            </a:pPr>
            <a:endParaRPr lang="en-US" sz="2000" dirty="0" smtClean="0">
              <a:latin typeface="Palatino Linotype" pitchFamily="18" charset="0"/>
            </a:endParaRPr>
          </a:p>
          <a:p>
            <a:pPr>
              <a:buClr>
                <a:srgbClr val="E36C09"/>
              </a:buClr>
              <a:buFont typeface="Wingdings" pitchFamily="2" charset="2"/>
              <a:buChar char="ü"/>
            </a:pPr>
            <a:r>
              <a:rPr lang="en-US" sz="2000" dirty="0" smtClean="0">
                <a:latin typeface="Palatino Linotype" pitchFamily="18" charset="0"/>
              </a:rPr>
              <a:t>increase vascular permeability</a:t>
            </a:r>
          </a:p>
          <a:p>
            <a:pPr>
              <a:buClr>
                <a:srgbClr val="E36C09"/>
              </a:buClr>
              <a:buFont typeface="Wingdings" pitchFamily="2" charset="2"/>
              <a:buChar char="ü"/>
            </a:pPr>
            <a:r>
              <a:rPr lang="en-US" sz="2000" dirty="0" smtClean="0">
                <a:latin typeface="Palatino Linotype" pitchFamily="18" charset="0"/>
              </a:rPr>
              <a:t>activate leukocytes</a:t>
            </a:r>
          </a:p>
          <a:p>
            <a:pPr>
              <a:buClr>
                <a:srgbClr val="E36C09"/>
              </a:buClr>
              <a:buFont typeface="Wingdings" pitchFamily="2" charset="2"/>
              <a:buChar char="ü"/>
            </a:pPr>
            <a:r>
              <a:rPr lang="en-US" sz="2000" dirty="0" smtClean="0">
                <a:latin typeface="Palatino Linotype" pitchFamily="18" charset="0"/>
              </a:rPr>
              <a:t>induce the release of histamine from mast cells</a:t>
            </a:r>
          </a:p>
          <a:p>
            <a:pPr>
              <a:buClr>
                <a:srgbClr val="E36C09"/>
              </a:buClr>
              <a:buFont typeface="Wingdings" pitchFamily="2" charset="2"/>
              <a:buChar char="ü"/>
            </a:pPr>
            <a:r>
              <a:rPr lang="en-US" sz="2000" dirty="0" smtClean="0">
                <a:solidFill>
                  <a:srgbClr val="C00000"/>
                </a:solidFill>
                <a:latin typeface="Palatino Linotype" pitchFamily="18" charset="0"/>
              </a:rPr>
              <a:t> C5a </a:t>
            </a:r>
            <a:r>
              <a:rPr lang="en-US" sz="2000" dirty="0" smtClean="0">
                <a:latin typeface="Palatino Linotype" pitchFamily="18" charset="0"/>
              </a:rPr>
              <a:t>acts </a:t>
            </a:r>
            <a:r>
              <a:rPr lang="en-US" sz="2000" dirty="0" err="1" smtClean="0">
                <a:latin typeface="Palatino Linotype" pitchFamily="18" charset="0"/>
              </a:rPr>
              <a:t>chemotactically</a:t>
            </a:r>
            <a:r>
              <a:rPr lang="en-US" sz="2000" dirty="0" smtClean="0">
                <a:latin typeface="Palatino Linotype" pitchFamily="18" charset="0"/>
              </a:rPr>
              <a:t> towards </a:t>
            </a:r>
            <a:r>
              <a:rPr lang="en-US" sz="2000" dirty="0" err="1" smtClean="0">
                <a:latin typeface="Palatino Linotype" pitchFamily="18" charset="0"/>
              </a:rPr>
              <a:t>neutrophils</a:t>
            </a:r>
            <a:r>
              <a:rPr lang="en-US" sz="2000" dirty="0" smtClean="0">
                <a:latin typeface="Palatino Linotype" pitchFamily="18" charset="0"/>
              </a:rPr>
              <a:t> and mononuclear phagocytes</a:t>
            </a:r>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395288" y="0"/>
            <a:ext cx="8229600" cy="764704"/>
          </a:xfrm>
        </p:spPr>
        <p:txBody>
          <a:bodyPr>
            <a:normAutofit fontScale="90000"/>
          </a:bodyPr>
          <a:lstStyle/>
          <a:p>
            <a:pPr algn="ctr"/>
            <a:r>
              <a:rPr lang="en-US" sz="2800" dirty="0">
                <a:solidFill>
                  <a:schemeClr val="tx1"/>
                </a:solidFill>
                <a:latin typeface="Times New Roman" pitchFamily="18" charset="0"/>
                <a:cs typeface="Times New Roman" pitchFamily="18" charset="0"/>
              </a:rPr>
              <a:t>Clinical syndromes of diseases caused by immune complexes</a:t>
            </a:r>
            <a:endParaRPr lang="en-US" sz="2800" b="1" dirty="0">
              <a:solidFill>
                <a:srgbClr val="E36C09"/>
              </a:solidFill>
              <a:effectLst/>
              <a:latin typeface="Times New Roman" pitchFamily="18" charset="0"/>
              <a:cs typeface="Times New Roman" pitchFamily="18" charset="0"/>
            </a:endParaRPr>
          </a:p>
        </p:txBody>
      </p:sp>
      <p:pic>
        <p:nvPicPr>
          <p:cNvPr id="6" name="Picture 5">
            <a:extLst>
              <a:ext uri="{FF2B5EF4-FFF2-40B4-BE49-F238E27FC236}">
                <a16:creationId xmlns="" xmlns:a16="http://schemas.microsoft.com/office/drawing/2014/main" id="{8F727578-EF5C-4A89-90F6-4C5B7921F41D}"/>
              </a:ext>
            </a:extLst>
          </p:cNvPr>
          <p:cNvPicPr/>
          <p:nvPr/>
        </p:nvPicPr>
        <p:blipFill>
          <a:blip r:embed="rId2" cstate="print"/>
          <a:srcRect/>
          <a:stretch>
            <a:fillRect/>
          </a:stretch>
        </p:blipFill>
        <p:spPr bwMode="auto">
          <a:xfrm>
            <a:off x="1115616" y="1052736"/>
            <a:ext cx="6624736" cy="5328592"/>
          </a:xfrm>
          <a:prstGeom prst="rect">
            <a:avLst/>
          </a:prstGeom>
          <a:noFill/>
          <a:ln w="9525">
            <a:noFill/>
            <a:miter lim="800000"/>
            <a:headEnd/>
            <a:tailEnd/>
          </a:ln>
        </p:spPr>
      </p:pic>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2"/>
          <p:cNvSpPr txBox="1"/>
          <p:nvPr/>
        </p:nvSpPr>
        <p:spPr>
          <a:xfrm>
            <a:off x="850900" y="228600"/>
            <a:ext cx="7445949" cy="593624"/>
          </a:xfrm>
          <a:prstGeom prst="rect">
            <a:avLst/>
          </a:prstGeom>
          <a:noFill/>
        </p:spPr>
        <p:txBody>
          <a:bodyPr vert="horz" wrap="none" lIns="0" tIns="0" rIns="0" bIns="0" rtlCol="0">
            <a:spAutoFit/>
          </a:bodyPr>
          <a:lstStyle/>
          <a:p>
            <a:pPr>
              <a:lnSpc>
                <a:spcPts val="4800"/>
              </a:lnSpc>
              <a:tabLst>
                <a:tab pos="2260600" algn="l"/>
              </a:tabLst>
            </a:pPr>
            <a:r>
              <a:rPr lang="en-US" sz="3995" dirty="0">
                <a:solidFill>
                  <a:srgbClr val="000000"/>
                </a:solidFill>
                <a:latin typeface="Times New Roman"/>
                <a:cs typeface="Times New Roman"/>
              </a:rPr>
              <a:t>Diseases caused</a:t>
            </a:r>
            <a:r>
              <a:rPr lang="x-none" sz="3995" dirty="0">
                <a:solidFill>
                  <a:srgbClr val="000000"/>
                </a:solidFill>
                <a:latin typeface="Times New Roman"/>
                <a:cs typeface="Times New Roman"/>
              </a:rPr>
              <a:t> </a:t>
            </a:r>
            <a:r>
              <a:rPr lang="en-US" sz="3995" dirty="0">
                <a:solidFill>
                  <a:srgbClr val="000000"/>
                </a:solidFill>
                <a:latin typeface="Times New Roman"/>
                <a:cs typeface="Times New Roman"/>
              </a:rPr>
              <a:t>immune complexes</a:t>
            </a:r>
            <a:endParaRPr lang="en-CA" sz="3995" dirty="0">
              <a:solidFill>
                <a:srgbClr val="000000"/>
              </a:solidFill>
            </a:endParaRPr>
          </a:p>
        </p:txBody>
      </p:sp>
      <p:sp>
        <p:nvSpPr>
          <p:cNvPr id="3" name="TextBox 3"/>
          <p:cNvSpPr txBox="1"/>
          <p:nvPr/>
        </p:nvSpPr>
        <p:spPr>
          <a:xfrm>
            <a:off x="660400" y="2108200"/>
            <a:ext cx="6777496" cy="983731"/>
          </a:xfrm>
          <a:prstGeom prst="rect">
            <a:avLst/>
          </a:prstGeom>
          <a:noFill/>
        </p:spPr>
        <p:txBody>
          <a:bodyPr vert="horz" wrap="none" lIns="0" tIns="0" rIns="0" bIns="0" rtlCol="0">
            <a:spAutoFit/>
          </a:bodyPr>
          <a:lstStyle/>
          <a:p>
            <a:pPr>
              <a:lnSpc>
                <a:spcPts val="3900"/>
              </a:lnSpc>
            </a:pPr>
            <a:r>
              <a:rPr lang="en-CA" sz="3204" dirty="0">
                <a:solidFill>
                  <a:srgbClr val="000000"/>
                </a:solidFill>
                <a:latin typeface="Arial"/>
                <a:cs typeface="Arial"/>
              </a:rPr>
              <a:t>•</a:t>
            </a:r>
            <a:r>
              <a:rPr lang="en-CA" sz="3204" dirty="0">
                <a:solidFill>
                  <a:srgbClr val="000000"/>
                </a:solidFill>
                <a:latin typeface="Times New Roman"/>
                <a:cs typeface="Times New Roman"/>
              </a:rPr>
              <a:t> </a:t>
            </a:r>
            <a:r>
              <a:rPr lang="en-US" sz="3204" dirty="0">
                <a:solidFill>
                  <a:srgbClr val="000000"/>
                </a:solidFill>
                <a:latin typeface="Times New Roman"/>
                <a:cs typeface="Times New Roman"/>
              </a:rPr>
              <a:t>diseases caused by </a:t>
            </a:r>
            <a:r>
              <a:rPr lang="en-US" sz="3204" b="1" dirty="0">
                <a:solidFill>
                  <a:srgbClr val="E36C09"/>
                </a:solidFill>
                <a:latin typeface="Times New Roman"/>
                <a:cs typeface="Times New Roman"/>
              </a:rPr>
              <a:t>persistent infection</a:t>
            </a:r>
            <a:endParaRPr lang="en-CA" sz="3214" b="1" dirty="0">
              <a:solidFill>
                <a:srgbClr val="E36C09"/>
              </a:solidFill>
              <a:latin typeface="Times New Roman Bold"/>
              <a:cs typeface="Times New Roman Bold"/>
            </a:endParaRPr>
          </a:p>
          <a:p>
            <a:pPr>
              <a:lnSpc>
                <a:spcPts val="3900"/>
              </a:lnSpc>
            </a:pPr>
            <a:endParaRPr lang="en-CA" sz="3204" dirty="0">
              <a:solidFill>
                <a:srgbClr val="000000"/>
              </a:solidFill>
            </a:endParaRPr>
          </a:p>
        </p:txBody>
      </p:sp>
      <p:sp>
        <p:nvSpPr>
          <p:cNvPr id="4" name="TextBox 4"/>
          <p:cNvSpPr txBox="1"/>
          <p:nvPr/>
        </p:nvSpPr>
        <p:spPr>
          <a:xfrm>
            <a:off x="660400" y="3200400"/>
            <a:ext cx="3967433" cy="474489"/>
          </a:xfrm>
          <a:prstGeom prst="rect">
            <a:avLst/>
          </a:prstGeom>
          <a:noFill/>
        </p:spPr>
        <p:txBody>
          <a:bodyPr vert="horz" wrap="none" lIns="0" tIns="0" rIns="0" bIns="0" rtlCol="0">
            <a:spAutoFit/>
          </a:bodyPr>
          <a:lstStyle/>
          <a:p>
            <a:pPr>
              <a:lnSpc>
                <a:spcPts val="3680"/>
              </a:lnSpc>
            </a:pPr>
            <a:r>
              <a:rPr lang="en-CA" sz="3204" dirty="0">
                <a:solidFill>
                  <a:srgbClr val="E36C09"/>
                </a:solidFill>
                <a:latin typeface="Arial"/>
                <a:cs typeface="Arial"/>
              </a:rPr>
              <a:t>•</a:t>
            </a:r>
            <a:r>
              <a:rPr lang="en-CA" sz="3214" b="1" dirty="0">
                <a:solidFill>
                  <a:srgbClr val="E36C09"/>
                </a:solidFill>
                <a:latin typeface="Times New Roman Bold"/>
                <a:cs typeface="Times New Roman Bold"/>
              </a:rPr>
              <a:t> autoimmune diseases</a:t>
            </a:r>
            <a:endParaRPr lang="en-CA" sz="3204" dirty="0">
              <a:solidFill>
                <a:srgbClr val="000000"/>
              </a:solidFill>
            </a:endParaRPr>
          </a:p>
        </p:txBody>
      </p:sp>
      <p:sp>
        <p:nvSpPr>
          <p:cNvPr id="5" name="TextBox 5"/>
          <p:cNvSpPr txBox="1"/>
          <p:nvPr/>
        </p:nvSpPr>
        <p:spPr>
          <a:xfrm>
            <a:off x="660400" y="3784600"/>
            <a:ext cx="7245573" cy="1423467"/>
          </a:xfrm>
          <a:prstGeom prst="rect">
            <a:avLst/>
          </a:prstGeom>
          <a:noFill/>
        </p:spPr>
        <p:txBody>
          <a:bodyPr vert="horz" wrap="none" lIns="0" tIns="0" rIns="0" bIns="0" rtlCol="0">
            <a:spAutoFit/>
          </a:bodyPr>
          <a:lstStyle/>
          <a:p>
            <a:pPr>
              <a:lnSpc>
                <a:spcPts val="3680"/>
              </a:lnSpc>
            </a:pPr>
            <a:r>
              <a:rPr lang="en-CA" sz="3206" dirty="0">
                <a:solidFill>
                  <a:srgbClr val="000000"/>
                </a:solidFill>
                <a:latin typeface="Arial"/>
                <a:cs typeface="Arial"/>
              </a:rPr>
              <a:t>•</a:t>
            </a:r>
            <a:r>
              <a:rPr lang="en-CA" sz="3206" dirty="0">
                <a:solidFill>
                  <a:srgbClr val="000000"/>
                </a:solidFill>
                <a:latin typeface="Times New Roman"/>
                <a:cs typeface="Times New Roman"/>
              </a:rPr>
              <a:t> </a:t>
            </a:r>
            <a:r>
              <a:rPr lang="en-US" sz="3206" dirty="0">
                <a:solidFill>
                  <a:srgbClr val="000000"/>
                </a:solidFill>
                <a:latin typeface="Times New Roman"/>
                <a:cs typeface="Times New Roman"/>
              </a:rPr>
              <a:t>diseases caused </a:t>
            </a:r>
            <a:r>
              <a:rPr lang="en-US" sz="3206" b="1" dirty="0">
                <a:solidFill>
                  <a:srgbClr val="E36C09"/>
                </a:solidFill>
                <a:latin typeface="Times New Roman"/>
                <a:cs typeface="Times New Roman"/>
              </a:rPr>
              <a:t>by inhalation of antigens</a:t>
            </a:r>
          </a:p>
          <a:p>
            <a:pPr>
              <a:lnSpc>
                <a:spcPts val="3680"/>
              </a:lnSpc>
            </a:pPr>
            <a:r>
              <a:rPr lang="en-US" sz="3206" b="1" dirty="0">
                <a:solidFill>
                  <a:srgbClr val="E36C09"/>
                </a:solidFill>
                <a:latin typeface="Times New Roman"/>
                <a:cs typeface="Times New Roman"/>
              </a:rPr>
              <a:t>  (farmer's lung </a:t>
            </a:r>
            <a:r>
              <a:rPr lang="en-US" sz="3206" b="1" dirty="0" err="1">
                <a:solidFill>
                  <a:srgbClr val="E36C09"/>
                </a:solidFill>
                <a:latin typeface="Times New Roman"/>
                <a:cs typeface="Times New Roman"/>
              </a:rPr>
              <a:t>ie</a:t>
            </a:r>
            <a:endParaRPr lang="en-US" sz="3206" b="1" dirty="0">
              <a:solidFill>
                <a:srgbClr val="E36C09"/>
              </a:solidFill>
              <a:latin typeface="Times New Roman"/>
              <a:cs typeface="Times New Roman"/>
            </a:endParaRPr>
          </a:p>
          <a:p>
            <a:pPr>
              <a:lnSpc>
                <a:spcPts val="3680"/>
              </a:lnSpc>
            </a:pPr>
            <a:r>
              <a:rPr lang="en-US" sz="3206" b="1" dirty="0">
                <a:solidFill>
                  <a:srgbClr val="E36C09"/>
                </a:solidFill>
                <a:latin typeface="Times New Roman"/>
                <a:cs typeface="Times New Roman"/>
              </a:rPr>
              <a:t>  hypersensitivity pneumonitis)</a:t>
            </a:r>
            <a:endParaRPr lang="en-CA" sz="3206" b="1" dirty="0">
              <a:solidFill>
                <a:srgbClr val="E36C09"/>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2"/>
          <p:cNvSpPr txBox="1"/>
          <p:nvPr/>
        </p:nvSpPr>
        <p:spPr>
          <a:xfrm>
            <a:off x="539552" y="404664"/>
            <a:ext cx="7713650" cy="1243930"/>
          </a:xfrm>
          <a:prstGeom prst="rect">
            <a:avLst/>
          </a:prstGeom>
          <a:noFill/>
        </p:spPr>
        <p:txBody>
          <a:bodyPr vert="horz" wrap="none" lIns="0" tIns="0" rIns="0" bIns="0" rtlCol="0">
            <a:spAutoFit/>
          </a:bodyPr>
          <a:lstStyle/>
          <a:p>
            <a:pPr>
              <a:lnSpc>
                <a:spcPts val="4600"/>
              </a:lnSpc>
            </a:pPr>
            <a:r>
              <a:rPr lang="en-CA" sz="4000" dirty="0">
                <a:solidFill>
                  <a:srgbClr val="000000"/>
                </a:solidFill>
                <a:latin typeface="Times New Roman"/>
                <a:cs typeface="Times New Roman"/>
              </a:rPr>
              <a:t>Division</a:t>
            </a:r>
            <a:r>
              <a:rPr lang="x-none" sz="4000" dirty="0">
                <a:solidFill>
                  <a:srgbClr val="000000"/>
                </a:solidFill>
                <a:latin typeface="Times New Roman"/>
                <a:cs typeface="Times New Roman"/>
              </a:rPr>
              <a:t> of </a:t>
            </a:r>
            <a:r>
              <a:rPr lang="en-US" sz="4000" dirty="0">
                <a:solidFill>
                  <a:srgbClr val="000000"/>
                </a:solidFill>
                <a:latin typeface="Times New Roman"/>
                <a:cs typeface="Times New Roman"/>
              </a:rPr>
              <a:t>hypersensitivity reactions</a:t>
            </a:r>
            <a:endParaRPr lang="en-CA" sz="4000" dirty="0">
              <a:solidFill>
                <a:srgbClr val="000000"/>
              </a:solidFill>
            </a:endParaRPr>
          </a:p>
          <a:p>
            <a:pPr>
              <a:lnSpc>
                <a:spcPts val="5060"/>
              </a:lnSpc>
            </a:pPr>
            <a:endParaRPr lang="en-CA" sz="4406" dirty="0">
              <a:solidFill>
                <a:srgbClr val="000000"/>
              </a:solidFill>
            </a:endParaRPr>
          </a:p>
        </p:txBody>
      </p:sp>
      <p:sp>
        <p:nvSpPr>
          <p:cNvPr id="5" name="TextBox 5"/>
          <p:cNvSpPr txBox="1"/>
          <p:nvPr/>
        </p:nvSpPr>
        <p:spPr>
          <a:xfrm>
            <a:off x="785044" y="2492896"/>
            <a:ext cx="6929782" cy="820738"/>
          </a:xfrm>
          <a:prstGeom prst="rect">
            <a:avLst/>
          </a:prstGeom>
          <a:noFill/>
        </p:spPr>
        <p:txBody>
          <a:bodyPr vert="horz" wrap="none" lIns="0" tIns="0" rIns="0" bIns="0" rtlCol="0">
            <a:spAutoFit/>
          </a:bodyPr>
          <a:lstStyle/>
          <a:p>
            <a:pPr>
              <a:lnSpc>
                <a:spcPts val="3220"/>
              </a:lnSpc>
            </a:pPr>
            <a:r>
              <a:rPr lang="en-CA" sz="2795" dirty="0">
                <a:solidFill>
                  <a:srgbClr val="000000"/>
                </a:solidFill>
                <a:latin typeface="Arial"/>
                <a:cs typeface="Arial"/>
              </a:rPr>
              <a:t>-</a:t>
            </a:r>
            <a:r>
              <a:rPr lang="en-CA" sz="2795" dirty="0">
                <a:solidFill>
                  <a:srgbClr val="000000"/>
                </a:solidFill>
                <a:latin typeface="Times New Roman"/>
                <a:cs typeface="Times New Roman"/>
              </a:rPr>
              <a:t> </a:t>
            </a:r>
            <a:r>
              <a:rPr lang="en-US" sz="2795" dirty="0">
                <a:solidFill>
                  <a:srgbClr val="000000"/>
                </a:solidFill>
                <a:latin typeface="Times New Roman"/>
                <a:cs typeface="Times New Roman"/>
              </a:rPr>
              <a:t>I type - </a:t>
            </a:r>
            <a:r>
              <a:rPr lang="en-US" sz="2795" b="1" dirty="0">
                <a:solidFill>
                  <a:srgbClr val="FF9900"/>
                </a:solidFill>
                <a:latin typeface="Times New Roman"/>
                <a:cs typeface="Times New Roman"/>
              </a:rPr>
              <a:t>anaphylactic type of hypersensitivity</a:t>
            </a:r>
            <a:endParaRPr lang="en-CA" sz="2795" b="1" dirty="0">
              <a:solidFill>
                <a:srgbClr val="FF9900"/>
              </a:solidFill>
              <a:latin typeface="Times New Roman"/>
              <a:cs typeface="Times New Roman"/>
            </a:endParaRPr>
          </a:p>
          <a:p>
            <a:pPr>
              <a:lnSpc>
                <a:spcPts val="3220"/>
              </a:lnSpc>
            </a:pPr>
            <a:endParaRPr lang="en-CA" sz="2795" dirty="0">
              <a:solidFill>
                <a:srgbClr val="000000"/>
              </a:solidFill>
            </a:endParaRPr>
          </a:p>
        </p:txBody>
      </p:sp>
      <p:sp>
        <p:nvSpPr>
          <p:cNvPr id="6" name="TextBox 6"/>
          <p:cNvSpPr txBox="1"/>
          <p:nvPr/>
        </p:nvSpPr>
        <p:spPr>
          <a:xfrm>
            <a:off x="785044" y="3065016"/>
            <a:ext cx="6349495" cy="410369"/>
          </a:xfrm>
          <a:prstGeom prst="rect">
            <a:avLst/>
          </a:prstGeom>
          <a:noFill/>
        </p:spPr>
        <p:txBody>
          <a:bodyPr vert="horz" wrap="none" lIns="0" tIns="0" rIns="0" bIns="0" rtlCol="0">
            <a:spAutoFit/>
          </a:bodyPr>
          <a:lstStyle/>
          <a:p>
            <a:pPr>
              <a:lnSpc>
                <a:spcPts val="3220"/>
              </a:lnSpc>
            </a:pPr>
            <a:r>
              <a:rPr lang="en-CA" sz="2798" dirty="0">
                <a:solidFill>
                  <a:srgbClr val="000000"/>
                </a:solidFill>
                <a:latin typeface="Arial"/>
                <a:cs typeface="Arial"/>
              </a:rPr>
              <a:t>-</a:t>
            </a:r>
            <a:r>
              <a:rPr lang="en-CA" sz="2798" dirty="0">
                <a:solidFill>
                  <a:srgbClr val="000000"/>
                </a:solidFill>
                <a:latin typeface="Times New Roman"/>
                <a:cs typeface="Times New Roman"/>
              </a:rPr>
              <a:t> </a:t>
            </a:r>
            <a:r>
              <a:rPr lang="en-US" sz="2798" dirty="0">
                <a:solidFill>
                  <a:srgbClr val="000000"/>
                </a:solidFill>
                <a:latin typeface="Times New Roman"/>
                <a:cs typeface="Times New Roman"/>
              </a:rPr>
              <a:t>II type - </a:t>
            </a:r>
            <a:r>
              <a:rPr lang="en-US" sz="2798" b="1" dirty="0" err="1">
                <a:solidFill>
                  <a:srgbClr val="FF9900"/>
                </a:solidFill>
                <a:latin typeface="Times New Roman"/>
                <a:cs typeface="Times New Roman"/>
              </a:rPr>
              <a:t>cytotoxic</a:t>
            </a:r>
            <a:r>
              <a:rPr lang="en-US" sz="2798" b="1" dirty="0">
                <a:solidFill>
                  <a:srgbClr val="FF9900"/>
                </a:solidFill>
                <a:latin typeface="Times New Roman"/>
                <a:cs typeface="Times New Roman"/>
              </a:rPr>
              <a:t> type</a:t>
            </a:r>
            <a:r>
              <a:rPr lang="en-US" sz="2798" dirty="0">
                <a:solidFill>
                  <a:srgbClr val="000000"/>
                </a:solidFill>
                <a:latin typeface="Times New Roman"/>
                <a:cs typeface="Times New Roman"/>
              </a:rPr>
              <a:t> of hypersensitivity</a:t>
            </a:r>
            <a:endParaRPr lang="en-CA" sz="2798" dirty="0">
              <a:solidFill>
                <a:srgbClr val="000000"/>
              </a:solidFill>
            </a:endParaRPr>
          </a:p>
        </p:txBody>
      </p:sp>
      <p:sp>
        <p:nvSpPr>
          <p:cNvPr id="7" name="TextBox 7"/>
          <p:cNvSpPr txBox="1"/>
          <p:nvPr/>
        </p:nvSpPr>
        <p:spPr>
          <a:xfrm>
            <a:off x="785044" y="3645024"/>
            <a:ext cx="7757701" cy="1231106"/>
          </a:xfrm>
          <a:prstGeom prst="rect">
            <a:avLst/>
          </a:prstGeom>
          <a:noFill/>
        </p:spPr>
        <p:txBody>
          <a:bodyPr vert="horz" wrap="square" lIns="0" tIns="0" rIns="0" bIns="0" rtlCol="0">
            <a:spAutoFit/>
          </a:bodyPr>
          <a:lstStyle/>
          <a:p>
            <a:pPr lvl="0">
              <a:lnSpc>
                <a:spcPts val="3220"/>
              </a:lnSpc>
            </a:pPr>
            <a:r>
              <a:rPr lang="en-CA" sz="2795" dirty="0">
                <a:solidFill>
                  <a:srgbClr val="000000"/>
                </a:solidFill>
                <a:latin typeface="Arial"/>
                <a:cs typeface="Arial"/>
              </a:rPr>
              <a:t>-</a:t>
            </a:r>
            <a:r>
              <a:rPr lang="en-CA" sz="2795" dirty="0">
                <a:solidFill>
                  <a:srgbClr val="000000"/>
                </a:solidFill>
                <a:latin typeface="Times New Roman"/>
                <a:cs typeface="Times New Roman"/>
              </a:rPr>
              <a:t> </a:t>
            </a:r>
            <a:r>
              <a:rPr lang="en-US" sz="2795" dirty="0">
                <a:solidFill>
                  <a:srgbClr val="000000"/>
                </a:solidFill>
                <a:latin typeface="Times New Roman"/>
                <a:cs typeface="Times New Roman"/>
              </a:rPr>
              <a:t>III </a:t>
            </a:r>
            <a:r>
              <a:rPr lang="x-none" sz="2795" dirty="0">
                <a:solidFill>
                  <a:srgbClr val="000000"/>
                </a:solidFill>
                <a:latin typeface="Times New Roman"/>
                <a:cs typeface="Times New Roman"/>
              </a:rPr>
              <a:t>t</a:t>
            </a:r>
            <a:r>
              <a:rPr lang="en-US" sz="2795" dirty="0" err="1">
                <a:solidFill>
                  <a:srgbClr val="000000"/>
                </a:solidFill>
                <a:latin typeface="Times New Roman"/>
                <a:cs typeface="Times New Roman"/>
              </a:rPr>
              <a:t>ype</a:t>
            </a:r>
            <a:r>
              <a:rPr lang="en-US" sz="2795" dirty="0">
                <a:solidFill>
                  <a:srgbClr val="000000"/>
                </a:solidFill>
                <a:latin typeface="Times New Roman"/>
                <a:cs typeface="Times New Roman"/>
              </a:rPr>
              <a:t>- </a:t>
            </a:r>
            <a:r>
              <a:rPr lang="en-US" sz="2795" b="1" dirty="0" err="1">
                <a:solidFill>
                  <a:srgbClr val="FF9900"/>
                </a:solidFill>
                <a:latin typeface="Times New Roman"/>
                <a:cs typeface="Times New Roman"/>
              </a:rPr>
              <a:t>immunocomplex</a:t>
            </a:r>
            <a:r>
              <a:rPr lang="en-US" sz="2795" b="1" dirty="0">
                <a:solidFill>
                  <a:srgbClr val="FF9900"/>
                </a:solidFill>
                <a:latin typeface="Times New Roman"/>
                <a:cs typeface="Times New Roman"/>
              </a:rPr>
              <a:t> type </a:t>
            </a:r>
            <a:r>
              <a:rPr lang="en-US" sz="2795" dirty="0">
                <a:solidFill>
                  <a:srgbClr val="000000"/>
                </a:solidFill>
                <a:latin typeface="Times New Roman"/>
                <a:cs typeface="Times New Roman"/>
              </a:rPr>
              <a:t>of hypersensitivity</a:t>
            </a:r>
            <a:endParaRPr lang="en-CA" sz="2795" dirty="0">
              <a:solidFill>
                <a:srgbClr val="000000"/>
              </a:solidFill>
              <a:latin typeface="Times New Roman"/>
              <a:cs typeface="Times New Roman"/>
            </a:endParaRPr>
          </a:p>
          <a:p>
            <a:pPr>
              <a:lnSpc>
                <a:spcPts val="3220"/>
              </a:lnSpc>
            </a:pPr>
            <a:endParaRPr lang="en-CA" sz="2805" b="1" dirty="0">
              <a:solidFill>
                <a:srgbClr val="E36C09"/>
              </a:solidFill>
              <a:latin typeface="Times New Roman Bold"/>
              <a:cs typeface="Times New Roman Bold"/>
            </a:endParaRPr>
          </a:p>
          <a:p>
            <a:pPr>
              <a:lnSpc>
                <a:spcPts val="3220"/>
              </a:lnSpc>
            </a:pPr>
            <a:endParaRPr lang="en-CA" sz="2795" dirty="0">
              <a:solidFill>
                <a:srgbClr val="000000"/>
              </a:solidFill>
            </a:endParaRPr>
          </a:p>
        </p:txBody>
      </p:sp>
      <p:sp>
        <p:nvSpPr>
          <p:cNvPr id="9" name="TextBox 9"/>
          <p:cNvSpPr txBox="1"/>
          <p:nvPr/>
        </p:nvSpPr>
        <p:spPr>
          <a:xfrm>
            <a:off x="785044" y="4295800"/>
            <a:ext cx="5583195" cy="820738"/>
          </a:xfrm>
          <a:prstGeom prst="rect">
            <a:avLst/>
          </a:prstGeom>
          <a:noFill/>
        </p:spPr>
        <p:txBody>
          <a:bodyPr vert="horz" wrap="none" lIns="0" tIns="0" rIns="0" bIns="0" rtlCol="0">
            <a:spAutoFit/>
          </a:bodyPr>
          <a:lstStyle/>
          <a:p>
            <a:pPr>
              <a:lnSpc>
                <a:spcPts val="3220"/>
              </a:lnSpc>
            </a:pPr>
            <a:r>
              <a:rPr lang="en-CA" sz="2798" dirty="0">
                <a:solidFill>
                  <a:srgbClr val="000000"/>
                </a:solidFill>
                <a:latin typeface="Arial"/>
                <a:cs typeface="Arial"/>
              </a:rPr>
              <a:t>-</a:t>
            </a:r>
            <a:r>
              <a:rPr lang="en-CA" sz="2798" dirty="0">
                <a:solidFill>
                  <a:srgbClr val="000000"/>
                </a:solidFill>
                <a:latin typeface="Times New Roman"/>
                <a:cs typeface="Times New Roman"/>
              </a:rPr>
              <a:t> </a:t>
            </a:r>
            <a:r>
              <a:rPr lang="en-US" sz="2798" dirty="0">
                <a:solidFill>
                  <a:srgbClr val="000000"/>
                </a:solidFill>
                <a:latin typeface="Times New Roman"/>
                <a:cs typeface="Times New Roman"/>
              </a:rPr>
              <a:t>IV type - </a:t>
            </a:r>
            <a:r>
              <a:rPr lang="en-US" sz="2798" dirty="0">
                <a:solidFill>
                  <a:srgbClr val="FF9900"/>
                </a:solidFill>
                <a:latin typeface="Times New Roman"/>
                <a:cs typeface="Times New Roman"/>
              </a:rPr>
              <a:t>late type </a:t>
            </a:r>
            <a:r>
              <a:rPr lang="en-US" sz="2798" dirty="0">
                <a:solidFill>
                  <a:srgbClr val="000000"/>
                </a:solidFill>
                <a:latin typeface="Times New Roman"/>
                <a:cs typeface="Times New Roman"/>
              </a:rPr>
              <a:t>of hypersensitivity</a:t>
            </a:r>
            <a:endParaRPr lang="en-CA" sz="2798" dirty="0">
              <a:solidFill>
                <a:srgbClr val="000000"/>
              </a:solidFill>
              <a:latin typeface="Times New Roman"/>
              <a:cs typeface="Times New Roman"/>
            </a:endParaRPr>
          </a:p>
          <a:p>
            <a:pPr>
              <a:lnSpc>
                <a:spcPts val="3220"/>
              </a:lnSpc>
            </a:pPr>
            <a:endParaRPr lang="en-CA" sz="2798" dirty="0">
              <a:solidFill>
                <a:srgbClr val="000000"/>
              </a:solidFill>
            </a:endParaRPr>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428625" y="0"/>
            <a:ext cx="8229600" cy="1143000"/>
          </a:xfrm>
        </p:spPr>
        <p:txBody>
          <a:bodyPr/>
          <a:lstStyle/>
          <a:p>
            <a:r>
              <a:rPr lang="en-US" sz="2800" b="1" dirty="0">
                <a:solidFill>
                  <a:schemeClr val="tx1"/>
                </a:solidFill>
                <a:latin typeface="Times New Roman" pitchFamily="18" charset="0"/>
                <a:cs typeface="Times New Roman" pitchFamily="18" charset="0"/>
              </a:rPr>
              <a:t>Therapy</a:t>
            </a:r>
            <a:endParaRPr lang="en-US" sz="2800" b="1" dirty="0">
              <a:solidFill>
                <a:schemeClr val="tx1"/>
              </a:solidFill>
              <a:effectLst/>
              <a:latin typeface="Times New Roman" pitchFamily="18" charset="0"/>
              <a:cs typeface="Times New Roman" pitchFamily="18" charset="0"/>
            </a:endParaRPr>
          </a:p>
        </p:txBody>
      </p:sp>
      <p:sp>
        <p:nvSpPr>
          <p:cNvPr id="26627" name="Rectangle 3"/>
          <p:cNvSpPr>
            <a:spLocks noGrp="1" noChangeArrowheads="1"/>
          </p:cNvSpPr>
          <p:nvPr>
            <p:ph type="body" idx="1"/>
          </p:nvPr>
        </p:nvSpPr>
        <p:spPr>
          <a:xfrm>
            <a:off x="500063" y="1285875"/>
            <a:ext cx="8229600" cy="4530725"/>
          </a:xfrm>
        </p:spPr>
        <p:txBody>
          <a:bodyPr>
            <a:normAutofit fontScale="92500"/>
          </a:bodyPr>
          <a:lstStyle/>
          <a:p>
            <a:pPr>
              <a:defRPr/>
            </a:pPr>
            <a:r>
              <a:rPr lang="en-US" sz="2400" b="1" dirty="0">
                <a:latin typeface="Times New Roman" pitchFamily="18" charset="0"/>
                <a:cs typeface="Times New Roman" pitchFamily="18" charset="0"/>
              </a:rPr>
              <a:t>Corticosteroids</a:t>
            </a:r>
          </a:p>
          <a:p>
            <a:pPr>
              <a:defRPr/>
            </a:pPr>
            <a:endParaRPr lang="en-US" sz="2400" b="1" dirty="0">
              <a:latin typeface="Times New Roman" pitchFamily="18" charset="0"/>
              <a:cs typeface="Times New Roman" pitchFamily="18" charset="0"/>
            </a:endParaRPr>
          </a:p>
          <a:p>
            <a:pPr>
              <a:defRPr/>
            </a:pPr>
            <a:r>
              <a:rPr lang="en-US" sz="2400" b="1" dirty="0">
                <a:latin typeface="Times New Roman" pitchFamily="18" charset="0"/>
                <a:cs typeface="Times New Roman" pitchFamily="18" charset="0"/>
              </a:rPr>
              <a:t>Plasmapheresis -</a:t>
            </a:r>
            <a:r>
              <a:rPr lang="en-US" sz="2400" dirty="0">
                <a:latin typeface="Times New Roman" pitchFamily="18" charset="0"/>
                <a:cs typeface="Times New Roman" pitchFamily="18" charset="0"/>
              </a:rPr>
              <a:t> a procedure by which only plasma is extracted from the patient's blood, while the blood cells are returned to him.</a:t>
            </a:r>
          </a:p>
          <a:p>
            <a:pPr>
              <a:defRPr/>
            </a:pPr>
            <a:endParaRPr lang="en-US" sz="2400" b="1" dirty="0">
              <a:latin typeface="Times New Roman" pitchFamily="18" charset="0"/>
              <a:cs typeface="Times New Roman" pitchFamily="18" charset="0"/>
            </a:endParaRPr>
          </a:p>
          <a:p>
            <a:pPr>
              <a:defRPr/>
            </a:pPr>
            <a:r>
              <a:rPr lang="en-US" sz="2400" b="1" dirty="0" err="1">
                <a:latin typeface="Times New Roman" pitchFamily="18" charset="0"/>
                <a:cs typeface="Times New Roman" pitchFamily="18" charset="0"/>
              </a:rPr>
              <a:t>Cytostatics</a:t>
            </a:r>
            <a:endParaRPr lang="en-US" sz="2400" b="1" dirty="0">
              <a:latin typeface="Times New Roman" pitchFamily="18" charset="0"/>
              <a:cs typeface="Times New Roman" pitchFamily="18" charset="0"/>
            </a:endParaRPr>
          </a:p>
          <a:p>
            <a:pPr>
              <a:defRPr/>
            </a:pPr>
            <a:endParaRPr lang="en-US" sz="2400" b="1" dirty="0">
              <a:latin typeface="Times New Roman" pitchFamily="18" charset="0"/>
              <a:cs typeface="Times New Roman" pitchFamily="18" charset="0"/>
            </a:endParaRPr>
          </a:p>
          <a:p>
            <a:pPr>
              <a:defRPr/>
            </a:pPr>
            <a:r>
              <a:rPr lang="en-US" sz="2400" b="1" dirty="0">
                <a:latin typeface="Times New Roman" pitchFamily="18" charset="0"/>
                <a:cs typeface="Times New Roman" pitchFamily="18" charset="0"/>
              </a:rPr>
              <a:t>Blockade of CD40L</a:t>
            </a:r>
          </a:p>
          <a:p>
            <a:pPr>
              <a:defRPr/>
            </a:pPr>
            <a:r>
              <a:rPr lang="en-US" sz="2400" b="1" dirty="0">
                <a:latin typeface="Times New Roman" pitchFamily="18" charset="0"/>
                <a:cs typeface="Times New Roman" pitchFamily="18" charset="0"/>
              </a:rPr>
              <a:t>Anti CD20</a:t>
            </a:r>
          </a:p>
          <a:p>
            <a:pPr>
              <a:defRPr/>
            </a:pPr>
            <a:r>
              <a:rPr lang="en-US" sz="2400" b="1" dirty="0">
                <a:latin typeface="Times New Roman" pitchFamily="18" charset="0"/>
                <a:cs typeface="Times New Roman" pitchFamily="18" charset="0"/>
              </a:rPr>
              <a:t>Induction of tolerance: stimulation of alloreactive cells to become regulatory (IL-10, TGF-β)</a:t>
            </a:r>
            <a:endParaRPr lang="en-US" sz="2400" b="1" dirty="0">
              <a:effectLst/>
              <a:latin typeface="Times New Roman" pitchFamily="18" charset="0"/>
              <a:cs typeface="Times New Roman" pitchFamily="18" charset="0"/>
            </a:endParaRPr>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2"/>
          <p:cNvSpPr txBox="1"/>
          <p:nvPr/>
        </p:nvSpPr>
        <p:spPr>
          <a:xfrm>
            <a:off x="1638300" y="476672"/>
            <a:ext cx="5592941" cy="654025"/>
          </a:xfrm>
          <a:prstGeom prst="rect">
            <a:avLst/>
          </a:prstGeom>
          <a:noFill/>
        </p:spPr>
        <p:txBody>
          <a:bodyPr vert="horz" wrap="none" lIns="0" tIns="0" rIns="0" bIns="0" rtlCol="0">
            <a:spAutoFit/>
          </a:bodyPr>
          <a:lstStyle/>
          <a:p>
            <a:pPr>
              <a:lnSpc>
                <a:spcPts val="5060"/>
              </a:lnSpc>
            </a:pPr>
            <a:r>
              <a:rPr lang="en-CA" sz="4406" dirty="0">
                <a:solidFill>
                  <a:srgbClr val="000000"/>
                </a:solidFill>
                <a:latin typeface="Times New Roman"/>
                <a:cs typeface="Times New Roman"/>
              </a:rPr>
              <a:t>Type IV hypersensitivity</a:t>
            </a:r>
            <a:endParaRPr lang="en-CA" sz="4406" dirty="0">
              <a:solidFill>
                <a:srgbClr val="000000"/>
              </a:solidFill>
            </a:endParaRPr>
          </a:p>
        </p:txBody>
      </p:sp>
      <p:sp>
        <p:nvSpPr>
          <p:cNvPr id="3" name="TextBox 3"/>
          <p:cNvSpPr txBox="1"/>
          <p:nvPr/>
        </p:nvSpPr>
        <p:spPr>
          <a:xfrm>
            <a:off x="584200" y="2299320"/>
            <a:ext cx="5411738" cy="981102"/>
          </a:xfrm>
          <a:prstGeom prst="rect">
            <a:avLst/>
          </a:prstGeom>
          <a:noFill/>
        </p:spPr>
        <p:txBody>
          <a:bodyPr vert="horz" wrap="none" lIns="0" tIns="0" rIns="0" bIns="0" rtlCol="0">
            <a:spAutoFit/>
          </a:bodyPr>
          <a:lstStyle/>
          <a:p>
            <a:pPr>
              <a:lnSpc>
                <a:spcPts val="3900"/>
              </a:lnSpc>
            </a:pPr>
            <a:r>
              <a:rPr lang="en-CA" sz="3204" dirty="0">
                <a:solidFill>
                  <a:srgbClr val="000000"/>
                </a:solidFill>
                <a:latin typeface="Arial"/>
                <a:cs typeface="Arial"/>
              </a:rPr>
              <a:t>•</a:t>
            </a:r>
            <a:r>
              <a:rPr lang="en-CA" sz="3204" dirty="0">
                <a:solidFill>
                  <a:srgbClr val="000000"/>
                </a:solidFill>
                <a:latin typeface="Times New Roman"/>
                <a:cs typeface="Times New Roman"/>
              </a:rPr>
              <a:t> </a:t>
            </a:r>
            <a:r>
              <a:rPr lang="en-US" sz="3204" dirty="0">
                <a:solidFill>
                  <a:srgbClr val="000000"/>
                </a:solidFill>
                <a:latin typeface="Times New Roman"/>
                <a:cs typeface="Times New Roman"/>
              </a:rPr>
              <a:t>not mediated by antibodies, but</a:t>
            </a:r>
          </a:p>
          <a:p>
            <a:pPr>
              <a:lnSpc>
                <a:spcPts val="3900"/>
              </a:lnSpc>
            </a:pPr>
            <a:r>
              <a:rPr lang="en-US" sz="3204" b="1" dirty="0">
                <a:solidFill>
                  <a:srgbClr val="E36C09"/>
                </a:solidFill>
                <a:latin typeface="Times New Roman"/>
                <a:cs typeface="Times New Roman"/>
              </a:rPr>
              <a:t>T lymphocytes</a:t>
            </a:r>
            <a:endParaRPr lang="en-CA" sz="3206" b="1" dirty="0">
              <a:solidFill>
                <a:srgbClr val="E36C09"/>
              </a:solidFill>
            </a:endParaRPr>
          </a:p>
        </p:txBody>
      </p:sp>
      <p:sp>
        <p:nvSpPr>
          <p:cNvPr id="4" name="TextBox 4"/>
          <p:cNvSpPr txBox="1"/>
          <p:nvPr/>
        </p:nvSpPr>
        <p:spPr>
          <a:xfrm>
            <a:off x="584200" y="3738860"/>
            <a:ext cx="6882846" cy="974626"/>
          </a:xfrm>
          <a:prstGeom prst="rect">
            <a:avLst/>
          </a:prstGeom>
          <a:noFill/>
        </p:spPr>
        <p:txBody>
          <a:bodyPr vert="horz" wrap="none" lIns="0" tIns="0" rIns="0" bIns="0" rtlCol="0">
            <a:spAutoFit/>
          </a:bodyPr>
          <a:lstStyle/>
          <a:p>
            <a:pPr>
              <a:lnSpc>
                <a:spcPts val="3800"/>
              </a:lnSpc>
            </a:pPr>
            <a:r>
              <a:rPr lang="en-CA" sz="3204" dirty="0">
                <a:solidFill>
                  <a:srgbClr val="000000"/>
                </a:solidFill>
                <a:latin typeface="Arial"/>
                <a:cs typeface="Arial"/>
              </a:rPr>
              <a:t>•</a:t>
            </a:r>
            <a:r>
              <a:rPr lang="en-CA" sz="3204" dirty="0">
                <a:solidFill>
                  <a:srgbClr val="000000"/>
                </a:solidFill>
                <a:latin typeface="Times New Roman"/>
                <a:cs typeface="Times New Roman"/>
              </a:rPr>
              <a:t> </a:t>
            </a:r>
            <a:r>
              <a:rPr lang="en-US" sz="3204" b="1" dirty="0">
                <a:solidFill>
                  <a:srgbClr val="E36C09"/>
                </a:solidFill>
                <a:latin typeface="Times New Roman"/>
                <a:cs typeface="Times New Roman"/>
              </a:rPr>
              <a:t>at least 12 hours </a:t>
            </a:r>
            <a:r>
              <a:rPr lang="en-US" sz="3204" dirty="0">
                <a:solidFill>
                  <a:srgbClr val="000000"/>
                </a:solidFill>
                <a:latin typeface="Times New Roman"/>
                <a:cs typeface="Times New Roman"/>
              </a:rPr>
              <a:t>are necessary for </a:t>
            </a:r>
            <a:endParaRPr lang="x-none" sz="3204" dirty="0">
              <a:solidFill>
                <a:srgbClr val="000000"/>
              </a:solidFill>
              <a:latin typeface="Times New Roman"/>
              <a:cs typeface="Times New Roman"/>
            </a:endParaRPr>
          </a:p>
          <a:p>
            <a:pPr>
              <a:lnSpc>
                <a:spcPts val="3800"/>
              </a:lnSpc>
            </a:pPr>
            <a:r>
              <a:rPr lang="en-US" sz="3204" dirty="0">
                <a:solidFill>
                  <a:srgbClr val="000000"/>
                </a:solidFill>
                <a:latin typeface="Times New Roman"/>
                <a:cs typeface="Times New Roman"/>
              </a:rPr>
              <a:t>the emergence of type IV hypersensitivity</a:t>
            </a:r>
            <a:endParaRPr lang="en-CA" sz="3204" dirty="0">
              <a:solidFill>
                <a:srgbClr val="000000"/>
              </a:solidFill>
            </a:endParaRPr>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p:cNvPicPr>
          <p:nvPr/>
        </p:nvPicPr>
        <p:blipFill>
          <a:blip r:embed="rId2" cstate="print"/>
          <a:stretch>
            <a:fillRect/>
          </a:stretch>
        </p:blipFill>
        <p:spPr>
          <a:xfrm>
            <a:off x="0" y="0"/>
            <a:ext cx="9144000" cy="6845300"/>
          </a:xfrm>
          <a:prstGeom prst="rect">
            <a:avLst/>
          </a:prstGeom>
        </p:spPr>
      </p:pic>
      <p:sp>
        <p:nvSpPr>
          <p:cNvPr id="5" name="TextBox 2"/>
          <p:cNvSpPr txBox="1"/>
          <p:nvPr/>
        </p:nvSpPr>
        <p:spPr>
          <a:xfrm>
            <a:off x="1866900" y="190500"/>
            <a:ext cx="5079789" cy="589905"/>
          </a:xfrm>
          <a:prstGeom prst="rect">
            <a:avLst/>
          </a:prstGeom>
          <a:noFill/>
        </p:spPr>
        <p:txBody>
          <a:bodyPr vert="horz" wrap="none" lIns="0" tIns="0" rIns="0" bIns="0" rtlCol="0">
            <a:spAutoFit/>
          </a:bodyPr>
          <a:lstStyle/>
          <a:p>
            <a:pPr>
              <a:lnSpc>
                <a:spcPts val="4600"/>
              </a:lnSpc>
            </a:pPr>
            <a:r>
              <a:rPr lang="en-CA" sz="3995" dirty="0">
                <a:solidFill>
                  <a:srgbClr val="000000"/>
                </a:solidFill>
                <a:latin typeface="Times New Roman"/>
                <a:cs typeface="Times New Roman"/>
              </a:rPr>
              <a:t>Type IV hypersensitivity</a:t>
            </a:r>
            <a:endParaRPr lang="en-CA" sz="3995" dirty="0">
              <a:solidFill>
                <a:srgbClr val="000000"/>
              </a:solidFill>
            </a:endParaRPr>
          </a:p>
        </p:txBody>
      </p:sp>
      <p:sp>
        <p:nvSpPr>
          <p:cNvPr id="3" name="TextBox 3"/>
          <p:cNvSpPr txBox="1"/>
          <p:nvPr/>
        </p:nvSpPr>
        <p:spPr>
          <a:xfrm>
            <a:off x="6032500" y="6134100"/>
            <a:ext cx="3111500" cy="279400"/>
          </a:xfrm>
          <a:prstGeom prst="rect">
            <a:avLst/>
          </a:prstGeom>
          <a:noFill/>
        </p:spPr>
        <p:txBody>
          <a:bodyPr vert="horz" wrap="none" lIns="0" tIns="0" rIns="0" bIns="0" rtlCol="0">
            <a:spAutoFit/>
          </a:bodyPr>
          <a:lstStyle/>
          <a:p>
            <a:pPr>
              <a:lnSpc>
                <a:spcPts val="1840"/>
              </a:lnSpc>
            </a:pPr>
            <a:r>
              <a:rPr lang="en-CA" sz="1596" dirty="0">
                <a:solidFill>
                  <a:srgbClr val="000000"/>
                </a:solidFill>
                <a:latin typeface="Times New Roman"/>
                <a:cs typeface="Times New Roman"/>
              </a:rPr>
              <a:t>(generally associated with type I</a:t>
            </a:r>
          </a:p>
          <a:p>
            <a:pPr>
              <a:lnSpc>
                <a:spcPts val="1840"/>
              </a:lnSpc>
            </a:pPr>
            <a:endParaRPr lang="en-CA" sz="1596" dirty="0">
              <a:solidFill>
                <a:srgbClr val="000000"/>
              </a:solidFill>
            </a:endParaRPr>
          </a:p>
        </p:txBody>
      </p:sp>
      <p:sp>
        <p:nvSpPr>
          <p:cNvPr id="4" name="TextBox 4"/>
          <p:cNvSpPr txBox="1"/>
          <p:nvPr/>
        </p:nvSpPr>
        <p:spPr>
          <a:xfrm>
            <a:off x="6032500" y="6375400"/>
            <a:ext cx="3111500" cy="279400"/>
          </a:xfrm>
          <a:prstGeom prst="rect">
            <a:avLst/>
          </a:prstGeom>
          <a:noFill/>
        </p:spPr>
        <p:txBody>
          <a:bodyPr vert="horz" wrap="none" lIns="0" tIns="0" rIns="0" bIns="0" rtlCol="0">
            <a:spAutoFit/>
          </a:bodyPr>
          <a:lstStyle/>
          <a:p>
            <a:pPr>
              <a:lnSpc>
                <a:spcPts val="1840"/>
              </a:lnSpc>
            </a:pPr>
            <a:r>
              <a:rPr lang="en-CA" sz="1596">
                <a:solidFill>
                  <a:srgbClr val="000000"/>
                </a:solidFill>
                <a:latin typeface="Times New Roman"/>
                <a:cs typeface="Times New Roman"/>
              </a:rPr>
              <a:t>allergy</a:t>
            </a:r>
          </a:p>
          <a:p>
            <a:pPr>
              <a:lnSpc>
                <a:spcPts val="1840"/>
              </a:lnSpc>
            </a:pPr>
            <a:endParaRPr lang="en-CA" sz="1596">
              <a:solidFill>
                <a:srgbClr val="000000"/>
              </a:solidFill>
            </a:endParaRPr>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2"/>
          <p:cNvSpPr txBox="1"/>
          <p:nvPr/>
        </p:nvSpPr>
        <p:spPr>
          <a:xfrm>
            <a:off x="1854200" y="620688"/>
            <a:ext cx="5591339" cy="654025"/>
          </a:xfrm>
          <a:prstGeom prst="rect">
            <a:avLst/>
          </a:prstGeom>
          <a:noFill/>
        </p:spPr>
        <p:txBody>
          <a:bodyPr vert="horz" wrap="none" lIns="0" tIns="0" rIns="0" bIns="0" rtlCol="0">
            <a:spAutoFit/>
          </a:bodyPr>
          <a:lstStyle/>
          <a:p>
            <a:pPr>
              <a:lnSpc>
                <a:spcPts val="5060"/>
              </a:lnSpc>
            </a:pPr>
            <a:r>
              <a:rPr lang="en-CA" sz="4404" dirty="0">
                <a:solidFill>
                  <a:srgbClr val="000000"/>
                </a:solidFill>
                <a:latin typeface="Times New Roman"/>
                <a:cs typeface="Times New Roman"/>
              </a:rPr>
              <a:t>Type IV hypersensitivity</a:t>
            </a:r>
            <a:endParaRPr lang="en-CA" sz="4404" dirty="0">
              <a:solidFill>
                <a:srgbClr val="000000"/>
              </a:solidFill>
            </a:endParaRPr>
          </a:p>
        </p:txBody>
      </p:sp>
      <p:sp>
        <p:nvSpPr>
          <p:cNvPr id="3" name="TextBox 3"/>
          <p:cNvSpPr txBox="1"/>
          <p:nvPr/>
        </p:nvSpPr>
        <p:spPr>
          <a:xfrm>
            <a:off x="1460500" y="2227064"/>
            <a:ext cx="2503891" cy="948978"/>
          </a:xfrm>
          <a:prstGeom prst="rect">
            <a:avLst/>
          </a:prstGeom>
          <a:noFill/>
        </p:spPr>
        <p:txBody>
          <a:bodyPr vert="horz" wrap="none" lIns="0" tIns="0" rIns="0" bIns="0" rtlCol="0">
            <a:spAutoFit/>
          </a:bodyPr>
          <a:lstStyle/>
          <a:p>
            <a:pPr>
              <a:lnSpc>
                <a:spcPts val="3680"/>
              </a:lnSpc>
            </a:pPr>
            <a:r>
              <a:rPr lang="en-CA" sz="3204" dirty="0">
                <a:solidFill>
                  <a:srgbClr val="E36C09"/>
                </a:solidFill>
                <a:latin typeface="Arial"/>
                <a:cs typeface="Arial"/>
              </a:rPr>
              <a:t>•</a:t>
            </a:r>
            <a:r>
              <a:rPr lang="en-CA" sz="3214" b="1" dirty="0">
                <a:solidFill>
                  <a:srgbClr val="E36C09"/>
                </a:solidFill>
                <a:latin typeface="Times New Roman Bold"/>
                <a:cs typeface="Times New Roman Bold"/>
              </a:rPr>
              <a:t> contact form</a:t>
            </a:r>
            <a:endParaRPr lang="en-CA" sz="3204" dirty="0">
              <a:solidFill>
                <a:srgbClr val="000000"/>
              </a:solidFill>
              <a:latin typeface="Times New Roman"/>
              <a:cs typeface="Times New Roman"/>
            </a:endParaRPr>
          </a:p>
          <a:p>
            <a:pPr>
              <a:lnSpc>
                <a:spcPts val="3680"/>
              </a:lnSpc>
            </a:pPr>
            <a:endParaRPr lang="en-CA" sz="3204" dirty="0">
              <a:solidFill>
                <a:srgbClr val="000000"/>
              </a:solidFill>
            </a:endParaRPr>
          </a:p>
        </p:txBody>
      </p:sp>
      <p:sp>
        <p:nvSpPr>
          <p:cNvPr id="4" name="TextBox 4"/>
          <p:cNvSpPr txBox="1"/>
          <p:nvPr/>
        </p:nvSpPr>
        <p:spPr>
          <a:xfrm>
            <a:off x="1460500" y="2811264"/>
            <a:ext cx="3043077" cy="948978"/>
          </a:xfrm>
          <a:prstGeom prst="rect">
            <a:avLst/>
          </a:prstGeom>
          <a:noFill/>
        </p:spPr>
        <p:txBody>
          <a:bodyPr vert="horz" wrap="none" lIns="0" tIns="0" rIns="0" bIns="0" rtlCol="0">
            <a:spAutoFit/>
          </a:bodyPr>
          <a:lstStyle/>
          <a:p>
            <a:pPr>
              <a:lnSpc>
                <a:spcPts val="3680"/>
              </a:lnSpc>
            </a:pPr>
            <a:r>
              <a:rPr lang="en-CA" sz="3206" dirty="0">
                <a:solidFill>
                  <a:srgbClr val="E36C09"/>
                </a:solidFill>
                <a:latin typeface="Arial"/>
                <a:cs typeface="Arial"/>
              </a:rPr>
              <a:t>•</a:t>
            </a:r>
            <a:r>
              <a:rPr lang="en-CA" sz="3216" b="1" dirty="0">
                <a:solidFill>
                  <a:srgbClr val="E36C09"/>
                </a:solidFill>
                <a:latin typeface="Times New Roman Bold"/>
                <a:cs typeface="Times New Roman Bold"/>
              </a:rPr>
              <a:t> tuberculin form</a:t>
            </a:r>
            <a:endParaRPr lang="en-CA" sz="3206" dirty="0">
              <a:solidFill>
                <a:srgbClr val="000000"/>
              </a:solidFill>
              <a:latin typeface="Times New Roman"/>
              <a:cs typeface="Times New Roman"/>
            </a:endParaRPr>
          </a:p>
          <a:p>
            <a:pPr>
              <a:lnSpc>
                <a:spcPts val="3680"/>
              </a:lnSpc>
            </a:pPr>
            <a:endParaRPr lang="en-CA" sz="3206" dirty="0">
              <a:solidFill>
                <a:srgbClr val="000000"/>
              </a:solidFill>
            </a:endParaRPr>
          </a:p>
        </p:txBody>
      </p:sp>
      <p:sp>
        <p:nvSpPr>
          <p:cNvPr id="5" name="TextBox 5"/>
          <p:cNvSpPr txBox="1"/>
          <p:nvPr/>
        </p:nvSpPr>
        <p:spPr>
          <a:xfrm>
            <a:off x="1460500" y="3395464"/>
            <a:ext cx="3879267" cy="474489"/>
          </a:xfrm>
          <a:prstGeom prst="rect">
            <a:avLst/>
          </a:prstGeom>
          <a:noFill/>
        </p:spPr>
        <p:txBody>
          <a:bodyPr vert="horz" wrap="none" lIns="0" tIns="0" rIns="0" bIns="0" rtlCol="0">
            <a:spAutoFit/>
          </a:bodyPr>
          <a:lstStyle/>
          <a:p>
            <a:pPr>
              <a:lnSpc>
                <a:spcPts val="3680"/>
              </a:lnSpc>
            </a:pPr>
            <a:r>
              <a:rPr lang="en-CA" sz="3204" dirty="0">
                <a:solidFill>
                  <a:srgbClr val="E36C09"/>
                </a:solidFill>
                <a:latin typeface="Arial"/>
                <a:cs typeface="Arial"/>
              </a:rPr>
              <a:t>•</a:t>
            </a:r>
            <a:r>
              <a:rPr lang="en-CA" sz="3214" b="1" dirty="0">
                <a:solidFill>
                  <a:srgbClr val="E36C09"/>
                </a:solidFill>
                <a:latin typeface="Times New Roman Bold"/>
                <a:cs typeface="Times New Roman Bold"/>
              </a:rPr>
              <a:t> granulomatous form</a:t>
            </a:r>
            <a:endParaRPr lang="en-CA" sz="3204" dirty="0">
              <a:solidFill>
                <a:srgbClr val="000000"/>
              </a:solidFill>
            </a:endParaRPr>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2"/>
          <p:cNvSpPr txBox="1"/>
          <p:nvPr/>
        </p:nvSpPr>
        <p:spPr>
          <a:xfrm>
            <a:off x="2051720" y="1"/>
            <a:ext cx="4453314" cy="654025"/>
          </a:xfrm>
          <a:prstGeom prst="rect">
            <a:avLst/>
          </a:prstGeom>
          <a:noFill/>
        </p:spPr>
        <p:txBody>
          <a:bodyPr vert="horz" wrap="square" lIns="0" tIns="0" rIns="0" bIns="0" rtlCol="0">
            <a:spAutoFit/>
          </a:bodyPr>
          <a:lstStyle/>
          <a:p>
            <a:pPr algn="ctr">
              <a:lnSpc>
                <a:spcPts val="5060"/>
              </a:lnSpc>
            </a:pPr>
            <a:r>
              <a:rPr lang="en-CA" sz="4406" dirty="0">
                <a:solidFill>
                  <a:srgbClr val="000000"/>
                </a:solidFill>
                <a:latin typeface="Times New Roman"/>
                <a:cs typeface="Times New Roman"/>
              </a:rPr>
              <a:t>Contact form</a:t>
            </a:r>
            <a:endParaRPr lang="en-CA" sz="4406" dirty="0">
              <a:solidFill>
                <a:srgbClr val="000000"/>
              </a:solidFill>
            </a:endParaRPr>
          </a:p>
        </p:txBody>
      </p:sp>
      <p:sp>
        <p:nvSpPr>
          <p:cNvPr id="3" name="TextBox 3"/>
          <p:cNvSpPr txBox="1"/>
          <p:nvPr/>
        </p:nvSpPr>
        <p:spPr>
          <a:xfrm>
            <a:off x="179512" y="670402"/>
            <a:ext cx="8784976" cy="1761316"/>
          </a:xfrm>
          <a:prstGeom prst="rect">
            <a:avLst/>
          </a:prstGeom>
          <a:noFill/>
        </p:spPr>
        <p:txBody>
          <a:bodyPr vert="horz" wrap="square" lIns="0" tIns="0" rIns="0" bIns="0" rtlCol="0">
            <a:spAutoFit/>
          </a:bodyPr>
          <a:lstStyle/>
          <a:p>
            <a:pPr>
              <a:lnSpc>
                <a:spcPts val="3500"/>
              </a:lnSpc>
            </a:pPr>
            <a:r>
              <a:rPr lang="en-CA" sz="2600" dirty="0">
                <a:solidFill>
                  <a:srgbClr val="000000"/>
                </a:solidFill>
                <a:latin typeface="Times New Roman" pitchFamily="18" charset="0"/>
                <a:cs typeface="Times New Roman" pitchFamily="18" charset="0"/>
              </a:rPr>
              <a:t>• </a:t>
            </a:r>
            <a:r>
              <a:rPr lang="en-US" sz="2600" dirty="0">
                <a:solidFill>
                  <a:srgbClr val="000000"/>
                </a:solidFill>
                <a:latin typeface="Times New Roman" pitchFamily="18" charset="0"/>
                <a:cs typeface="Times New Roman" pitchFamily="18" charset="0"/>
              </a:rPr>
              <a:t>hypersensitivity develops to </a:t>
            </a:r>
            <a:r>
              <a:rPr lang="en-US" sz="2600" dirty="0" err="1">
                <a:solidFill>
                  <a:srgbClr val="000000"/>
                </a:solidFill>
                <a:latin typeface="Times New Roman" pitchFamily="18" charset="0"/>
                <a:cs typeface="Times New Roman" pitchFamily="18" charset="0"/>
              </a:rPr>
              <a:t>haptens</a:t>
            </a:r>
            <a:r>
              <a:rPr lang="en-US" sz="2600" dirty="0">
                <a:solidFill>
                  <a:srgbClr val="000000"/>
                </a:solidFill>
                <a:latin typeface="Times New Roman" pitchFamily="18" charset="0"/>
                <a:cs typeface="Times New Roman" pitchFamily="18" charset="0"/>
              </a:rPr>
              <a:t> found on the surface of the skin, </a:t>
            </a:r>
            <a:r>
              <a:rPr lang="en-US" sz="2600" b="1" dirty="0" err="1">
                <a:solidFill>
                  <a:srgbClr val="E36C09"/>
                </a:solidFill>
                <a:latin typeface="Times New Roman" pitchFamily="18" charset="0"/>
                <a:cs typeface="Times New Roman" pitchFamily="18" charset="0"/>
              </a:rPr>
              <a:t>haptens</a:t>
            </a:r>
            <a:r>
              <a:rPr lang="en-US" sz="2600" b="1" dirty="0">
                <a:solidFill>
                  <a:srgbClr val="E36C09"/>
                </a:solidFill>
                <a:latin typeface="Times New Roman" pitchFamily="18" charset="0"/>
                <a:cs typeface="Times New Roman" pitchFamily="18" charset="0"/>
              </a:rPr>
              <a:t> are not immunogenic and have small molecular masses (&lt;1kDa). </a:t>
            </a:r>
            <a:r>
              <a:rPr lang="en-US" sz="2600" dirty="0">
                <a:solidFill>
                  <a:srgbClr val="000000"/>
                </a:solidFill>
                <a:latin typeface="Times New Roman" pitchFamily="18" charset="0"/>
                <a:cs typeface="Times New Roman" pitchFamily="18" charset="0"/>
              </a:rPr>
              <a:t>These are highly reactive molecules that covalently bind to skin and tissue proteins</a:t>
            </a:r>
            <a:endParaRPr lang="en-CA" sz="2600" dirty="0">
              <a:solidFill>
                <a:srgbClr val="000000"/>
              </a:solidFill>
              <a:latin typeface="Times New Roman" pitchFamily="18" charset="0"/>
              <a:cs typeface="Times New Roman" pitchFamily="18" charset="0"/>
            </a:endParaRPr>
          </a:p>
        </p:txBody>
      </p:sp>
      <p:sp>
        <p:nvSpPr>
          <p:cNvPr id="4" name="TextBox 4"/>
          <p:cNvSpPr txBox="1"/>
          <p:nvPr/>
        </p:nvSpPr>
        <p:spPr>
          <a:xfrm>
            <a:off x="179512" y="2902650"/>
            <a:ext cx="8784976" cy="1318438"/>
          </a:xfrm>
          <a:prstGeom prst="rect">
            <a:avLst/>
          </a:prstGeom>
          <a:noFill/>
        </p:spPr>
        <p:txBody>
          <a:bodyPr vert="horz" wrap="square" lIns="0" tIns="0" rIns="0" bIns="0" rtlCol="0">
            <a:spAutoFit/>
          </a:bodyPr>
          <a:lstStyle/>
          <a:p>
            <a:pPr>
              <a:lnSpc>
                <a:spcPts val="3450"/>
              </a:lnSpc>
            </a:pPr>
            <a:r>
              <a:rPr lang="en-CA" sz="2600" dirty="0">
                <a:solidFill>
                  <a:srgbClr val="E36C09"/>
                </a:solidFill>
                <a:latin typeface="Times New Roman" pitchFamily="18" charset="0"/>
                <a:cs typeface="Times New Roman" pitchFamily="18" charset="0"/>
              </a:rPr>
              <a:t>• </a:t>
            </a:r>
            <a:r>
              <a:rPr lang="en-US" sz="2600" dirty="0" err="1">
                <a:solidFill>
                  <a:schemeClr val="tx1">
                    <a:lumMod val="85000"/>
                    <a:lumOff val="15000"/>
                  </a:schemeClr>
                </a:solidFill>
                <a:latin typeface="Times New Roman" pitchFamily="18" charset="0"/>
                <a:cs typeface="Times New Roman" pitchFamily="18" charset="0"/>
              </a:rPr>
              <a:t>Haptens</a:t>
            </a:r>
            <a:r>
              <a:rPr lang="en-US" sz="2600" dirty="0">
                <a:solidFill>
                  <a:schemeClr val="tx1">
                    <a:lumMod val="85000"/>
                    <a:lumOff val="15000"/>
                  </a:schemeClr>
                </a:solidFill>
                <a:latin typeface="Times New Roman" pitchFamily="18" charset="0"/>
                <a:cs typeface="Times New Roman" pitchFamily="18" charset="0"/>
              </a:rPr>
              <a:t> penetrate the epidermis where they bind to the protein carrier creating a complete antigen (allergen) capable of triggering an immune response.</a:t>
            </a:r>
            <a:endParaRPr lang="en-CA" sz="2600" dirty="0">
              <a:solidFill>
                <a:srgbClr val="000000"/>
              </a:solidFill>
              <a:latin typeface="Times New Roman" pitchFamily="18" charset="0"/>
              <a:cs typeface="Times New Roman" pitchFamily="18" charset="0"/>
            </a:endParaRPr>
          </a:p>
        </p:txBody>
      </p:sp>
      <p:sp>
        <p:nvSpPr>
          <p:cNvPr id="5" name="TextBox 5"/>
          <p:cNvSpPr txBox="1"/>
          <p:nvPr/>
        </p:nvSpPr>
        <p:spPr>
          <a:xfrm>
            <a:off x="143000" y="4192339"/>
            <a:ext cx="9001000" cy="2693045"/>
          </a:xfrm>
          <a:prstGeom prst="rect">
            <a:avLst/>
          </a:prstGeom>
          <a:noFill/>
        </p:spPr>
        <p:txBody>
          <a:bodyPr vert="horz" wrap="square" lIns="0" tIns="0" rIns="0" bIns="0" rtlCol="0">
            <a:spAutoFit/>
          </a:bodyPr>
          <a:lstStyle/>
          <a:p>
            <a:pPr>
              <a:lnSpc>
                <a:spcPts val="3450"/>
              </a:lnSpc>
            </a:pPr>
            <a:r>
              <a:rPr lang="en-CA" sz="2600" dirty="0">
                <a:solidFill>
                  <a:srgbClr val="E36C09"/>
                </a:solidFill>
                <a:latin typeface="Times New Roman" pitchFamily="18" charset="0"/>
                <a:cs typeface="Times New Roman" pitchFamily="18" charset="0"/>
              </a:rPr>
              <a:t>•</a:t>
            </a:r>
            <a:r>
              <a:rPr lang="en-CA" sz="2600" b="1" dirty="0">
                <a:solidFill>
                  <a:srgbClr val="E36C09"/>
                </a:solidFill>
                <a:latin typeface="Times New Roman" pitchFamily="18" charset="0"/>
                <a:cs typeface="Times New Roman" pitchFamily="18" charset="0"/>
              </a:rPr>
              <a:t> </a:t>
            </a:r>
            <a:r>
              <a:rPr lang="en-US" sz="2600" b="1" dirty="0">
                <a:solidFill>
                  <a:srgbClr val="E36C09"/>
                </a:solidFill>
                <a:latin typeface="Times New Roman" pitchFamily="18" charset="0"/>
                <a:cs typeface="Times New Roman" pitchFamily="18" charset="0"/>
              </a:rPr>
              <a:t>Lipolytic </a:t>
            </a:r>
            <a:r>
              <a:rPr lang="en-US" sz="2600" b="1" dirty="0" err="1">
                <a:solidFill>
                  <a:srgbClr val="E36C09"/>
                </a:solidFill>
                <a:latin typeface="Times New Roman" pitchFamily="18" charset="0"/>
                <a:cs typeface="Times New Roman" pitchFamily="18" charset="0"/>
              </a:rPr>
              <a:t>haptens</a:t>
            </a:r>
            <a:r>
              <a:rPr lang="en-US" sz="2600" b="1" dirty="0">
                <a:solidFill>
                  <a:srgbClr val="E36C09"/>
                </a:solidFill>
                <a:latin typeface="Times New Roman" pitchFamily="18" charset="0"/>
                <a:cs typeface="Times New Roman" pitchFamily="18" charset="0"/>
              </a:rPr>
              <a:t> </a:t>
            </a:r>
            <a:r>
              <a:rPr lang="en-US" sz="2600" dirty="0">
                <a:latin typeface="Times New Roman" pitchFamily="18" charset="0"/>
                <a:cs typeface="Times New Roman" pitchFamily="18" charset="0"/>
              </a:rPr>
              <a:t>can penetrate Langerhans cells where they bind to a cytoplasmic protein and are then presented to CD8+ T lymphocytes.</a:t>
            </a:r>
          </a:p>
          <a:p>
            <a:pPr>
              <a:lnSpc>
                <a:spcPts val="3450"/>
              </a:lnSpc>
            </a:pPr>
            <a:r>
              <a:rPr lang="en-US" sz="2600" b="1" dirty="0">
                <a:solidFill>
                  <a:srgbClr val="E36C09"/>
                </a:solidFill>
                <a:latin typeface="Times New Roman" pitchFamily="18" charset="0"/>
                <a:cs typeface="Times New Roman" pitchFamily="18" charset="0"/>
              </a:rPr>
              <a:t>Hydrolytic </a:t>
            </a:r>
            <a:r>
              <a:rPr lang="en-US" sz="2600" b="1" dirty="0" err="1">
                <a:solidFill>
                  <a:srgbClr val="E36C09"/>
                </a:solidFill>
                <a:latin typeface="Times New Roman" pitchFamily="18" charset="0"/>
                <a:cs typeface="Times New Roman" pitchFamily="18" charset="0"/>
              </a:rPr>
              <a:t>haptens</a:t>
            </a:r>
            <a:r>
              <a:rPr lang="en-US" sz="2600" b="1" dirty="0">
                <a:solidFill>
                  <a:srgbClr val="E36C09"/>
                </a:solidFill>
                <a:latin typeface="Times New Roman" pitchFamily="18" charset="0"/>
                <a:cs typeface="Times New Roman" pitchFamily="18" charset="0"/>
              </a:rPr>
              <a:t> </a:t>
            </a:r>
            <a:r>
              <a:rPr lang="en-US" sz="2600" dirty="0">
                <a:latin typeface="Times New Roman" pitchFamily="18" charset="0"/>
                <a:cs typeface="Times New Roman" pitchFamily="18" charset="0"/>
              </a:rPr>
              <a:t>bind to extracellular proteins after which they are taken up and processed by Langerhans cells and presented to CD4+ T lymphocytes</a:t>
            </a:r>
            <a:endParaRPr lang="en-CA" sz="2600" dirty="0">
              <a:latin typeface="Times New Roman" pitchFamily="18" charset="0"/>
              <a:cs typeface="Times New Roman" pitchFamily="18" charset="0"/>
            </a:endParaRPr>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p:cNvPicPr>
          <p:nvPr/>
        </p:nvPicPr>
        <p:blipFill>
          <a:blip r:embed="rId2" cstate="print"/>
          <a:stretch>
            <a:fillRect/>
          </a:stretch>
        </p:blipFill>
        <p:spPr>
          <a:xfrm>
            <a:off x="0" y="0"/>
            <a:ext cx="9144000" cy="6845300"/>
          </a:xfrm>
          <a:prstGeom prst="rect">
            <a:avLst/>
          </a:prstGeom>
        </p:spPr>
      </p:pic>
      <p:sp>
        <p:nvSpPr>
          <p:cNvPr id="3" name="TextBox 2"/>
          <p:cNvSpPr txBox="1"/>
          <p:nvPr/>
        </p:nvSpPr>
        <p:spPr>
          <a:xfrm>
            <a:off x="2032000" y="342900"/>
            <a:ext cx="3775072" cy="589905"/>
          </a:xfrm>
          <a:prstGeom prst="rect">
            <a:avLst/>
          </a:prstGeom>
          <a:noFill/>
        </p:spPr>
        <p:txBody>
          <a:bodyPr vert="horz" wrap="none" lIns="0" tIns="0" rIns="0" bIns="0" rtlCol="0">
            <a:spAutoFit/>
          </a:bodyPr>
          <a:lstStyle/>
          <a:p>
            <a:pPr>
              <a:lnSpc>
                <a:spcPts val="4600"/>
              </a:lnSpc>
            </a:pPr>
            <a:r>
              <a:rPr lang="en-CA" sz="3998" dirty="0">
                <a:solidFill>
                  <a:srgbClr val="000000"/>
                </a:solidFill>
                <a:latin typeface="Times New Roman"/>
                <a:cs typeface="Times New Roman"/>
              </a:rPr>
              <a:t>Contact dermatitis</a:t>
            </a:r>
            <a:endParaRPr lang="en-CA" sz="3998" dirty="0">
              <a:solidFill>
                <a:srgbClr val="000000"/>
              </a:solidFill>
            </a:endParaRPr>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260648"/>
            <a:ext cx="8229600" cy="692696"/>
          </a:xfrm>
        </p:spPr>
        <p:txBody>
          <a:bodyPr>
            <a:normAutofit/>
          </a:bodyPr>
          <a:lstStyle/>
          <a:p>
            <a:pPr algn="ctr"/>
            <a:r>
              <a:rPr lang="en-US" sz="3600" b="1" dirty="0">
                <a:solidFill>
                  <a:schemeClr val="tx1">
                    <a:lumMod val="85000"/>
                    <a:lumOff val="15000"/>
                  </a:schemeClr>
                </a:solidFill>
                <a:latin typeface="Times New Roman" pitchFamily="18" charset="0"/>
                <a:cs typeface="Times New Roman" pitchFamily="18" charset="0"/>
              </a:rPr>
              <a:t>Induction phase - sensitization</a:t>
            </a:r>
          </a:p>
        </p:txBody>
      </p:sp>
      <p:sp>
        <p:nvSpPr>
          <p:cNvPr id="3" name="Content Placeholder 2"/>
          <p:cNvSpPr>
            <a:spLocks noGrp="1"/>
          </p:cNvSpPr>
          <p:nvPr>
            <p:ph idx="1"/>
          </p:nvPr>
        </p:nvSpPr>
        <p:spPr>
          <a:xfrm>
            <a:off x="0" y="1484784"/>
            <a:ext cx="8964488" cy="4839816"/>
          </a:xfrm>
        </p:spPr>
        <p:txBody>
          <a:bodyPr>
            <a:normAutofit/>
          </a:bodyPr>
          <a:lstStyle/>
          <a:p>
            <a:r>
              <a:rPr lang="en-US" b="1" dirty="0">
                <a:solidFill>
                  <a:srgbClr val="E36C09"/>
                </a:solidFill>
                <a:latin typeface="Times New Roman" pitchFamily="18" charset="0"/>
                <a:cs typeface="Times New Roman" pitchFamily="18" charset="0"/>
              </a:rPr>
              <a:t>Langerhans cells </a:t>
            </a:r>
            <a:r>
              <a:rPr lang="en-US" dirty="0">
                <a:latin typeface="Times New Roman" pitchFamily="18" charset="0"/>
                <a:cs typeface="Times New Roman" pitchFamily="18" charset="0"/>
              </a:rPr>
              <a:t>process the </a:t>
            </a:r>
            <a:r>
              <a:rPr lang="en-US" b="1" dirty="0" err="1">
                <a:solidFill>
                  <a:srgbClr val="E36C09"/>
                </a:solidFill>
                <a:latin typeface="Times New Roman" pitchFamily="18" charset="0"/>
                <a:cs typeface="Times New Roman" pitchFamily="18" charset="0"/>
              </a:rPr>
              <a:t>hapten+protein</a:t>
            </a:r>
            <a:r>
              <a:rPr lang="en-US" b="1" dirty="0">
                <a:solidFill>
                  <a:srgbClr val="E36C09"/>
                </a:solidFill>
                <a:latin typeface="Times New Roman" pitchFamily="18" charset="0"/>
                <a:cs typeface="Times New Roman" pitchFamily="18" charset="0"/>
              </a:rPr>
              <a:t> </a:t>
            </a:r>
            <a:r>
              <a:rPr lang="en-US" dirty="0">
                <a:latin typeface="Times New Roman" pitchFamily="18" charset="0"/>
                <a:cs typeface="Times New Roman" pitchFamily="18" charset="0"/>
              </a:rPr>
              <a:t>carrier and present it as part of MHC I/II class to specific T lymphocytes</a:t>
            </a:r>
            <a:endParaRPr lang="x-none" dirty="0">
              <a:latin typeface="Times New Roman" pitchFamily="18" charset="0"/>
              <a:cs typeface="Times New Roman" pitchFamily="18" charset="0"/>
            </a:endParaRPr>
          </a:p>
          <a:p>
            <a:r>
              <a:rPr lang="en-US" dirty="0">
                <a:latin typeface="Times New Roman" pitchFamily="18" charset="0"/>
                <a:cs typeface="Times New Roman" pitchFamily="18" charset="0"/>
              </a:rPr>
              <a:t>Induction of cellular immunity is expected in 7-10 days from the first contact, and months may pass. It depends on the chemical structure, antigen concentration, as well as on the genetic predisposition of the individual</a:t>
            </a:r>
            <a:endParaRPr lang="x-none" dirty="0">
              <a:latin typeface="Times New Roman" pitchFamily="18" charset="0"/>
              <a:cs typeface="Times New Roman" pitchFamily="18" charset="0"/>
            </a:endParaRPr>
          </a:p>
          <a:p>
            <a:r>
              <a:rPr lang="en-US" dirty="0">
                <a:latin typeface="Times New Roman" pitchFamily="18" charset="0"/>
                <a:cs typeface="Times New Roman" pitchFamily="18" charset="0"/>
              </a:rPr>
              <a:t>Penetration through the skin of the </a:t>
            </a:r>
            <a:r>
              <a:rPr lang="en-US" b="1" dirty="0" err="1">
                <a:solidFill>
                  <a:srgbClr val="E36C09"/>
                </a:solidFill>
                <a:latin typeface="Times New Roman" pitchFamily="18" charset="0"/>
                <a:cs typeface="Times New Roman" pitchFamily="18" charset="0"/>
              </a:rPr>
              <a:t>hapten+protein</a:t>
            </a:r>
            <a:r>
              <a:rPr lang="en-US" b="1" dirty="0">
                <a:solidFill>
                  <a:srgbClr val="E36C09"/>
                </a:solidFill>
                <a:latin typeface="Times New Roman" pitchFamily="18" charset="0"/>
                <a:cs typeface="Times New Roman" pitchFamily="18" charset="0"/>
              </a:rPr>
              <a:t> </a:t>
            </a:r>
            <a:r>
              <a:rPr lang="en-US" dirty="0">
                <a:latin typeface="Times New Roman" pitchFamily="18" charset="0"/>
                <a:cs typeface="Times New Roman" pitchFamily="18" charset="0"/>
              </a:rPr>
              <a:t>carrier releases </a:t>
            </a:r>
            <a:r>
              <a:rPr lang="en-US" b="1" dirty="0">
                <a:solidFill>
                  <a:srgbClr val="E36C09"/>
                </a:solidFill>
                <a:latin typeface="Times New Roman" pitchFamily="18" charset="0"/>
                <a:cs typeface="Times New Roman" pitchFamily="18" charset="0"/>
              </a:rPr>
              <a:t>endogenous glycolipids </a:t>
            </a:r>
            <a:r>
              <a:rPr lang="en-US" dirty="0">
                <a:latin typeface="Times New Roman" pitchFamily="18" charset="0"/>
                <a:cs typeface="Times New Roman" pitchFamily="18" charset="0"/>
              </a:rPr>
              <a:t>that are recognized by NKT cells that produce IL-4, which stimulates B1 lymphocytes to produce IgM, which later activate the complement system, which increases inflammation.</a:t>
            </a:r>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260648"/>
            <a:ext cx="8229600" cy="720080"/>
          </a:xfrm>
        </p:spPr>
        <p:txBody>
          <a:bodyPr>
            <a:normAutofit/>
          </a:bodyPr>
          <a:lstStyle/>
          <a:p>
            <a:pPr algn="ctr"/>
            <a:r>
              <a:rPr lang="en-US" sz="3600" b="1" dirty="0">
                <a:solidFill>
                  <a:schemeClr val="tx1">
                    <a:lumMod val="85000"/>
                    <a:lumOff val="15000"/>
                  </a:schemeClr>
                </a:solidFill>
                <a:latin typeface="Times New Roman" pitchFamily="18" charset="0"/>
                <a:cs typeface="Times New Roman" pitchFamily="18" charset="0"/>
              </a:rPr>
              <a:t>Elicitation - effector phase</a:t>
            </a:r>
          </a:p>
        </p:txBody>
      </p:sp>
      <p:sp>
        <p:nvSpPr>
          <p:cNvPr id="3" name="Content Placeholder 2"/>
          <p:cNvSpPr>
            <a:spLocks noGrp="1"/>
          </p:cNvSpPr>
          <p:nvPr>
            <p:ph idx="1"/>
          </p:nvPr>
        </p:nvSpPr>
        <p:spPr>
          <a:xfrm>
            <a:off x="0" y="1412776"/>
            <a:ext cx="8820472" cy="4551784"/>
          </a:xfrm>
        </p:spPr>
        <p:txBody>
          <a:bodyPr/>
          <a:lstStyle/>
          <a:p>
            <a:r>
              <a:rPr lang="en-US" dirty="0">
                <a:latin typeface="Times New Roman" pitchFamily="18" charset="0"/>
                <a:cs typeface="Times New Roman" pitchFamily="18" charset="0"/>
              </a:rPr>
              <a:t>Effector T lymphocytes reach the skin through circulation, where they recognize the antigen (</a:t>
            </a:r>
            <a:r>
              <a:rPr lang="en-US" b="1" dirty="0" err="1">
                <a:solidFill>
                  <a:srgbClr val="E36C09"/>
                </a:solidFill>
                <a:latin typeface="Times New Roman" pitchFamily="18" charset="0"/>
                <a:cs typeface="Times New Roman" pitchFamily="18" charset="0"/>
              </a:rPr>
              <a:t>hapten</a:t>
            </a:r>
            <a:r>
              <a:rPr lang="en-US" b="1" dirty="0">
                <a:solidFill>
                  <a:srgbClr val="E36C09"/>
                </a:solidFill>
                <a:latin typeface="Times New Roman" pitchFamily="18" charset="0"/>
                <a:cs typeface="Times New Roman" pitchFamily="18" charset="0"/>
              </a:rPr>
              <a:t> + protein carrier</a:t>
            </a:r>
            <a:r>
              <a:rPr lang="en-US" dirty="0">
                <a:latin typeface="Times New Roman" pitchFamily="18" charset="0"/>
                <a:cs typeface="Times New Roman" pitchFamily="18" charset="0"/>
              </a:rPr>
              <a:t>).</a:t>
            </a:r>
          </a:p>
          <a:p>
            <a:r>
              <a:rPr lang="en-US" dirty="0">
                <a:latin typeface="Times New Roman" pitchFamily="18" charset="0"/>
                <a:cs typeface="Times New Roman" pitchFamily="18" charset="0"/>
              </a:rPr>
              <a:t>Th1 lymphocytes secrete TNF-α and IFN-γ</a:t>
            </a:r>
          </a:p>
          <a:p>
            <a:r>
              <a:rPr lang="en-US" dirty="0">
                <a:latin typeface="Times New Roman" pitchFamily="18" charset="0"/>
                <a:cs typeface="Times New Roman" pitchFamily="18" charset="0"/>
              </a:rPr>
              <a:t>Th17 are important for inflammation because by secreting cytokines they attract even more T lymphocytes and monocytes. By secreting IL-17 and IL-22, they cause the proliferation of keratinocytes, hyperplasia of the epidermis, which results in its thickening.</a:t>
            </a:r>
          </a:p>
          <a:p>
            <a:r>
              <a:rPr lang="en-US" dirty="0">
                <a:latin typeface="Times New Roman" pitchFamily="18" charset="0"/>
                <a:cs typeface="Times New Roman" pitchFamily="18" charset="0"/>
              </a:rPr>
              <a:t>  CD8+ T lymphocytes play a significant role in the pathogenesis of contact dermatitis.</a:t>
            </a:r>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1394" name="Picture 2" descr="C:\Users\Nemanja\Desktop\3-Figure1-1.png"/>
          <p:cNvPicPr>
            <a:picLocks noChangeAspect="1" noChangeArrowheads="1"/>
          </p:cNvPicPr>
          <p:nvPr/>
        </p:nvPicPr>
        <p:blipFill>
          <a:blip r:embed="rId2" cstate="print"/>
          <a:srcRect/>
          <a:stretch>
            <a:fillRect/>
          </a:stretch>
        </p:blipFill>
        <p:spPr bwMode="auto">
          <a:xfrm>
            <a:off x="-51384" y="-27384"/>
            <a:ext cx="9231896" cy="6885384"/>
          </a:xfrm>
          <a:prstGeom prst="rect">
            <a:avLst/>
          </a:prstGeom>
          <a:noFill/>
        </p:spPr>
      </p:pic>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2"/>
          <p:cNvSpPr txBox="1"/>
          <p:nvPr/>
        </p:nvSpPr>
        <p:spPr>
          <a:xfrm>
            <a:off x="2120900" y="482600"/>
            <a:ext cx="3359509" cy="589905"/>
          </a:xfrm>
          <a:prstGeom prst="rect">
            <a:avLst/>
          </a:prstGeom>
          <a:noFill/>
        </p:spPr>
        <p:txBody>
          <a:bodyPr vert="horz" wrap="none" lIns="0" tIns="0" rIns="0" bIns="0" rtlCol="0">
            <a:spAutoFit/>
          </a:bodyPr>
          <a:lstStyle/>
          <a:p>
            <a:pPr>
              <a:lnSpc>
                <a:spcPts val="4600"/>
              </a:lnSpc>
            </a:pPr>
            <a:r>
              <a:rPr lang="en-CA" sz="3998" dirty="0">
                <a:solidFill>
                  <a:srgbClr val="000000"/>
                </a:solidFill>
                <a:latin typeface="Times New Roman"/>
                <a:cs typeface="Times New Roman"/>
              </a:rPr>
              <a:t>Tuberculin form</a:t>
            </a:r>
            <a:endParaRPr lang="en-CA" sz="3998" dirty="0">
              <a:solidFill>
                <a:srgbClr val="000000"/>
              </a:solidFill>
            </a:endParaRPr>
          </a:p>
        </p:txBody>
      </p:sp>
      <p:sp>
        <p:nvSpPr>
          <p:cNvPr id="3" name="TextBox 3"/>
          <p:cNvSpPr txBox="1"/>
          <p:nvPr/>
        </p:nvSpPr>
        <p:spPr>
          <a:xfrm>
            <a:off x="800100" y="1524000"/>
            <a:ext cx="7683129" cy="3460050"/>
          </a:xfrm>
          <a:prstGeom prst="rect">
            <a:avLst/>
          </a:prstGeom>
          <a:noFill/>
        </p:spPr>
        <p:txBody>
          <a:bodyPr vert="horz" wrap="none" lIns="0" tIns="0" rIns="0" bIns="0" rtlCol="0">
            <a:spAutoFit/>
          </a:bodyPr>
          <a:lstStyle/>
          <a:p>
            <a:pPr>
              <a:lnSpc>
                <a:spcPts val="3850"/>
              </a:lnSpc>
            </a:pPr>
            <a:r>
              <a:rPr lang="en-CA" sz="2800" dirty="0">
                <a:solidFill>
                  <a:srgbClr val="000000"/>
                </a:solidFill>
                <a:latin typeface="Times New Roman" pitchFamily="18" charset="0"/>
                <a:cs typeface="Times New Roman" pitchFamily="18" charset="0"/>
              </a:rPr>
              <a:t>• </a:t>
            </a:r>
            <a:r>
              <a:rPr lang="en-US" sz="2800" dirty="0">
                <a:solidFill>
                  <a:srgbClr val="000000"/>
                </a:solidFill>
                <a:latin typeface="Times New Roman" pitchFamily="18" charset="0"/>
                <a:cs typeface="Times New Roman" pitchFamily="18" charset="0"/>
              </a:rPr>
              <a:t>as a </a:t>
            </a:r>
            <a:r>
              <a:rPr lang="en-US" sz="2800" b="1" dirty="0">
                <a:solidFill>
                  <a:srgbClr val="E36C09"/>
                </a:solidFill>
                <a:latin typeface="Times New Roman" pitchFamily="18" charset="0"/>
                <a:cs typeface="Times New Roman" pitchFamily="18" charset="0"/>
              </a:rPr>
              <a:t>diagnostic test</a:t>
            </a:r>
            <a:r>
              <a:rPr lang="en-US" sz="2800" dirty="0">
                <a:solidFill>
                  <a:srgbClr val="000000"/>
                </a:solidFill>
                <a:latin typeface="Times New Roman" pitchFamily="18" charset="0"/>
                <a:cs typeface="Times New Roman" pitchFamily="18" charset="0"/>
              </a:rPr>
              <a:t>, it shows whether the organism </a:t>
            </a:r>
            <a:endParaRPr lang="x-none" sz="2800" dirty="0">
              <a:solidFill>
                <a:srgbClr val="000000"/>
              </a:solidFill>
              <a:latin typeface="Times New Roman" pitchFamily="18" charset="0"/>
              <a:cs typeface="Times New Roman" pitchFamily="18" charset="0"/>
            </a:endParaRPr>
          </a:p>
          <a:p>
            <a:pPr>
              <a:lnSpc>
                <a:spcPts val="3850"/>
              </a:lnSpc>
            </a:pPr>
            <a:r>
              <a:rPr lang="en-US" sz="2800" dirty="0">
                <a:solidFill>
                  <a:srgbClr val="000000"/>
                </a:solidFill>
                <a:latin typeface="Times New Roman" pitchFamily="18" charset="0"/>
                <a:cs typeface="Times New Roman" pitchFamily="18" charset="0"/>
              </a:rPr>
              <a:t>was previously exposed to an antigen and whether </a:t>
            </a:r>
            <a:endParaRPr lang="x-none" sz="2800" dirty="0">
              <a:solidFill>
                <a:srgbClr val="000000"/>
              </a:solidFill>
              <a:latin typeface="Times New Roman" pitchFamily="18" charset="0"/>
              <a:cs typeface="Times New Roman" pitchFamily="18" charset="0"/>
            </a:endParaRPr>
          </a:p>
          <a:p>
            <a:pPr>
              <a:lnSpc>
                <a:spcPts val="3850"/>
              </a:lnSpc>
            </a:pPr>
            <a:r>
              <a:rPr lang="en-US" sz="2800" dirty="0">
                <a:solidFill>
                  <a:srgbClr val="000000"/>
                </a:solidFill>
                <a:latin typeface="Times New Roman" pitchFamily="18" charset="0"/>
                <a:cs typeface="Times New Roman" pitchFamily="18" charset="0"/>
              </a:rPr>
              <a:t>the </a:t>
            </a:r>
            <a:r>
              <a:rPr lang="en-US" sz="2800" b="1" dirty="0">
                <a:solidFill>
                  <a:srgbClr val="E36C09"/>
                </a:solidFill>
                <a:latin typeface="Times New Roman" pitchFamily="18" charset="0"/>
                <a:cs typeface="Times New Roman" pitchFamily="18" charset="0"/>
              </a:rPr>
              <a:t>Th1 or Th2 </a:t>
            </a:r>
            <a:r>
              <a:rPr lang="en-US" sz="2800" dirty="0">
                <a:solidFill>
                  <a:srgbClr val="000000"/>
                </a:solidFill>
                <a:latin typeface="Times New Roman" pitchFamily="18" charset="0"/>
                <a:cs typeface="Times New Roman" pitchFamily="18" charset="0"/>
              </a:rPr>
              <a:t>response predominates</a:t>
            </a:r>
            <a:endParaRPr lang="x-none" sz="2800" dirty="0">
              <a:solidFill>
                <a:srgbClr val="000000"/>
              </a:solidFill>
              <a:latin typeface="Times New Roman" pitchFamily="18" charset="0"/>
              <a:cs typeface="Times New Roman" pitchFamily="18" charset="0"/>
            </a:endParaRPr>
          </a:p>
          <a:p>
            <a:pPr marL="457200" indent="-457200">
              <a:lnSpc>
                <a:spcPts val="3850"/>
              </a:lnSpc>
              <a:buFont typeface="Arial" panose="020B0604020202020204" pitchFamily="34" charset="0"/>
              <a:buChar char="•"/>
            </a:pPr>
            <a:r>
              <a:rPr lang="en-US" sz="2800" dirty="0">
                <a:solidFill>
                  <a:srgbClr val="000000"/>
                </a:solidFill>
                <a:latin typeface="Times New Roman" pitchFamily="18" charset="0"/>
                <a:cs typeface="Times New Roman" pitchFamily="18" charset="0"/>
              </a:rPr>
              <a:t>specific </a:t>
            </a:r>
            <a:r>
              <a:rPr lang="en-US" sz="2800" b="1" dirty="0">
                <a:solidFill>
                  <a:srgbClr val="E36C09"/>
                </a:solidFill>
                <a:latin typeface="Times New Roman" pitchFamily="18" charset="0"/>
                <a:cs typeface="Times New Roman" pitchFamily="18" charset="0"/>
              </a:rPr>
              <a:t>Th1 lymphocytes </a:t>
            </a:r>
            <a:r>
              <a:rPr lang="en-US" sz="2800" dirty="0">
                <a:solidFill>
                  <a:srgbClr val="000000"/>
                </a:solidFill>
                <a:latin typeface="Times New Roman" pitchFamily="18" charset="0"/>
                <a:cs typeface="Times New Roman" pitchFamily="18" charset="0"/>
              </a:rPr>
              <a:t>are activated in </a:t>
            </a:r>
            <a:endParaRPr lang="x-none" sz="2800" dirty="0">
              <a:solidFill>
                <a:srgbClr val="000000"/>
              </a:solidFill>
              <a:latin typeface="Times New Roman" pitchFamily="18" charset="0"/>
              <a:cs typeface="Times New Roman" pitchFamily="18" charset="0"/>
            </a:endParaRPr>
          </a:p>
          <a:p>
            <a:pPr marL="457200" indent="-457200">
              <a:lnSpc>
                <a:spcPts val="3850"/>
              </a:lnSpc>
              <a:buFont typeface="Arial" panose="020B0604020202020204" pitchFamily="34" charset="0"/>
              <a:buChar char="•"/>
            </a:pPr>
            <a:r>
              <a:rPr lang="en-US" sz="2800" dirty="0">
                <a:solidFill>
                  <a:srgbClr val="000000"/>
                </a:solidFill>
                <a:latin typeface="Times New Roman" pitchFamily="18" charset="0"/>
                <a:cs typeface="Times New Roman" pitchFamily="18" charset="0"/>
              </a:rPr>
              <a:t>the presence of antigen and the released cytokines</a:t>
            </a:r>
            <a:endParaRPr lang="x-none" sz="2800" dirty="0">
              <a:solidFill>
                <a:srgbClr val="000000"/>
              </a:solidFill>
              <a:latin typeface="Times New Roman" pitchFamily="18" charset="0"/>
              <a:cs typeface="Times New Roman" pitchFamily="18" charset="0"/>
            </a:endParaRPr>
          </a:p>
          <a:p>
            <a:pPr marL="457200" indent="-457200">
              <a:lnSpc>
                <a:spcPts val="3850"/>
              </a:lnSpc>
              <a:buFont typeface="Arial" panose="020B0604020202020204" pitchFamily="34" charset="0"/>
              <a:buChar char="•"/>
            </a:pPr>
            <a:r>
              <a:rPr lang="en-US" sz="2800" dirty="0">
                <a:solidFill>
                  <a:srgbClr val="000000"/>
                </a:solidFill>
                <a:latin typeface="Times New Roman" pitchFamily="18" charset="0"/>
                <a:cs typeface="Times New Roman" pitchFamily="18" charset="0"/>
              </a:rPr>
              <a:t> attract other, "</a:t>
            </a:r>
            <a:r>
              <a:rPr lang="en-US" sz="2800" b="1" dirty="0">
                <a:solidFill>
                  <a:srgbClr val="E36C09"/>
                </a:solidFill>
                <a:latin typeface="Times New Roman" pitchFamily="18" charset="0"/>
                <a:cs typeface="Times New Roman" pitchFamily="18" charset="0"/>
              </a:rPr>
              <a:t>non-specific" cells </a:t>
            </a:r>
            <a:r>
              <a:rPr lang="en-US" sz="2800" dirty="0">
                <a:solidFill>
                  <a:srgbClr val="000000"/>
                </a:solidFill>
                <a:latin typeface="Times New Roman" pitchFamily="18" charset="0"/>
                <a:cs typeface="Times New Roman" pitchFamily="18" charset="0"/>
              </a:rPr>
              <a:t>to the site of </a:t>
            </a:r>
            <a:endParaRPr lang="x-none" sz="2800" dirty="0">
              <a:solidFill>
                <a:srgbClr val="000000"/>
              </a:solidFill>
              <a:latin typeface="Times New Roman" pitchFamily="18" charset="0"/>
              <a:cs typeface="Times New Roman" pitchFamily="18" charset="0"/>
            </a:endParaRPr>
          </a:p>
          <a:p>
            <a:pPr marL="457200" indent="-457200">
              <a:lnSpc>
                <a:spcPts val="3850"/>
              </a:lnSpc>
              <a:buFont typeface="Arial" panose="020B0604020202020204" pitchFamily="34" charset="0"/>
              <a:buChar char="•"/>
            </a:pPr>
            <a:r>
              <a:rPr lang="en-US" sz="2800" dirty="0">
                <a:solidFill>
                  <a:srgbClr val="000000"/>
                </a:solidFill>
                <a:latin typeface="Times New Roman" pitchFamily="18" charset="0"/>
                <a:cs typeface="Times New Roman" pitchFamily="18" charset="0"/>
              </a:rPr>
              <a:t>antigen entry</a:t>
            </a:r>
            <a:endParaRPr lang="en-CA" sz="2800" dirty="0">
              <a:solidFill>
                <a:srgbClr val="000000"/>
              </a:solidFill>
              <a:latin typeface="Times New Roman" pitchFamily="18" charset="0"/>
              <a:cs typeface="Times New Roman" pitchFamily="18"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p:cNvPicPr>
          <p:nvPr/>
        </p:nvPicPr>
        <p:blipFill>
          <a:blip r:embed="rId2" cstate="print"/>
          <a:stretch>
            <a:fillRect/>
          </a:stretch>
        </p:blipFill>
        <p:spPr>
          <a:xfrm>
            <a:off x="0" y="0"/>
            <a:ext cx="9144000" cy="6845300"/>
          </a:xfrm>
          <a:prstGeom prst="rect">
            <a:avLst/>
          </a:prstGeom>
        </p:spPr>
      </p:pic>
      <p:sp>
        <p:nvSpPr>
          <p:cNvPr id="3" name="TextBox 2"/>
          <p:cNvSpPr txBox="1"/>
          <p:nvPr/>
        </p:nvSpPr>
        <p:spPr>
          <a:xfrm>
            <a:off x="1524000" y="139700"/>
            <a:ext cx="5907066" cy="549446"/>
          </a:xfrm>
          <a:prstGeom prst="rect">
            <a:avLst/>
          </a:prstGeom>
          <a:noFill/>
        </p:spPr>
        <p:txBody>
          <a:bodyPr vert="horz" wrap="none" lIns="0" tIns="0" rIns="0" bIns="0" rtlCol="0">
            <a:spAutoFit/>
          </a:bodyPr>
          <a:lstStyle/>
          <a:p>
            <a:pPr>
              <a:lnSpc>
                <a:spcPts val="4235"/>
              </a:lnSpc>
            </a:pPr>
            <a:r>
              <a:rPr lang="en-CA" sz="4404" dirty="0">
                <a:solidFill>
                  <a:srgbClr val="000000"/>
                </a:solidFill>
                <a:latin typeface="Times New Roman"/>
                <a:cs typeface="Times New Roman"/>
              </a:rPr>
              <a:t>Hypersensitivity reactions</a:t>
            </a:r>
            <a:endParaRPr lang="en-CA" sz="4404" dirty="0">
              <a:solidFill>
                <a:srgbClr val="000000"/>
              </a:solidFill>
            </a:endParaRPr>
          </a:p>
        </p:txBody>
      </p:sp>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p:cNvPicPr>
          <p:nvPr/>
        </p:nvPicPr>
        <p:blipFill>
          <a:blip r:embed="rId2" cstate="print"/>
          <a:stretch>
            <a:fillRect/>
          </a:stretch>
        </p:blipFill>
        <p:spPr>
          <a:xfrm>
            <a:off x="0" y="0"/>
            <a:ext cx="9144000" cy="6845300"/>
          </a:xfrm>
          <a:prstGeom prst="rect">
            <a:avLst/>
          </a:prstGeom>
        </p:spPr>
      </p:pic>
      <p:sp>
        <p:nvSpPr>
          <p:cNvPr id="5" name="TextBox 2"/>
          <p:cNvSpPr txBox="1"/>
          <p:nvPr/>
        </p:nvSpPr>
        <p:spPr>
          <a:xfrm>
            <a:off x="2336800" y="355600"/>
            <a:ext cx="3359509" cy="589905"/>
          </a:xfrm>
          <a:prstGeom prst="rect">
            <a:avLst/>
          </a:prstGeom>
          <a:noFill/>
        </p:spPr>
        <p:txBody>
          <a:bodyPr vert="horz" wrap="none" lIns="0" tIns="0" rIns="0" bIns="0" rtlCol="0">
            <a:spAutoFit/>
          </a:bodyPr>
          <a:lstStyle/>
          <a:p>
            <a:pPr>
              <a:lnSpc>
                <a:spcPts val="4600"/>
              </a:lnSpc>
            </a:pPr>
            <a:r>
              <a:rPr lang="en-CA" sz="3998" dirty="0">
                <a:solidFill>
                  <a:srgbClr val="000000"/>
                </a:solidFill>
                <a:latin typeface="Times New Roman"/>
                <a:cs typeface="Times New Roman"/>
              </a:rPr>
              <a:t>Tuberculin form</a:t>
            </a:r>
            <a:endParaRPr lang="en-CA" sz="3998" dirty="0">
              <a:solidFill>
                <a:srgbClr val="000000"/>
              </a:solidFill>
            </a:endParaRPr>
          </a:p>
        </p:txBody>
      </p:sp>
      <p:sp>
        <p:nvSpPr>
          <p:cNvPr id="3" name="TextBox 3"/>
          <p:cNvSpPr txBox="1"/>
          <p:nvPr/>
        </p:nvSpPr>
        <p:spPr>
          <a:xfrm>
            <a:off x="5118100" y="5892800"/>
            <a:ext cx="4025900" cy="381000"/>
          </a:xfrm>
          <a:prstGeom prst="rect">
            <a:avLst/>
          </a:prstGeom>
          <a:noFill/>
        </p:spPr>
        <p:txBody>
          <a:bodyPr vert="horz" wrap="none" lIns="0" tIns="0" rIns="0" bIns="0" rtlCol="0">
            <a:spAutoFit/>
          </a:bodyPr>
          <a:lstStyle/>
          <a:p>
            <a:pPr>
              <a:lnSpc>
                <a:spcPts val="2300"/>
              </a:lnSpc>
            </a:pPr>
            <a:r>
              <a:rPr lang="en-CA" sz="2004" dirty="0" err="1">
                <a:solidFill>
                  <a:srgbClr val="000000"/>
                </a:solidFill>
                <a:latin typeface="Times New Roman"/>
                <a:cs typeface="Times New Roman"/>
              </a:rPr>
              <a:t>T</a:t>
            </a:r>
            <a:r>
              <a:rPr lang="en-CA" sz="1331" dirty="0" err="1">
                <a:solidFill>
                  <a:srgbClr val="000000"/>
                </a:solidFill>
                <a:latin typeface="Times New Roman"/>
                <a:cs typeface="Times New Roman"/>
              </a:rPr>
              <a:t>H</a:t>
            </a:r>
            <a:r>
              <a:rPr lang="en-CA" sz="2004" dirty="0" err="1">
                <a:solidFill>
                  <a:srgbClr val="000000"/>
                </a:solidFill>
                <a:latin typeface="Times New Roman"/>
                <a:cs typeface="Times New Roman"/>
              </a:rPr>
              <a:t>1</a:t>
            </a:r>
            <a:r>
              <a:rPr lang="en-CA" sz="2004" dirty="0">
                <a:solidFill>
                  <a:srgbClr val="000000"/>
                </a:solidFill>
                <a:latin typeface="Times New Roman"/>
                <a:cs typeface="Times New Roman"/>
              </a:rPr>
              <a:t> </a:t>
            </a:r>
            <a:r>
              <a:rPr lang="en-CA" sz="2004" dirty="0" err="1">
                <a:solidFill>
                  <a:srgbClr val="000000"/>
                </a:solidFill>
                <a:latin typeface="Times New Roman"/>
                <a:cs typeface="Times New Roman"/>
              </a:rPr>
              <a:t>iz</a:t>
            </a:r>
            <a:r>
              <a:rPr lang="en-CA" sz="2004" dirty="0">
                <a:solidFill>
                  <a:srgbClr val="000000"/>
                </a:solidFill>
                <a:latin typeface="Times New Roman"/>
                <a:cs typeface="Times New Roman"/>
              </a:rPr>
              <a:t> </a:t>
            </a:r>
            <a:r>
              <a:rPr lang="en-CA" sz="2004" dirty="0" err="1">
                <a:solidFill>
                  <a:srgbClr val="000000"/>
                </a:solidFill>
                <a:latin typeface="Times New Roman"/>
                <a:cs typeface="Times New Roman"/>
              </a:rPr>
              <a:t>prethodne</a:t>
            </a:r>
            <a:endParaRPr lang="en-CA" sz="2004" dirty="0">
              <a:solidFill>
                <a:srgbClr val="000000"/>
              </a:solidFill>
              <a:latin typeface="Times New Roman"/>
              <a:cs typeface="Times New Roman"/>
            </a:endParaRPr>
          </a:p>
          <a:p>
            <a:pPr>
              <a:lnSpc>
                <a:spcPts val="2300"/>
              </a:lnSpc>
            </a:pPr>
            <a:endParaRPr lang="en-CA" sz="2004" dirty="0">
              <a:solidFill>
                <a:srgbClr val="000000"/>
              </a:solidFill>
            </a:endParaRPr>
          </a:p>
        </p:txBody>
      </p:sp>
      <p:sp>
        <p:nvSpPr>
          <p:cNvPr id="4" name="TextBox 4"/>
          <p:cNvSpPr txBox="1"/>
          <p:nvPr/>
        </p:nvSpPr>
        <p:spPr>
          <a:xfrm>
            <a:off x="5118100" y="6197600"/>
            <a:ext cx="4025900" cy="381000"/>
          </a:xfrm>
          <a:prstGeom prst="rect">
            <a:avLst/>
          </a:prstGeom>
          <a:noFill/>
        </p:spPr>
        <p:txBody>
          <a:bodyPr vert="horz" wrap="none" lIns="0" tIns="0" rIns="0" bIns="0" rtlCol="0">
            <a:spAutoFit/>
          </a:bodyPr>
          <a:lstStyle/>
          <a:p>
            <a:pPr>
              <a:lnSpc>
                <a:spcPts val="2300"/>
              </a:lnSpc>
            </a:pPr>
            <a:r>
              <a:rPr lang="en-CA" sz="2004">
                <a:solidFill>
                  <a:srgbClr val="000000"/>
                </a:solidFill>
                <a:latin typeface="Times New Roman"/>
                <a:cs typeface="Times New Roman"/>
              </a:rPr>
              <a:t>imunizacije (memorijski)</a:t>
            </a:r>
          </a:p>
          <a:p>
            <a:pPr>
              <a:lnSpc>
                <a:spcPts val="2300"/>
              </a:lnSpc>
            </a:pPr>
            <a:endParaRPr lang="en-CA" sz="2004">
              <a:solidFill>
                <a:srgbClr val="000000"/>
              </a:solidFill>
            </a:endParaRPr>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p:cNvPicPr>
          <p:nvPr/>
        </p:nvPicPr>
        <p:blipFill>
          <a:blip r:embed="rId2" cstate="print"/>
          <a:stretch>
            <a:fillRect/>
          </a:stretch>
        </p:blipFill>
        <p:spPr>
          <a:xfrm>
            <a:off x="0" y="0"/>
            <a:ext cx="9144000" cy="6845300"/>
          </a:xfrm>
          <a:prstGeom prst="rect">
            <a:avLst/>
          </a:prstGeom>
        </p:spPr>
      </p:pic>
      <p:sp>
        <p:nvSpPr>
          <p:cNvPr id="3" name="TextBox 2"/>
          <p:cNvSpPr txBox="1"/>
          <p:nvPr/>
        </p:nvSpPr>
        <p:spPr>
          <a:xfrm>
            <a:off x="7596336" y="4077072"/>
            <a:ext cx="1236644" cy="369332"/>
          </a:xfrm>
          <a:prstGeom prst="rect">
            <a:avLst/>
          </a:prstGeom>
          <a:noFill/>
        </p:spPr>
        <p:txBody>
          <a:bodyPr wrap="square" rtlCol="0">
            <a:spAutoFit/>
          </a:bodyPr>
          <a:lstStyle/>
          <a:p>
            <a:r>
              <a:rPr lang="en-US" b="1" dirty="0">
                <a:latin typeface="Times New Roman" pitchFamily="18" charset="0"/>
                <a:cs typeface="Times New Roman" pitchFamily="18" charset="0"/>
              </a:rPr>
              <a:t>  </a:t>
            </a:r>
            <a:r>
              <a:rPr lang="sr-Cyrl-CS" b="1" dirty="0">
                <a:latin typeface="Times New Roman" pitchFamily="18" charset="0"/>
                <a:cs typeface="Times New Roman" pitchFamily="18" charset="0"/>
              </a:rPr>
              <a:t>5</a:t>
            </a:r>
            <a:r>
              <a:rPr lang="en-US" b="1" dirty="0">
                <a:latin typeface="Times New Roman" pitchFamily="18" charset="0"/>
                <a:cs typeface="Times New Roman" pitchFamily="18" charset="0"/>
              </a:rPr>
              <a:t>-</a:t>
            </a:r>
            <a:r>
              <a:rPr lang="sr-Cyrl-CS" b="1" dirty="0">
                <a:latin typeface="Times New Roman" pitchFamily="18" charset="0"/>
                <a:cs typeface="Times New Roman" pitchFamily="18" charset="0"/>
              </a:rPr>
              <a:t>15</a:t>
            </a:r>
            <a:r>
              <a:rPr lang="en-US" b="1" dirty="0">
                <a:latin typeface="Times New Roman" pitchFamily="18" charset="0"/>
                <a:cs typeface="Times New Roman" pitchFamily="18" charset="0"/>
              </a:rPr>
              <a:t>mm</a:t>
            </a:r>
          </a:p>
        </p:txBody>
      </p:sp>
      <p:sp>
        <p:nvSpPr>
          <p:cNvPr id="4" name="TextBox 3"/>
          <p:cNvSpPr txBox="1"/>
          <p:nvPr/>
        </p:nvSpPr>
        <p:spPr>
          <a:xfrm>
            <a:off x="7655836" y="5071700"/>
            <a:ext cx="1236644" cy="369332"/>
          </a:xfrm>
          <a:prstGeom prst="rect">
            <a:avLst/>
          </a:prstGeom>
          <a:noFill/>
        </p:spPr>
        <p:txBody>
          <a:bodyPr wrap="square" rtlCol="0">
            <a:spAutoFit/>
          </a:bodyPr>
          <a:lstStyle/>
          <a:p>
            <a:r>
              <a:rPr lang="en-US" b="1" dirty="0">
                <a:latin typeface="Times New Roman" pitchFamily="18" charset="0"/>
                <a:cs typeface="Times New Roman" pitchFamily="18" charset="0"/>
              </a:rPr>
              <a:t>  ≤ </a:t>
            </a:r>
            <a:r>
              <a:rPr lang="sr-Cyrl-CS" b="1" dirty="0">
                <a:latin typeface="Times New Roman" pitchFamily="18" charset="0"/>
                <a:cs typeface="Times New Roman" pitchFamily="18" charset="0"/>
              </a:rPr>
              <a:t>5</a:t>
            </a:r>
            <a:r>
              <a:rPr lang="en-US" b="1" dirty="0">
                <a:latin typeface="Times New Roman" pitchFamily="18" charset="0"/>
                <a:cs typeface="Times New Roman" pitchFamily="18" charset="0"/>
              </a:rPr>
              <a:t>mm</a:t>
            </a:r>
          </a:p>
        </p:txBody>
      </p:sp>
    </p:spTree>
  </p:cSld>
  <p:clrMapOvr>
    <a:masterClrMapping/>
  </p:clrMapOvr>
  <p:transition advTm="19830"/>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2"/>
          <p:cNvSpPr txBox="1"/>
          <p:nvPr/>
        </p:nvSpPr>
        <p:spPr>
          <a:xfrm>
            <a:off x="1841500" y="520700"/>
            <a:ext cx="4716035" cy="654025"/>
          </a:xfrm>
          <a:prstGeom prst="rect">
            <a:avLst/>
          </a:prstGeom>
          <a:noFill/>
        </p:spPr>
        <p:txBody>
          <a:bodyPr vert="horz" wrap="none" lIns="0" tIns="0" rIns="0" bIns="0" rtlCol="0">
            <a:spAutoFit/>
          </a:bodyPr>
          <a:lstStyle/>
          <a:p>
            <a:pPr>
              <a:lnSpc>
                <a:spcPts val="5060"/>
              </a:lnSpc>
            </a:pPr>
            <a:r>
              <a:rPr lang="en-CA" sz="4404" dirty="0">
                <a:solidFill>
                  <a:srgbClr val="000000"/>
                </a:solidFill>
                <a:latin typeface="Times New Roman"/>
                <a:cs typeface="Times New Roman"/>
              </a:rPr>
              <a:t>Granulomatous form</a:t>
            </a:r>
            <a:endParaRPr lang="en-CA" sz="4404" dirty="0">
              <a:solidFill>
                <a:srgbClr val="000000"/>
              </a:solidFill>
            </a:endParaRPr>
          </a:p>
        </p:txBody>
      </p:sp>
      <p:sp>
        <p:nvSpPr>
          <p:cNvPr id="3" name="TextBox 3"/>
          <p:cNvSpPr txBox="1"/>
          <p:nvPr/>
        </p:nvSpPr>
        <p:spPr>
          <a:xfrm>
            <a:off x="723900" y="1844824"/>
            <a:ext cx="6247479" cy="974626"/>
          </a:xfrm>
          <a:prstGeom prst="rect">
            <a:avLst/>
          </a:prstGeom>
          <a:noFill/>
        </p:spPr>
        <p:txBody>
          <a:bodyPr vert="horz" wrap="none" lIns="0" tIns="0" rIns="0" bIns="0" rtlCol="0">
            <a:spAutoFit/>
          </a:bodyPr>
          <a:lstStyle/>
          <a:p>
            <a:pPr>
              <a:lnSpc>
                <a:spcPts val="3800"/>
              </a:lnSpc>
            </a:pPr>
            <a:r>
              <a:rPr lang="en-CA" sz="3204" dirty="0">
                <a:solidFill>
                  <a:srgbClr val="000000"/>
                </a:solidFill>
                <a:latin typeface="Arial"/>
                <a:cs typeface="Arial"/>
              </a:rPr>
              <a:t>•</a:t>
            </a:r>
            <a:r>
              <a:rPr lang="en-CA" sz="3204" dirty="0">
                <a:solidFill>
                  <a:srgbClr val="000000"/>
                </a:solidFill>
                <a:latin typeface="Times New Roman"/>
                <a:cs typeface="Times New Roman"/>
              </a:rPr>
              <a:t> </a:t>
            </a:r>
            <a:r>
              <a:rPr lang="en-US" sz="3204" dirty="0">
                <a:solidFill>
                  <a:srgbClr val="000000"/>
                </a:solidFill>
                <a:latin typeface="Times New Roman"/>
                <a:cs typeface="Times New Roman"/>
              </a:rPr>
              <a:t>it arises as </a:t>
            </a:r>
            <a:r>
              <a:rPr lang="en-US" sz="3204" b="1" dirty="0">
                <a:solidFill>
                  <a:srgbClr val="E36C09"/>
                </a:solidFill>
                <a:latin typeface="Times New Roman"/>
                <a:cs typeface="Times New Roman"/>
              </a:rPr>
              <a:t>an organism's response </a:t>
            </a:r>
            <a:endParaRPr lang="x-none" sz="3204" b="1" dirty="0">
              <a:solidFill>
                <a:srgbClr val="E36C09"/>
              </a:solidFill>
              <a:latin typeface="Times New Roman"/>
              <a:cs typeface="Times New Roman"/>
            </a:endParaRPr>
          </a:p>
          <a:p>
            <a:pPr>
              <a:lnSpc>
                <a:spcPts val="3800"/>
              </a:lnSpc>
            </a:pPr>
            <a:r>
              <a:rPr lang="en-US" sz="3204" b="1" dirty="0">
                <a:solidFill>
                  <a:srgbClr val="E36C09"/>
                </a:solidFill>
                <a:latin typeface="Times New Roman"/>
                <a:cs typeface="Times New Roman"/>
              </a:rPr>
              <a:t>to an insoluble antigen</a:t>
            </a:r>
            <a:endParaRPr lang="en-CA" sz="3206" b="1" dirty="0">
              <a:solidFill>
                <a:srgbClr val="E36C09"/>
              </a:solidFill>
            </a:endParaRPr>
          </a:p>
        </p:txBody>
      </p:sp>
      <p:sp>
        <p:nvSpPr>
          <p:cNvPr id="4" name="TextBox 4"/>
          <p:cNvSpPr txBox="1"/>
          <p:nvPr/>
        </p:nvSpPr>
        <p:spPr>
          <a:xfrm>
            <a:off x="723900" y="3352800"/>
            <a:ext cx="8422755" cy="1423467"/>
          </a:xfrm>
          <a:prstGeom prst="rect">
            <a:avLst/>
          </a:prstGeom>
          <a:noFill/>
        </p:spPr>
        <p:txBody>
          <a:bodyPr vert="horz" wrap="none" lIns="0" tIns="0" rIns="0" bIns="0" rtlCol="0">
            <a:spAutoFit/>
          </a:bodyPr>
          <a:lstStyle/>
          <a:p>
            <a:pPr>
              <a:lnSpc>
                <a:spcPts val="3680"/>
              </a:lnSpc>
            </a:pPr>
            <a:r>
              <a:rPr lang="en-CA" sz="3204" dirty="0">
                <a:solidFill>
                  <a:srgbClr val="000000"/>
                </a:solidFill>
                <a:latin typeface="Arial"/>
                <a:cs typeface="Arial"/>
              </a:rPr>
              <a:t>•</a:t>
            </a:r>
            <a:r>
              <a:rPr lang="en-CA" sz="3204" dirty="0">
                <a:solidFill>
                  <a:srgbClr val="000000"/>
                </a:solidFill>
                <a:latin typeface="Times New Roman"/>
                <a:cs typeface="Times New Roman"/>
              </a:rPr>
              <a:t> </a:t>
            </a:r>
            <a:r>
              <a:rPr lang="en-US" sz="3204" dirty="0">
                <a:solidFill>
                  <a:srgbClr val="000000"/>
                </a:solidFill>
                <a:latin typeface="Times New Roman"/>
                <a:cs typeface="Times New Roman"/>
              </a:rPr>
              <a:t>due to the persistence of antigens, </a:t>
            </a:r>
            <a:endParaRPr lang="x-none" sz="3204" dirty="0">
              <a:solidFill>
                <a:srgbClr val="000000"/>
              </a:solidFill>
              <a:latin typeface="Times New Roman"/>
              <a:cs typeface="Times New Roman"/>
            </a:endParaRPr>
          </a:p>
          <a:p>
            <a:pPr>
              <a:lnSpc>
                <a:spcPts val="3680"/>
              </a:lnSpc>
            </a:pPr>
            <a:r>
              <a:rPr lang="en-US" sz="3204" dirty="0">
                <a:solidFill>
                  <a:srgbClr val="000000"/>
                </a:solidFill>
                <a:latin typeface="Times New Roman"/>
                <a:cs typeface="Times New Roman"/>
              </a:rPr>
              <a:t>macrophage cells differentiate into </a:t>
            </a:r>
            <a:r>
              <a:rPr lang="en-US" sz="3204" b="1" dirty="0">
                <a:solidFill>
                  <a:srgbClr val="E36C09"/>
                </a:solidFill>
                <a:latin typeface="Times New Roman"/>
                <a:cs typeface="Times New Roman"/>
              </a:rPr>
              <a:t>epithelioid and</a:t>
            </a:r>
          </a:p>
          <a:p>
            <a:pPr>
              <a:lnSpc>
                <a:spcPts val="3680"/>
              </a:lnSpc>
            </a:pPr>
            <a:r>
              <a:rPr lang="en-US" sz="3204" b="1" dirty="0">
                <a:solidFill>
                  <a:srgbClr val="E36C09"/>
                </a:solidFill>
                <a:latin typeface="Times New Roman"/>
                <a:cs typeface="Times New Roman"/>
              </a:rPr>
              <a:t>giant cells </a:t>
            </a:r>
            <a:r>
              <a:rPr lang="en-US" sz="3204" dirty="0">
                <a:solidFill>
                  <a:srgbClr val="000000"/>
                </a:solidFill>
                <a:latin typeface="Times New Roman"/>
                <a:cs typeface="Times New Roman"/>
              </a:rPr>
              <a:t>(</a:t>
            </a:r>
            <a:r>
              <a:rPr lang="en-US" sz="3204" dirty="0" err="1">
                <a:solidFill>
                  <a:srgbClr val="000000"/>
                </a:solidFill>
                <a:latin typeface="Times New Roman"/>
                <a:cs typeface="Times New Roman"/>
              </a:rPr>
              <a:t>eng.</a:t>
            </a:r>
            <a:r>
              <a:rPr lang="en-US" sz="3204" dirty="0">
                <a:solidFill>
                  <a:srgbClr val="000000"/>
                </a:solidFill>
                <a:latin typeface="Times New Roman"/>
                <a:cs typeface="Times New Roman"/>
              </a:rPr>
              <a:t> </a:t>
            </a:r>
            <a:r>
              <a:rPr lang="en-US" sz="3204" dirty="0" err="1">
                <a:solidFill>
                  <a:srgbClr val="000000"/>
                </a:solidFill>
                <a:latin typeface="Times New Roman"/>
                <a:cs typeface="Times New Roman"/>
              </a:rPr>
              <a:t>Langhans</a:t>
            </a:r>
            <a:r>
              <a:rPr lang="en-US" sz="3204" dirty="0">
                <a:solidFill>
                  <a:srgbClr val="000000"/>
                </a:solidFill>
                <a:latin typeface="Times New Roman"/>
                <a:cs typeface="Times New Roman"/>
              </a:rPr>
              <a:t> giant cell)</a:t>
            </a:r>
            <a:endParaRPr lang="en-CA" sz="3204" dirty="0">
              <a:solidFill>
                <a:srgbClr val="000000"/>
              </a:solidFill>
            </a:endParaRPr>
          </a:p>
        </p:txBody>
      </p:sp>
      <p:sp>
        <p:nvSpPr>
          <p:cNvPr id="5" name="TextBox 5"/>
          <p:cNvSpPr txBox="1"/>
          <p:nvPr/>
        </p:nvSpPr>
        <p:spPr>
          <a:xfrm>
            <a:off x="539552" y="3810000"/>
            <a:ext cx="65" cy="483659"/>
          </a:xfrm>
          <a:prstGeom prst="rect">
            <a:avLst/>
          </a:prstGeom>
          <a:noFill/>
        </p:spPr>
        <p:txBody>
          <a:bodyPr vert="horz" wrap="none" lIns="0" tIns="0" rIns="0" bIns="0" rtlCol="0">
            <a:spAutoFit/>
          </a:bodyPr>
          <a:lstStyle/>
          <a:p>
            <a:pPr>
              <a:lnSpc>
                <a:spcPts val="3900"/>
              </a:lnSpc>
            </a:pPr>
            <a:endParaRPr lang="en-CA" sz="3206" dirty="0">
              <a:solidFill>
                <a:srgbClr val="000000"/>
              </a:solidFill>
            </a:endParaRPr>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395288" y="0"/>
            <a:ext cx="8229600" cy="558800"/>
          </a:xfrm>
        </p:spPr>
        <p:txBody>
          <a:bodyPr/>
          <a:lstStyle/>
          <a:p>
            <a:r>
              <a:rPr lang="en-US" sz="3200" dirty="0">
                <a:solidFill>
                  <a:schemeClr val="tx1"/>
                </a:solidFill>
                <a:latin typeface="Times New Roman" pitchFamily="18" charset="0"/>
                <a:cs typeface="Times New Roman" pitchFamily="18" charset="0"/>
              </a:rPr>
              <a:t>Etiology</a:t>
            </a:r>
            <a:endParaRPr lang="en-US" sz="3200" dirty="0">
              <a:solidFill>
                <a:schemeClr val="tx1"/>
              </a:solidFill>
              <a:effectLst/>
              <a:latin typeface="Times New Roman" pitchFamily="18" charset="0"/>
              <a:cs typeface="Times New Roman" pitchFamily="18" charset="0"/>
            </a:endParaRPr>
          </a:p>
        </p:txBody>
      </p:sp>
      <p:sp>
        <p:nvSpPr>
          <p:cNvPr id="114691" name="Rectangle 3"/>
          <p:cNvSpPr>
            <a:spLocks noGrp="1" noChangeArrowheads="1"/>
          </p:cNvSpPr>
          <p:nvPr>
            <p:ph type="body" idx="1"/>
          </p:nvPr>
        </p:nvSpPr>
        <p:spPr>
          <a:xfrm>
            <a:off x="457200" y="765175"/>
            <a:ext cx="8229600" cy="6092825"/>
          </a:xfrm>
        </p:spPr>
        <p:txBody>
          <a:bodyPr/>
          <a:lstStyle/>
          <a:p>
            <a:pPr>
              <a:lnSpc>
                <a:spcPct val="90000"/>
              </a:lnSpc>
              <a:buNone/>
              <a:defRPr/>
            </a:pPr>
            <a:r>
              <a:rPr lang="en-US" sz="2400" dirty="0">
                <a:latin typeface="Times New Roman" pitchFamily="18" charset="0"/>
                <a:cs typeface="Times New Roman" pitchFamily="18" charset="0"/>
              </a:rPr>
              <a:t>Most of these diseases are probably the result of autoimmunity</a:t>
            </a:r>
          </a:p>
          <a:p>
            <a:pPr>
              <a:lnSpc>
                <a:spcPct val="90000"/>
              </a:lnSpc>
              <a:buNone/>
              <a:defRPr/>
            </a:pPr>
            <a:endParaRPr lang="en-US" sz="2400" dirty="0">
              <a:latin typeface="Times New Roman" pitchFamily="18" charset="0"/>
              <a:cs typeface="Times New Roman" pitchFamily="18" charset="0"/>
            </a:endParaRPr>
          </a:p>
          <a:p>
            <a:pPr>
              <a:lnSpc>
                <a:spcPct val="90000"/>
              </a:lnSpc>
              <a:buNone/>
              <a:defRPr/>
            </a:pPr>
            <a:r>
              <a:rPr lang="en-US" sz="2400" dirty="0">
                <a:latin typeface="Times New Roman" pitchFamily="18" charset="0"/>
                <a:cs typeface="Times New Roman" pitchFamily="18" charset="0"/>
              </a:rPr>
              <a:t>Autoimmune reactions are usually directed against cellular antigens that have limited tissue distribution, and these diseases are usually not systemic but </a:t>
            </a:r>
            <a:r>
              <a:rPr lang="en-US" sz="2400" dirty="0">
                <a:solidFill>
                  <a:srgbClr val="E36C09"/>
                </a:solidFill>
                <a:latin typeface="Times New Roman" pitchFamily="18" charset="0"/>
                <a:cs typeface="Times New Roman" pitchFamily="18" charset="0"/>
              </a:rPr>
              <a:t>organ-specific.</a:t>
            </a:r>
            <a:endParaRPr lang="x-none" sz="2400" dirty="0">
              <a:solidFill>
                <a:srgbClr val="E36C09"/>
              </a:solidFill>
              <a:latin typeface="Times New Roman" pitchFamily="18" charset="0"/>
              <a:cs typeface="Times New Roman" pitchFamily="18" charset="0"/>
            </a:endParaRPr>
          </a:p>
          <a:p>
            <a:pPr>
              <a:lnSpc>
                <a:spcPct val="90000"/>
              </a:lnSpc>
              <a:buNone/>
              <a:defRPr/>
            </a:pPr>
            <a:endParaRPr lang="sr-Cyrl-CS" sz="2400" dirty="0">
              <a:effectLst/>
              <a:latin typeface="Times New Roman" pitchFamily="18" charset="0"/>
              <a:cs typeface="Times New Roman" pitchFamily="18" charset="0"/>
            </a:endParaRPr>
          </a:p>
          <a:p>
            <a:pPr>
              <a:lnSpc>
                <a:spcPct val="90000"/>
              </a:lnSpc>
              <a:buNone/>
              <a:defRPr/>
            </a:pPr>
            <a:r>
              <a:rPr lang="en-US" sz="2400" dirty="0">
                <a:latin typeface="Times New Roman" pitchFamily="18" charset="0"/>
                <a:cs typeface="Times New Roman" pitchFamily="18" charset="0"/>
              </a:rPr>
              <a:t>In addition, the tissue can be damaged during the "normal" response of T lymphocytes to the microorganism:</a:t>
            </a:r>
            <a:endParaRPr lang="x-none" sz="2400" dirty="0">
              <a:latin typeface="Times New Roman" pitchFamily="18" charset="0"/>
              <a:cs typeface="Times New Roman" pitchFamily="18" charset="0"/>
            </a:endParaRPr>
          </a:p>
          <a:p>
            <a:pPr>
              <a:lnSpc>
                <a:spcPct val="90000"/>
              </a:lnSpc>
              <a:buFont typeface="Wingdings" panose="05000000000000000000" pitchFamily="2" charset="2"/>
              <a:buChar char="ü"/>
              <a:defRPr/>
            </a:pPr>
            <a:r>
              <a:rPr lang="en-US" dirty="0">
                <a:latin typeface="Times New Roman" pitchFamily="18" charset="0"/>
                <a:cs typeface="Times New Roman" pitchFamily="18" charset="0"/>
              </a:rPr>
              <a:t>TVS, </a:t>
            </a:r>
            <a:endParaRPr lang="x-none" dirty="0">
              <a:latin typeface="Times New Roman" pitchFamily="18" charset="0"/>
              <a:cs typeface="Times New Roman" pitchFamily="18" charset="0"/>
            </a:endParaRPr>
          </a:p>
          <a:p>
            <a:pPr>
              <a:lnSpc>
                <a:spcPct val="90000"/>
              </a:lnSpc>
              <a:buFont typeface="Wingdings" panose="05000000000000000000" pitchFamily="2" charset="2"/>
              <a:buChar char="ü"/>
              <a:defRPr/>
            </a:pPr>
            <a:r>
              <a:rPr lang="en-US" dirty="0">
                <a:latin typeface="Times New Roman" pitchFamily="18" charset="0"/>
                <a:cs typeface="Times New Roman" pitchFamily="18" charset="0"/>
              </a:rPr>
              <a:t>Hepatitis B and S, </a:t>
            </a:r>
            <a:endParaRPr lang="x-none" dirty="0">
              <a:latin typeface="Times New Roman" pitchFamily="18" charset="0"/>
              <a:cs typeface="Times New Roman" pitchFamily="18" charset="0"/>
            </a:endParaRPr>
          </a:p>
          <a:p>
            <a:pPr>
              <a:lnSpc>
                <a:spcPct val="90000"/>
              </a:lnSpc>
              <a:buFont typeface="Wingdings" panose="05000000000000000000" pitchFamily="2" charset="2"/>
              <a:buChar char="ü"/>
              <a:defRPr/>
            </a:pPr>
            <a:r>
              <a:rPr lang="en-US" dirty="0">
                <a:latin typeface="Times New Roman" pitchFamily="18" charset="0"/>
                <a:cs typeface="Times New Roman" pitchFamily="18" charset="0"/>
              </a:rPr>
              <a:t>Myocarditis (</a:t>
            </a:r>
            <a:r>
              <a:rPr lang="en-US" dirty="0" err="1">
                <a:latin typeface="Times New Roman" pitchFamily="18" charset="0"/>
                <a:cs typeface="Times New Roman" pitchFamily="18" charset="0"/>
              </a:rPr>
              <a:t>Coxsackivirus</a:t>
            </a:r>
            <a:r>
              <a:rPr lang="en-US" dirty="0">
                <a:latin typeface="Times New Roman" pitchFamily="18" charset="0"/>
                <a:cs typeface="Times New Roman" pitchFamily="18" charset="0"/>
              </a:rPr>
              <a:t> B)</a:t>
            </a:r>
            <a:r>
              <a:rPr lang="x-none" dirty="0">
                <a:latin typeface="Times New Roman" pitchFamily="18" charset="0"/>
                <a:cs typeface="Times New Roman" pitchFamily="18" charset="0"/>
              </a:rPr>
              <a:t>,</a:t>
            </a:r>
          </a:p>
          <a:p>
            <a:pPr>
              <a:lnSpc>
                <a:spcPct val="90000"/>
              </a:lnSpc>
              <a:buFont typeface="Wingdings" panose="05000000000000000000" pitchFamily="2" charset="2"/>
              <a:buChar char="ü"/>
              <a:defRPr/>
            </a:pPr>
            <a:r>
              <a:rPr lang="en-US" dirty="0">
                <a:latin typeface="Times New Roman" pitchFamily="18" charset="0"/>
                <a:cs typeface="Times New Roman" pitchFamily="18" charset="0"/>
              </a:rPr>
              <a:t> Superantigens (Kawasaki syndrome)</a:t>
            </a:r>
            <a:endParaRPr lang="en-US" dirty="0">
              <a:effectLst/>
              <a:latin typeface="Times New Roman" pitchFamily="18" charset="0"/>
              <a:cs typeface="Times New Roman" pitchFamily="18" charset="0"/>
            </a:endParaRPr>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468313" y="0"/>
            <a:ext cx="8229600" cy="414338"/>
          </a:xfrm>
        </p:spPr>
        <p:txBody>
          <a:bodyPr>
            <a:normAutofit fontScale="90000"/>
          </a:bodyPr>
          <a:lstStyle/>
          <a:p>
            <a:r>
              <a:rPr lang="en-US" sz="2800" b="1" dirty="0">
                <a:solidFill>
                  <a:schemeClr val="tx1"/>
                </a:solidFill>
                <a:latin typeface="Times New Roman" pitchFamily="18" charset="0"/>
                <a:cs typeface="Times New Roman" pitchFamily="18" charset="0"/>
              </a:rPr>
              <a:t>Pathogenesis</a:t>
            </a:r>
            <a:endParaRPr lang="en-US" sz="2800" b="1" dirty="0">
              <a:solidFill>
                <a:schemeClr val="tx1"/>
              </a:solidFill>
              <a:effectLst/>
              <a:latin typeface="Times New Roman" pitchFamily="18" charset="0"/>
              <a:cs typeface="Times New Roman" pitchFamily="18" charset="0"/>
            </a:endParaRPr>
          </a:p>
        </p:txBody>
      </p:sp>
      <p:sp>
        <p:nvSpPr>
          <p:cNvPr id="115716" name="Rectangle 4"/>
          <p:cNvSpPr>
            <a:spLocks noGrp="1" noChangeArrowheads="1"/>
          </p:cNvSpPr>
          <p:nvPr>
            <p:ph type="body" sz="half" idx="2"/>
          </p:nvPr>
        </p:nvSpPr>
        <p:spPr>
          <a:xfrm>
            <a:off x="6372225" y="549275"/>
            <a:ext cx="2771775" cy="6308725"/>
          </a:xfrm>
        </p:spPr>
        <p:txBody>
          <a:bodyPr/>
          <a:lstStyle/>
          <a:p>
            <a:pPr marL="0" indent="0">
              <a:buNone/>
              <a:defRPr/>
            </a:pPr>
            <a:r>
              <a:rPr lang="en-US" sz="1800" b="1" dirty="0">
                <a:latin typeface="Times New Roman" pitchFamily="18" charset="0"/>
                <a:cs typeface="Times New Roman" pitchFamily="18" charset="0"/>
              </a:rPr>
              <a:t>CD4 lymphocytes</a:t>
            </a:r>
            <a:r>
              <a:rPr lang="x-none" sz="1800" b="1" dirty="0">
                <a:latin typeface="Times New Roman" pitchFamily="18" charset="0"/>
                <a:cs typeface="Times New Roman" pitchFamily="18" charset="0"/>
              </a:rPr>
              <a:t> </a:t>
            </a:r>
            <a:r>
              <a:rPr lang="sr-Cyrl-CS" sz="1800" b="1" dirty="0">
                <a:latin typeface="Times New Roman" pitchFamily="18" charset="0"/>
                <a:cs typeface="Times New Roman" pitchFamily="18" charset="0"/>
              </a:rPr>
              <a:t>(</a:t>
            </a:r>
            <a:r>
              <a:rPr lang="en-US" sz="1800" b="1" dirty="0">
                <a:latin typeface="Times New Roman" pitchFamily="18" charset="0"/>
                <a:cs typeface="Times New Roman" pitchFamily="18" charset="0"/>
              </a:rPr>
              <a:t>DTH</a:t>
            </a:r>
            <a:r>
              <a:rPr lang="sr-Cyrl-CS" sz="1800" b="1" dirty="0">
                <a:latin typeface="Times New Roman" pitchFamily="18" charset="0"/>
                <a:cs typeface="Times New Roman" pitchFamily="18" charset="0"/>
              </a:rPr>
              <a:t>)</a:t>
            </a:r>
            <a:endParaRPr lang="en-US" sz="1800" b="1" dirty="0">
              <a:latin typeface="Times New Roman" pitchFamily="18" charset="0"/>
              <a:cs typeface="Times New Roman" pitchFamily="18" charset="0"/>
            </a:endParaRPr>
          </a:p>
          <a:p>
            <a:pPr marL="0" indent="0" eaLnBrk="1" hangingPunct="1">
              <a:buFont typeface="Wingdings" pitchFamily="2" charset="2"/>
              <a:buNone/>
              <a:defRPr/>
            </a:pPr>
            <a:endParaRPr lang="en-US" sz="1800" b="1" dirty="0">
              <a:latin typeface="Times New Roman" pitchFamily="18" charset="0"/>
              <a:cs typeface="Times New Roman" pitchFamily="18" charset="0"/>
            </a:endParaRPr>
          </a:p>
          <a:p>
            <a:pPr marL="0" indent="0" eaLnBrk="1" hangingPunct="1">
              <a:buFont typeface="Wingdings" pitchFamily="2" charset="2"/>
              <a:buNone/>
              <a:defRPr/>
            </a:pPr>
            <a:r>
              <a:rPr lang="en-US" sz="2000" b="1" dirty="0">
                <a:latin typeface="Times New Roman" pitchFamily="18" charset="0"/>
                <a:cs typeface="Times New Roman" pitchFamily="18" charset="0"/>
              </a:rPr>
              <a:t>Th1</a:t>
            </a:r>
            <a:r>
              <a:rPr lang="en-US" sz="2000" b="1" dirty="0">
                <a:solidFill>
                  <a:srgbClr val="FFCC00"/>
                </a:solidFill>
                <a:latin typeface="Times New Roman" pitchFamily="18" charset="0"/>
                <a:cs typeface="Times New Roman" pitchFamily="18" charset="0"/>
              </a:rPr>
              <a:t>      </a:t>
            </a:r>
            <a:r>
              <a:rPr lang="en-US" sz="2000" b="1" dirty="0">
                <a:latin typeface="Times New Roman" pitchFamily="18" charset="0"/>
                <a:cs typeface="Times New Roman" pitchFamily="18" charset="0"/>
              </a:rPr>
              <a:t>IFN</a:t>
            </a:r>
            <a:r>
              <a:rPr lang="el-GR" sz="2000" b="1" dirty="0">
                <a:latin typeface="Times New Roman" pitchFamily="18" charset="0"/>
                <a:cs typeface="Times New Roman" pitchFamily="18" charset="0"/>
              </a:rPr>
              <a:t>γ</a:t>
            </a:r>
            <a:r>
              <a:rPr lang="en-US" sz="2000" b="1" dirty="0">
                <a:solidFill>
                  <a:srgbClr val="FFCC00"/>
                </a:solidFill>
                <a:latin typeface="Times New Roman" pitchFamily="18" charset="0"/>
                <a:cs typeface="Times New Roman" pitchFamily="18" charset="0"/>
              </a:rPr>
              <a:t>    </a:t>
            </a:r>
            <a:r>
              <a:rPr lang="x-none" sz="2000" b="1" dirty="0">
                <a:solidFill>
                  <a:srgbClr val="FFCC00"/>
                </a:solidFill>
                <a:latin typeface="Times New Roman" pitchFamily="18" charset="0"/>
                <a:cs typeface="Times New Roman" pitchFamily="18" charset="0"/>
              </a:rPr>
              <a:t> </a:t>
            </a:r>
            <a:r>
              <a:rPr lang="en-US" sz="2000" b="1" dirty="0">
                <a:latin typeface="Times New Roman" pitchFamily="18" charset="0"/>
                <a:cs typeface="Times New Roman" pitchFamily="18" charset="0"/>
              </a:rPr>
              <a:t>Mo/MF</a:t>
            </a:r>
          </a:p>
          <a:p>
            <a:pPr marL="0" indent="0" eaLnBrk="1" hangingPunct="1">
              <a:buFont typeface="Wingdings" pitchFamily="2" charset="2"/>
              <a:buNone/>
              <a:defRPr/>
            </a:pPr>
            <a:endParaRPr lang="en-US" sz="2000" b="1" dirty="0">
              <a:latin typeface="Times New Roman" pitchFamily="18" charset="0"/>
              <a:cs typeface="Times New Roman" pitchFamily="18" charset="0"/>
            </a:endParaRPr>
          </a:p>
          <a:p>
            <a:pPr marL="0" indent="0" eaLnBrk="1" hangingPunct="1">
              <a:buFont typeface="Wingdings" pitchFamily="2" charset="2"/>
              <a:buNone/>
              <a:defRPr/>
            </a:pPr>
            <a:r>
              <a:rPr lang="en-US" sz="2000" b="1" dirty="0">
                <a:latin typeface="Times New Roman" pitchFamily="18" charset="0"/>
                <a:cs typeface="Times New Roman" pitchFamily="18" charset="0"/>
              </a:rPr>
              <a:t>Th17      IL-17      N</a:t>
            </a:r>
          </a:p>
          <a:p>
            <a:pPr marL="0" indent="0" eaLnBrk="1" hangingPunct="1">
              <a:buFont typeface="Wingdings" pitchFamily="2" charset="2"/>
              <a:buNone/>
              <a:defRPr/>
            </a:pPr>
            <a:endParaRPr lang="en-US" sz="2000" b="1" dirty="0">
              <a:latin typeface="Times New Roman" pitchFamily="18" charset="0"/>
              <a:cs typeface="Times New Roman" pitchFamily="18" charset="0"/>
            </a:endParaRPr>
          </a:p>
          <a:p>
            <a:pPr marL="0" indent="0" eaLnBrk="1" hangingPunct="1">
              <a:buFont typeface="Wingdings" pitchFamily="2" charset="2"/>
              <a:buNone/>
              <a:defRPr/>
            </a:pPr>
            <a:endParaRPr lang="en-US" sz="2000" b="1" dirty="0">
              <a:latin typeface="Times New Roman" pitchFamily="18" charset="0"/>
              <a:cs typeface="Times New Roman" pitchFamily="18" charset="0"/>
            </a:endParaRPr>
          </a:p>
          <a:p>
            <a:pPr marL="0" indent="0" eaLnBrk="1" hangingPunct="1">
              <a:buFont typeface="Wingdings" pitchFamily="2" charset="2"/>
              <a:buNone/>
              <a:defRPr/>
            </a:pPr>
            <a:endParaRPr lang="en-US" sz="2000" b="1" dirty="0">
              <a:latin typeface="Times New Roman" pitchFamily="18" charset="0"/>
              <a:cs typeface="Times New Roman" pitchFamily="18" charset="0"/>
            </a:endParaRPr>
          </a:p>
          <a:p>
            <a:pPr marL="0" indent="0" eaLnBrk="1" hangingPunct="1">
              <a:buFont typeface="Wingdings" pitchFamily="2" charset="2"/>
              <a:buNone/>
              <a:defRPr/>
            </a:pPr>
            <a:endParaRPr lang="en-US" sz="2000" b="1" dirty="0">
              <a:latin typeface="Times New Roman" pitchFamily="18" charset="0"/>
              <a:cs typeface="Times New Roman" pitchFamily="18" charset="0"/>
            </a:endParaRPr>
          </a:p>
          <a:p>
            <a:pPr marL="0" indent="0" eaLnBrk="1" hangingPunct="1">
              <a:buFont typeface="Wingdings" pitchFamily="2" charset="2"/>
              <a:buNone/>
              <a:defRPr/>
            </a:pPr>
            <a:endParaRPr lang="en-US" sz="2000" b="1" dirty="0">
              <a:latin typeface="Times New Roman" pitchFamily="18" charset="0"/>
              <a:cs typeface="Times New Roman" pitchFamily="18" charset="0"/>
            </a:endParaRPr>
          </a:p>
          <a:p>
            <a:pPr marL="0" indent="0" eaLnBrk="1" hangingPunct="1">
              <a:buFont typeface="Wingdings" pitchFamily="2" charset="2"/>
              <a:buNone/>
              <a:defRPr/>
            </a:pPr>
            <a:endParaRPr lang="en-US" sz="2000" b="1" dirty="0">
              <a:latin typeface="Times New Roman" pitchFamily="18" charset="0"/>
              <a:cs typeface="Times New Roman" pitchFamily="18" charset="0"/>
            </a:endParaRPr>
          </a:p>
          <a:p>
            <a:pPr marL="0" indent="0" eaLnBrk="1" hangingPunct="1">
              <a:buFont typeface="Wingdings" pitchFamily="2" charset="2"/>
              <a:buNone/>
              <a:defRPr/>
            </a:pPr>
            <a:r>
              <a:rPr lang="en-US" sz="2000" b="1" dirty="0" err="1">
                <a:latin typeface="Times New Roman" pitchFamily="18" charset="0"/>
                <a:cs typeface="Times New Roman" pitchFamily="18" charset="0"/>
              </a:rPr>
              <a:t>CTL</a:t>
            </a:r>
            <a:endParaRPr lang="el-GR" sz="2000" b="1" dirty="0">
              <a:latin typeface="Times New Roman" pitchFamily="18" charset="0"/>
              <a:cs typeface="Times New Roman" pitchFamily="18" charset="0"/>
            </a:endParaRPr>
          </a:p>
        </p:txBody>
      </p:sp>
      <p:sp>
        <p:nvSpPr>
          <p:cNvPr id="34823" name="Line 7"/>
          <p:cNvSpPr>
            <a:spLocks noChangeShapeType="1"/>
          </p:cNvSpPr>
          <p:nvPr/>
        </p:nvSpPr>
        <p:spPr bwMode="auto">
          <a:xfrm>
            <a:off x="6876256" y="1412776"/>
            <a:ext cx="288925" cy="0"/>
          </a:xfrm>
          <a:prstGeom prst="line">
            <a:avLst/>
          </a:prstGeom>
          <a:noFill/>
          <a:ln w="25400">
            <a:solidFill>
              <a:srgbClr val="FF9900"/>
            </a:solidFill>
            <a:round/>
            <a:headEnd/>
            <a:tailEnd type="arrow" w="med" len="med"/>
          </a:ln>
        </p:spPr>
        <p:txBody>
          <a:bodyPr/>
          <a:lstStyle/>
          <a:p>
            <a:endParaRPr lang="en-US">
              <a:latin typeface="Times New Roman" pitchFamily="18" charset="0"/>
              <a:cs typeface="Times New Roman" pitchFamily="18" charset="0"/>
            </a:endParaRPr>
          </a:p>
        </p:txBody>
      </p:sp>
      <p:sp>
        <p:nvSpPr>
          <p:cNvPr id="11" name="Line 8"/>
          <p:cNvSpPr>
            <a:spLocks noChangeShapeType="1"/>
          </p:cNvSpPr>
          <p:nvPr/>
        </p:nvSpPr>
        <p:spPr bwMode="auto">
          <a:xfrm>
            <a:off x="7884144" y="1412776"/>
            <a:ext cx="215900" cy="0"/>
          </a:xfrm>
          <a:prstGeom prst="line">
            <a:avLst/>
          </a:prstGeom>
          <a:noFill/>
          <a:ln w="25400">
            <a:solidFill>
              <a:srgbClr val="FF9900"/>
            </a:solidFill>
            <a:round/>
            <a:headEnd/>
            <a:tailEnd type="arrow" w="med" len="med"/>
          </a:ln>
        </p:spPr>
        <p:txBody>
          <a:bodyPr/>
          <a:lstStyle/>
          <a:p>
            <a:endParaRPr lang="en-US">
              <a:latin typeface="Times New Roman" pitchFamily="18" charset="0"/>
              <a:cs typeface="Times New Roman" pitchFamily="18" charset="0"/>
            </a:endParaRPr>
          </a:p>
        </p:txBody>
      </p:sp>
      <p:sp>
        <p:nvSpPr>
          <p:cNvPr id="12" name="Line 9"/>
          <p:cNvSpPr>
            <a:spLocks noChangeShapeType="1"/>
          </p:cNvSpPr>
          <p:nvPr/>
        </p:nvSpPr>
        <p:spPr bwMode="auto">
          <a:xfrm>
            <a:off x="7020544" y="2132856"/>
            <a:ext cx="288925" cy="0"/>
          </a:xfrm>
          <a:prstGeom prst="line">
            <a:avLst/>
          </a:prstGeom>
          <a:noFill/>
          <a:ln w="25400">
            <a:solidFill>
              <a:srgbClr val="FF9900"/>
            </a:solidFill>
            <a:round/>
            <a:headEnd/>
            <a:tailEnd type="arrow" w="med" len="med"/>
          </a:ln>
        </p:spPr>
        <p:txBody>
          <a:bodyPr/>
          <a:lstStyle/>
          <a:p>
            <a:endParaRPr lang="en-US">
              <a:latin typeface="Times New Roman" pitchFamily="18" charset="0"/>
              <a:cs typeface="Times New Roman" pitchFamily="18" charset="0"/>
            </a:endParaRPr>
          </a:p>
        </p:txBody>
      </p:sp>
      <p:sp>
        <p:nvSpPr>
          <p:cNvPr id="13" name="Line 9"/>
          <p:cNvSpPr>
            <a:spLocks noChangeShapeType="1"/>
          </p:cNvSpPr>
          <p:nvPr/>
        </p:nvSpPr>
        <p:spPr bwMode="auto">
          <a:xfrm>
            <a:off x="7955582" y="2132856"/>
            <a:ext cx="288925" cy="0"/>
          </a:xfrm>
          <a:prstGeom prst="line">
            <a:avLst/>
          </a:prstGeom>
          <a:noFill/>
          <a:ln w="25400">
            <a:solidFill>
              <a:srgbClr val="FF9900"/>
            </a:solidFill>
            <a:round/>
            <a:headEnd/>
            <a:tailEnd type="arrow" w="med" len="med"/>
          </a:ln>
        </p:spPr>
        <p:txBody>
          <a:bodyPr/>
          <a:lstStyle/>
          <a:p>
            <a:endParaRPr lang="en-US">
              <a:latin typeface="Times New Roman" pitchFamily="18" charset="0"/>
              <a:cs typeface="Times New Roman" pitchFamily="18" charset="0"/>
            </a:endParaRPr>
          </a:p>
        </p:txBody>
      </p:sp>
      <p:sp>
        <p:nvSpPr>
          <p:cNvPr id="3" name="Content Placeholder 2">
            <a:extLst>
              <a:ext uri="{FF2B5EF4-FFF2-40B4-BE49-F238E27FC236}">
                <a16:creationId xmlns="" xmlns:a16="http://schemas.microsoft.com/office/drawing/2014/main" id="{03684F01-01F3-4916-9DB3-E76A4D6F57B7}"/>
              </a:ext>
            </a:extLst>
          </p:cNvPr>
          <p:cNvSpPr>
            <a:spLocks noGrp="1"/>
          </p:cNvSpPr>
          <p:nvPr>
            <p:ph sz="half" idx="1"/>
          </p:nvPr>
        </p:nvSpPr>
        <p:spPr/>
        <p:txBody>
          <a:bodyPr/>
          <a:lstStyle/>
          <a:p>
            <a:endParaRPr lang="en-US"/>
          </a:p>
        </p:txBody>
      </p:sp>
      <p:pic>
        <p:nvPicPr>
          <p:cNvPr id="14" name="Picture 13">
            <a:extLst>
              <a:ext uri="{FF2B5EF4-FFF2-40B4-BE49-F238E27FC236}">
                <a16:creationId xmlns="" xmlns:a16="http://schemas.microsoft.com/office/drawing/2014/main" id="{D5451EE9-D730-45A2-82A6-79B23546BD08}"/>
              </a:ext>
            </a:extLst>
          </p:cNvPr>
          <p:cNvPicPr/>
          <p:nvPr/>
        </p:nvPicPr>
        <p:blipFill>
          <a:blip r:embed="rId2" cstate="print"/>
          <a:srcRect/>
          <a:stretch>
            <a:fillRect/>
          </a:stretch>
        </p:blipFill>
        <p:spPr bwMode="auto">
          <a:xfrm>
            <a:off x="285700" y="616298"/>
            <a:ext cx="5546600" cy="5748466"/>
          </a:xfrm>
          <a:prstGeom prst="rect">
            <a:avLst/>
          </a:prstGeom>
          <a:noFill/>
          <a:ln w="9525">
            <a:noFill/>
            <a:miter lim="800000"/>
            <a:headEnd/>
            <a:tailEnd/>
          </a:ln>
        </p:spPr>
      </p:pic>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 xmlns:a16="http://schemas.microsoft.com/office/drawing/2014/main" id="{4642070B-FA19-4A54-9574-C232091D8331}"/>
              </a:ext>
            </a:extLst>
          </p:cNvPr>
          <p:cNvPicPr/>
          <p:nvPr/>
        </p:nvPicPr>
        <p:blipFill>
          <a:blip r:embed="rId2" cstate="print"/>
          <a:srcRect/>
          <a:stretch>
            <a:fillRect/>
          </a:stretch>
        </p:blipFill>
        <p:spPr bwMode="auto">
          <a:xfrm>
            <a:off x="1187624" y="188640"/>
            <a:ext cx="6552728" cy="6336704"/>
          </a:xfrm>
          <a:prstGeom prst="rect">
            <a:avLst/>
          </a:prstGeom>
          <a:noFill/>
          <a:ln w="9525">
            <a:noFill/>
            <a:miter lim="800000"/>
            <a:headEnd/>
            <a:tailEnd/>
          </a:ln>
        </p:spPr>
      </p:pic>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ChangeArrowheads="1"/>
          </p:cNvSpPr>
          <p:nvPr>
            <p:ph type="body" idx="1"/>
          </p:nvPr>
        </p:nvSpPr>
        <p:spPr>
          <a:xfrm>
            <a:off x="468313" y="333375"/>
            <a:ext cx="8316912" cy="6191250"/>
          </a:xfrm>
        </p:spPr>
        <p:txBody>
          <a:bodyPr/>
          <a:lstStyle/>
          <a:p>
            <a:pPr marL="0" indent="0" eaLnBrk="1" hangingPunct="1">
              <a:buFont typeface="Wingdings" pitchFamily="2" charset="2"/>
              <a:buNone/>
              <a:defRPr/>
            </a:pPr>
            <a:endParaRPr lang="sr-Cyrl-CS" sz="2400" b="1" dirty="0">
              <a:solidFill>
                <a:schemeClr val="tx1">
                  <a:lumMod val="85000"/>
                  <a:lumOff val="15000"/>
                </a:schemeClr>
              </a:solidFill>
              <a:latin typeface="Times New Roman" pitchFamily="18" charset="0"/>
              <a:cs typeface="Times New Roman" pitchFamily="18" charset="0"/>
            </a:endParaRPr>
          </a:p>
          <a:p>
            <a:pPr marL="0" indent="0" eaLnBrk="1" hangingPunct="1">
              <a:buFont typeface="Wingdings" pitchFamily="2" charset="2"/>
              <a:buNone/>
              <a:defRPr/>
            </a:pPr>
            <a:endParaRPr lang="sr-Cyrl-CS" sz="2400" b="1" dirty="0">
              <a:solidFill>
                <a:schemeClr val="tx1">
                  <a:lumMod val="85000"/>
                  <a:lumOff val="15000"/>
                </a:schemeClr>
              </a:solidFill>
              <a:latin typeface="Times New Roman" pitchFamily="18" charset="0"/>
              <a:cs typeface="Times New Roman" pitchFamily="18" charset="0"/>
            </a:endParaRPr>
          </a:p>
          <a:p>
            <a:pPr marL="0" indent="0">
              <a:buNone/>
              <a:defRPr/>
            </a:pPr>
            <a:r>
              <a:rPr lang="en-US" sz="2400" b="1" dirty="0">
                <a:solidFill>
                  <a:schemeClr val="tx1">
                    <a:lumMod val="85000"/>
                    <a:lumOff val="15000"/>
                  </a:schemeClr>
                </a:solidFill>
                <a:latin typeface="Times New Roman" pitchFamily="18" charset="0"/>
                <a:cs typeface="Times New Roman" pitchFamily="18" charset="0"/>
              </a:rPr>
              <a:t>These diseases are usually chronic and progressive</a:t>
            </a:r>
          </a:p>
          <a:p>
            <a:pPr marL="0" indent="0">
              <a:buNone/>
              <a:defRPr/>
            </a:pPr>
            <a:endParaRPr lang="en-US" sz="2400" b="1" dirty="0">
              <a:solidFill>
                <a:schemeClr val="tx1">
                  <a:lumMod val="85000"/>
                  <a:lumOff val="15000"/>
                </a:schemeClr>
              </a:solidFill>
              <a:latin typeface="Times New Roman" pitchFamily="18" charset="0"/>
              <a:cs typeface="Times New Roman" pitchFamily="18" charset="0"/>
            </a:endParaRPr>
          </a:p>
          <a:p>
            <a:pPr marL="0" indent="0">
              <a:buNone/>
              <a:defRPr/>
            </a:pPr>
            <a:endParaRPr lang="en-US" sz="2400" b="1" dirty="0">
              <a:solidFill>
                <a:schemeClr val="tx1">
                  <a:lumMod val="85000"/>
                  <a:lumOff val="15000"/>
                </a:schemeClr>
              </a:solidFill>
              <a:latin typeface="Times New Roman" pitchFamily="18" charset="0"/>
              <a:cs typeface="Times New Roman" pitchFamily="18" charset="0"/>
            </a:endParaRPr>
          </a:p>
          <a:p>
            <a:pPr marL="0" indent="0">
              <a:buNone/>
              <a:defRPr/>
            </a:pPr>
            <a:r>
              <a:rPr lang="en-US" sz="2400" b="1" dirty="0">
                <a:solidFill>
                  <a:schemeClr val="tx1">
                    <a:lumMod val="85000"/>
                    <a:lumOff val="15000"/>
                  </a:schemeClr>
                </a:solidFill>
                <a:latin typeface="Times New Roman" pitchFamily="18" charset="0"/>
                <a:cs typeface="Times New Roman" pitchFamily="18" charset="0"/>
              </a:rPr>
              <a:t>All these diseases are now classified as immune-mediated chronic inflammatory diseases</a:t>
            </a:r>
          </a:p>
          <a:p>
            <a:pPr marL="0" indent="0">
              <a:buNone/>
              <a:defRPr/>
            </a:pPr>
            <a:endParaRPr lang="en-US" sz="2400" b="1" dirty="0">
              <a:solidFill>
                <a:schemeClr val="tx1">
                  <a:lumMod val="85000"/>
                  <a:lumOff val="15000"/>
                </a:schemeClr>
              </a:solidFill>
              <a:latin typeface="Times New Roman" pitchFamily="18" charset="0"/>
              <a:cs typeface="Times New Roman" pitchFamily="18" charset="0"/>
            </a:endParaRPr>
          </a:p>
          <a:p>
            <a:pPr marL="0" indent="0">
              <a:buNone/>
              <a:defRPr/>
            </a:pPr>
            <a:endParaRPr lang="en-US" sz="2400" b="1" dirty="0">
              <a:solidFill>
                <a:schemeClr val="tx1">
                  <a:lumMod val="85000"/>
                  <a:lumOff val="15000"/>
                </a:schemeClr>
              </a:solidFill>
              <a:latin typeface="Times New Roman" pitchFamily="18" charset="0"/>
              <a:cs typeface="Times New Roman" pitchFamily="18" charset="0"/>
            </a:endParaRPr>
          </a:p>
          <a:p>
            <a:pPr marL="0" indent="0">
              <a:buNone/>
              <a:defRPr/>
            </a:pPr>
            <a:r>
              <a:rPr lang="en-US" sz="2400" b="1" dirty="0">
                <a:solidFill>
                  <a:schemeClr val="tx1">
                    <a:lumMod val="85000"/>
                    <a:lumOff val="15000"/>
                  </a:schemeClr>
                </a:solidFill>
                <a:latin typeface="Times New Roman" pitchFamily="18" charset="0"/>
                <a:cs typeface="Times New Roman" pitchFamily="18" charset="0"/>
              </a:rPr>
              <a:t>Tissue damage accompanied by change and release and release of self-proteins – epitope spreading</a:t>
            </a:r>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457200" y="277813"/>
            <a:ext cx="8229600" cy="473075"/>
          </a:xfrm>
        </p:spPr>
        <p:txBody>
          <a:bodyPr/>
          <a:lstStyle/>
          <a:p>
            <a:r>
              <a:rPr lang="en-US" sz="2400" b="1" dirty="0">
                <a:solidFill>
                  <a:schemeClr val="tx1">
                    <a:lumMod val="75000"/>
                    <a:lumOff val="25000"/>
                  </a:schemeClr>
                </a:solidFill>
                <a:latin typeface="Times New Roman" pitchFamily="18" charset="0"/>
                <a:cs typeface="Times New Roman" pitchFamily="18" charset="0"/>
              </a:rPr>
              <a:t>Therapy</a:t>
            </a:r>
            <a:endParaRPr lang="en-US" sz="2400" b="1" dirty="0">
              <a:solidFill>
                <a:schemeClr val="tx1">
                  <a:lumMod val="75000"/>
                  <a:lumOff val="25000"/>
                </a:schemeClr>
              </a:solidFill>
              <a:effectLst/>
              <a:latin typeface="Times New Roman" pitchFamily="18" charset="0"/>
              <a:cs typeface="Times New Roman" pitchFamily="18" charset="0"/>
            </a:endParaRPr>
          </a:p>
        </p:txBody>
      </p:sp>
      <p:sp>
        <p:nvSpPr>
          <p:cNvPr id="37891" name="Rectangle 3"/>
          <p:cNvSpPr>
            <a:spLocks noGrp="1" noChangeArrowheads="1"/>
          </p:cNvSpPr>
          <p:nvPr>
            <p:ph type="body" idx="1"/>
          </p:nvPr>
        </p:nvSpPr>
        <p:spPr/>
        <p:txBody>
          <a:bodyPr/>
          <a:lstStyle/>
          <a:p>
            <a:r>
              <a:rPr lang="en-US" sz="2400" b="1" dirty="0">
                <a:solidFill>
                  <a:srgbClr val="FFFF00"/>
                </a:solidFill>
              </a:rPr>
              <a:t>Corticosteroids</a:t>
            </a:r>
            <a:endParaRPr lang="x-none" sz="2400" b="1" dirty="0">
              <a:solidFill>
                <a:srgbClr val="FFFF00"/>
              </a:solidFill>
            </a:endParaRPr>
          </a:p>
          <a:p>
            <a:endParaRPr lang="sr-Cyrl-CS" sz="2400" b="1" dirty="0">
              <a:solidFill>
                <a:schemeClr val="tx1">
                  <a:lumMod val="75000"/>
                  <a:lumOff val="25000"/>
                </a:schemeClr>
              </a:solidFill>
              <a:effectLst/>
            </a:endParaRPr>
          </a:p>
          <a:p>
            <a:r>
              <a:rPr lang="en-US" sz="2400" b="1" dirty="0">
                <a:solidFill>
                  <a:schemeClr val="tx1">
                    <a:lumMod val="75000"/>
                    <a:lumOff val="25000"/>
                  </a:schemeClr>
                </a:solidFill>
              </a:rPr>
              <a:t>Cytokine antagonists (TNF-</a:t>
            </a:r>
            <a:r>
              <a:rPr lang="el-GR" sz="2400" b="1" dirty="0">
                <a:solidFill>
                  <a:schemeClr val="tx1">
                    <a:lumMod val="75000"/>
                    <a:lumOff val="25000"/>
                  </a:schemeClr>
                </a:solidFill>
              </a:rPr>
              <a:t>α)</a:t>
            </a:r>
          </a:p>
          <a:p>
            <a:endParaRPr lang="el-GR" sz="2400" b="1" dirty="0">
              <a:solidFill>
                <a:schemeClr val="tx1">
                  <a:lumMod val="75000"/>
                  <a:lumOff val="25000"/>
                </a:schemeClr>
              </a:solidFill>
            </a:endParaRPr>
          </a:p>
          <a:p>
            <a:r>
              <a:rPr lang="en-US" sz="2400" b="1" dirty="0">
                <a:solidFill>
                  <a:schemeClr val="tx1">
                    <a:lumMod val="75000"/>
                    <a:lumOff val="25000"/>
                  </a:schemeClr>
                </a:solidFill>
              </a:rPr>
              <a:t>Immunosuppressants (cyclosporine, rapamycin...)</a:t>
            </a:r>
          </a:p>
          <a:p>
            <a:endParaRPr lang="en-US" sz="2400" b="1" dirty="0">
              <a:solidFill>
                <a:schemeClr val="tx1">
                  <a:lumMod val="75000"/>
                  <a:lumOff val="25000"/>
                </a:schemeClr>
              </a:solidFill>
            </a:endParaRPr>
          </a:p>
          <a:p>
            <a:pPr>
              <a:buFont typeface="Wingdings 2" panose="05020102010507070707" pitchFamily="18" charset="2"/>
              <a:buChar char=""/>
            </a:pPr>
            <a:r>
              <a:rPr lang="en-US" sz="2400" b="1" dirty="0">
                <a:solidFill>
                  <a:schemeClr val="tx1">
                    <a:lumMod val="75000"/>
                    <a:lumOff val="25000"/>
                  </a:schemeClr>
                </a:solidFill>
              </a:rPr>
              <a:t>IL-2 receptor antagonists</a:t>
            </a:r>
          </a:p>
          <a:p>
            <a:pPr>
              <a:buFont typeface="Wingdings 2" panose="05020102010507070707" pitchFamily="18" charset="2"/>
              <a:buChar char=""/>
            </a:pPr>
            <a:r>
              <a:rPr lang="en-US" sz="2400" b="1" dirty="0">
                <a:solidFill>
                  <a:schemeClr val="tx1">
                    <a:lumMod val="75000"/>
                    <a:lumOff val="25000"/>
                  </a:schemeClr>
                </a:solidFill>
              </a:rPr>
              <a:t>Blockade of the </a:t>
            </a:r>
            <a:r>
              <a:rPr lang="en-US" sz="2400" b="1" dirty="0" err="1">
                <a:solidFill>
                  <a:schemeClr val="tx1">
                    <a:lumMod val="75000"/>
                    <a:lumOff val="25000"/>
                  </a:schemeClr>
                </a:solidFill>
              </a:rPr>
              <a:t>costimulator</a:t>
            </a:r>
            <a:r>
              <a:rPr lang="en-US" sz="2400" b="1" dirty="0">
                <a:solidFill>
                  <a:schemeClr val="tx1">
                    <a:lumMod val="75000"/>
                    <a:lumOff val="25000"/>
                  </a:schemeClr>
                </a:solidFill>
              </a:rPr>
              <a:t> (V7)</a:t>
            </a:r>
          </a:p>
          <a:p>
            <a:pPr>
              <a:buFont typeface="Wingdings 2" panose="05020102010507070707" pitchFamily="18" charset="2"/>
              <a:buChar char=""/>
            </a:pPr>
            <a:r>
              <a:rPr lang="en-US" sz="2400" b="1" dirty="0">
                <a:solidFill>
                  <a:schemeClr val="tx1">
                    <a:lumMod val="75000"/>
                    <a:lumOff val="25000"/>
                  </a:schemeClr>
                </a:solidFill>
              </a:rPr>
              <a:t>Induction of tolerance - IVIG</a:t>
            </a:r>
            <a:endParaRPr lang="en-US" b="1" dirty="0">
              <a:solidFill>
                <a:schemeClr val="tx1">
                  <a:lumMod val="75000"/>
                  <a:lumOff val="25000"/>
                </a:schemeClr>
              </a:solidFill>
              <a:effectLst/>
            </a:endParaRPr>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3"/>
          <p:cNvSpPr>
            <a:spLocks noGrp="1" noChangeArrowheads="1"/>
          </p:cNvSpPr>
          <p:nvPr>
            <p:ph type="body" sz="half" idx="1"/>
          </p:nvPr>
        </p:nvSpPr>
        <p:spPr/>
        <p:txBody>
          <a:bodyPr/>
          <a:lstStyle/>
          <a:p>
            <a:pPr eaLnBrk="1" hangingPunct="1">
              <a:buFont typeface="Wingdings" pitchFamily="2" charset="2"/>
              <a:buNone/>
              <a:defRPr/>
            </a:pPr>
            <a:endParaRPr lang="sr-Cyrl-CS" sz="2000">
              <a:effectLst/>
            </a:endParaRPr>
          </a:p>
          <a:p>
            <a:pPr eaLnBrk="1" hangingPunct="1">
              <a:buFont typeface="Wingdings" pitchFamily="2" charset="2"/>
              <a:buNone/>
              <a:defRPr/>
            </a:pPr>
            <a:endParaRPr lang="sr-Cyrl-CS" sz="2000"/>
          </a:p>
          <a:p>
            <a:pPr eaLnBrk="1" hangingPunct="1">
              <a:buFont typeface="Wingdings" pitchFamily="2" charset="2"/>
              <a:buNone/>
              <a:defRPr/>
            </a:pPr>
            <a:endParaRPr lang="sr-Cyrl-CS" sz="2000"/>
          </a:p>
          <a:p>
            <a:pPr eaLnBrk="1" hangingPunct="1">
              <a:buFont typeface="Wingdings" pitchFamily="2" charset="2"/>
              <a:buNone/>
              <a:defRPr/>
            </a:pPr>
            <a:endParaRPr lang="en-US" sz="2000">
              <a:effectLst/>
            </a:endParaRPr>
          </a:p>
        </p:txBody>
      </p:sp>
      <p:sp>
        <p:nvSpPr>
          <p:cNvPr id="2" name="AutoShape 2" descr="image.png">
            <a:extLst>
              <a:ext uri="{FF2B5EF4-FFF2-40B4-BE49-F238E27FC236}">
                <a16:creationId xmlns="" xmlns:a16="http://schemas.microsoft.com/office/drawing/2014/main" id="{0DB596B9-A244-474B-9A78-E5A6282749FC}"/>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5" name="Picture 4">
            <a:extLst>
              <a:ext uri="{FF2B5EF4-FFF2-40B4-BE49-F238E27FC236}">
                <a16:creationId xmlns="" xmlns:a16="http://schemas.microsoft.com/office/drawing/2014/main" id="{D464AFED-F2D1-4429-BBB0-E38AA08DB9FE}"/>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123728" y="153785"/>
            <a:ext cx="4320480" cy="6550429"/>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620688"/>
            <a:ext cx="8229600" cy="724942"/>
          </a:xfrm>
        </p:spPr>
        <p:txBody>
          <a:bodyPr>
            <a:noAutofit/>
          </a:bodyPr>
          <a:lstStyle/>
          <a:p>
            <a:r>
              <a:rPr lang="sr-Cyrl-CS" sz="2000" b="1" dirty="0">
                <a:solidFill>
                  <a:schemeClr val="tx1"/>
                </a:solidFill>
                <a:latin typeface="Times New Roman" pitchFamily="18" charset="0"/>
                <a:cs typeface="Times New Roman" pitchFamily="18" charset="0"/>
              </a:rPr>
              <a:t/>
            </a:r>
            <a:br>
              <a:rPr lang="sr-Cyrl-CS" sz="2000" b="1" dirty="0">
                <a:solidFill>
                  <a:schemeClr val="tx1"/>
                </a:solidFill>
                <a:latin typeface="Times New Roman" pitchFamily="18" charset="0"/>
                <a:cs typeface="Times New Roman" pitchFamily="18" charset="0"/>
              </a:rPr>
            </a:br>
            <a:r>
              <a:rPr lang="sr-Cyrl-CS" sz="2000" b="1" dirty="0">
                <a:solidFill>
                  <a:schemeClr val="tx1"/>
                </a:solidFill>
                <a:latin typeface="Times New Roman" pitchFamily="18" charset="0"/>
                <a:cs typeface="Times New Roman" pitchFamily="18" charset="0"/>
              </a:rPr>
              <a:t/>
            </a:r>
            <a:br>
              <a:rPr lang="sr-Cyrl-CS" sz="2000" b="1" dirty="0">
                <a:solidFill>
                  <a:schemeClr val="tx1"/>
                </a:solidFill>
                <a:latin typeface="Times New Roman" pitchFamily="18" charset="0"/>
                <a:cs typeface="Times New Roman" pitchFamily="18" charset="0"/>
              </a:rPr>
            </a:br>
            <a:r>
              <a:rPr lang="sr-Cyrl-CS" sz="2000" b="1" dirty="0">
                <a:solidFill>
                  <a:schemeClr val="tx1"/>
                </a:solidFill>
                <a:latin typeface="Times New Roman" pitchFamily="18" charset="0"/>
                <a:cs typeface="Times New Roman" pitchFamily="18" charset="0"/>
              </a:rPr>
              <a:t/>
            </a:r>
            <a:br>
              <a:rPr lang="sr-Cyrl-CS" sz="2000" b="1" dirty="0">
                <a:solidFill>
                  <a:schemeClr val="tx1"/>
                </a:solidFill>
                <a:latin typeface="Times New Roman" pitchFamily="18" charset="0"/>
                <a:cs typeface="Times New Roman" pitchFamily="18" charset="0"/>
              </a:rPr>
            </a:br>
            <a:r>
              <a:rPr lang="sr-Cyrl-CS" sz="2000" b="1" dirty="0">
                <a:solidFill>
                  <a:schemeClr val="tx1"/>
                </a:solidFill>
                <a:latin typeface="Times New Roman" pitchFamily="18" charset="0"/>
                <a:cs typeface="Times New Roman" pitchFamily="18" charset="0"/>
              </a:rPr>
              <a:t/>
            </a:r>
            <a:br>
              <a:rPr lang="sr-Cyrl-CS" sz="2000" b="1" dirty="0">
                <a:solidFill>
                  <a:schemeClr val="tx1"/>
                </a:solidFill>
                <a:latin typeface="Times New Roman" pitchFamily="18" charset="0"/>
                <a:cs typeface="Times New Roman" pitchFamily="18" charset="0"/>
              </a:rPr>
            </a:br>
            <a:r>
              <a:rPr lang="sr-Cyrl-CS" sz="2000" b="1" dirty="0">
                <a:solidFill>
                  <a:schemeClr val="tx1"/>
                </a:solidFill>
                <a:latin typeface="Times New Roman" pitchFamily="18" charset="0"/>
                <a:cs typeface="Times New Roman" pitchFamily="18" charset="0"/>
              </a:rPr>
              <a:t/>
            </a:r>
            <a:br>
              <a:rPr lang="sr-Cyrl-CS" sz="2000" b="1" dirty="0">
                <a:solidFill>
                  <a:schemeClr val="tx1"/>
                </a:solidFill>
                <a:latin typeface="Times New Roman" pitchFamily="18" charset="0"/>
                <a:cs typeface="Times New Roman" pitchFamily="18" charset="0"/>
              </a:rPr>
            </a:br>
            <a:r>
              <a:rPr lang="sr-Cyrl-CS" sz="2000" b="1" dirty="0">
                <a:solidFill>
                  <a:schemeClr val="tx1"/>
                </a:solidFill>
                <a:latin typeface="Times New Roman" pitchFamily="18" charset="0"/>
                <a:cs typeface="Times New Roman" pitchFamily="18" charset="0"/>
              </a:rPr>
              <a:t/>
            </a:r>
            <a:br>
              <a:rPr lang="sr-Cyrl-CS" sz="2000" b="1" dirty="0">
                <a:solidFill>
                  <a:schemeClr val="tx1"/>
                </a:solidFill>
                <a:latin typeface="Times New Roman" pitchFamily="18" charset="0"/>
                <a:cs typeface="Times New Roman" pitchFamily="18" charset="0"/>
              </a:rPr>
            </a:br>
            <a:r>
              <a:rPr lang="sr-Cyrl-CS" sz="2000" b="1" dirty="0">
                <a:solidFill>
                  <a:schemeClr val="tx1"/>
                </a:solidFill>
                <a:latin typeface="Times New Roman" pitchFamily="18" charset="0"/>
                <a:cs typeface="Times New Roman" pitchFamily="18" charset="0"/>
              </a:rPr>
              <a:t/>
            </a:r>
            <a:br>
              <a:rPr lang="sr-Cyrl-CS" sz="2000" b="1" dirty="0">
                <a:solidFill>
                  <a:schemeClr val="tx1"/>
                </a:solidFill>
                <a:latin typeface="Times New Roman" pitchFamily="18" charset="0"/>
                <a:cs typeface="Times New Roman" pitchFamily="18" charset="0"/>
              </a:rPr>
            </a:br>
            <a:r>
              <a:rPr lang="en-US" sz="2000" b="1" dirty="0">
                <a:solidFill>
                  <a:schemeClr val="tx1"/>
                </a:solidFill>
                <a:latin typeface="Times New Roman" pitchFamily="18" charset="0"/>
                <a:cs typeface="Times New Roman" pitchFamily="18" charset="0"/>
              </a:rPr>
              <a:t> Hypersensitivity diseases are commonly classified according to the type of immune response and the </a:t>
            </a:r>
            <a:r>
              <a:rPr lang="en-US" sz="2000" b="1" dirty="0" err="1">
                <a:solidFill>
                  <a:schemeClr val="tx1"/>
                </a:solidFill>
                <a:latin typeface="Times New Roman" pitchFamily="18" charset="0"/>
                <a:cs typeface="Times New Roman" pitchFamily="18" charset="0"/>
              </a:rPr>
              <a:t>effector</a:t>
            </a:r>
            <a:r>
              <a:rPr lang="en-US" sz="2000" b="1" dirty="0">
                <a:solidFill>
                  <a:schemeClr val="tx1"/>
                </a:solidFill>
                <a:latin typeface="Times New Roman" pitchFamily="18" charset="0"/>
                <a:cs typeface="Times New Roman" pitchFamily="18" charset="0"/>
              </a:rPr>
              <a:t> mechanism responsible for cell and tissue damage. </a:t>
            </a:r>
            <a:r>
              <a:rPr lang="en-US" sz="2000" b="1" dirty="0">
                <a:latin typeface="Times New Roman" pitchFamily="18" charset="0"/>
                <a:cs typeface="Times New Roman" pitchFamily="18" charset="0"/>
              </a:rPr>
              <a:t/>
            </a:r>
            <a:br>
              <a:rPr lang="en-US" sz="2000" b="1" dirty="0">
                <a:latin typeface="Times New Roman" pitchFamily="18" charset="0"/>
                <a:cs typeface="Times New Roman" pitchFamily="18" charset="0"/>
              </a:rPr>
            </a:br>
            <a:endParaRPr lang="en-US" sz="2000" b="1" dirty="0">
              <a:latin typeface="Times New Roman" pitchFamily="18" charset="0"/>
              <a:cs typeface="Times New Roman" pitchFamily="18" charset="0"/>
            </a:endParaRPr>
          </a:p>
        </p:txBody>
      </p:sp>
      <p:sp>
        <p:nvSpPr>
          <p:cNvPr id="3" name="Content Placeholder 2"/>
          <p:cNvSpPr>
            <a:spLocks noGrp="1"/>
          </p:cNvSpPr>
          <p:nvPr>
            <p:ph idx="1"/>
          </p:nvPr>
        </p:nvSpPr>
        <p:spPr>
          <a:xfrm>
            <a:off x="179512" y="1268760"/>
            <a:ext cx="8784976" cy="4853136"/>
          </a:xfrm>
        </p:spPr>
        <p:txBody>
          <a:bodyPr>
            <a:noAutofit/>
          </a:bodyPr>
          <a:lstStyle/>
          <a:p>
            <a:r>
              <a:rPr lang="en-US" sz="2000" dirty="0">
                <a:latin typeface="Times New Roman" pitchFamily="18" charset="0"/>
                <a:cs typeface="Times New Roman" pitchFamily="18" charset="0"/>
              </a:rPr>
              <a:t>Early hypersensitivity is also called type </a:t>
            </a:r>
            <a:r>
              <a:rPr lang="en-US" sz="2000" b="1" dirty="0">
                <a:solidFill>
                  <a:srgbClr val="FF9900"/>
                </a:solidFill>
                <a:latin typeface="Times New Roman" pitchFamily="18" charset="0"/>
                <a:cs typeface="Times New Roman" pitchFamily="18" charset="0"/>
              </a:rPr>
              <a:t>I hypersensitivity reaction </a:t>
            </a:r>
            <a:r>
              <a:rPr lang="en-US" sz="2000" dirty="0">
                <a:latin typeface="Times New Roman" pitchFamily="18" charset="0"/>
                <a:cs typeface="Times New Roman" pitchFamily="18" charset="0"/>
              </a:rPr>
              <a:t>and is induced by </a:t>
            </a:r>
            <a:r>
              <a:rPr lang="en-US" sz="2000" dirty="0" err="1">
                <a:latin typeface="Times New Roman" pitchFamily="18" charset="0"/>
                <a:cs typeface="Times New Roman" pitchFamily="18" charset="0"/>
              </a:rPr>
              <a:t>IgE</a:t>
            </a:r>
            <a:r>
              <a:rPr lang="en-US" sz="2000" dirty="0">
                <a:latin typeface="Times New Roman" pitchFamily="18" charset="0"/>
                <a:cs typeface="Times New Roman" pitchFamily="18" charset="0"/>
              </a:rPr>
              <a:t> antibodies and mast cells.</a:t>
            </a:r>
          </a:p>
          <a:p>
            <a:endParaRPr lang="en-US" sz="2000" dirty="0">
              <a:latin typeface="Times New Roman" pitchFamily="18" charset="0"/>
              <a:cs typeface="Times New Roman" pitchFamily="18" charset="0"/>
            </a:endParaRPr>
          </a:p>
          <a:p>
            <a:r>
              <a:rPr lang="en-US" sz="2000" dirty="0">
                <a:latin typeface="Times New Roman" pitchFamily="18" charset="0"/>
                <a:cs typeface="Times New Roman" pitchFamily="18" charset="0"/>
              </a:rPr>
              <a:t>Type </a:t>
            </a:r>
            <a:r>
              <a:rPr lang="en-US" sz="2000" b="1" dirty="0">
                <a:solidFill>
                  <a:srgbClr val="FF9900"/>
                </a:solidFill>
                <a:latin typeface="Times New Roman" pitchFamily="18" charset="0"/>
                <a:cs typeface="Times New Roman" pitchFamily="18" charset="0"/>
              </a:rPr>
              <a:t>II hypersensitivity reaction </a:t>
            </a:r>
            <a:r>
              <a:rPr lang="en-US" sz="2000" dirty="0">
                <a:latin typeface="Times New Roman" pitchFamily="18" charset="0"/>
                <a:cs typeface="Times New Roman" pitchFamily="18" charset="0"/>
              </a:rPr>
              <a:t>is characterized by binding of antibodies to target antigens on cells and tissues (components of the extracellular matrix). These diseases are usually tissue or organ specific.</a:t>
            </a:r>
          </a:p>
          <a:p>
            <a:endParaRPr lang="en-US" sz="2000" dirty="0">
              <a:latin typeface="Times New Roman" pitchFamily="18" charset="0"/>
              <a:cs typeface="Times New Roman" pitchFamily="18" charset="0"/>
            </a:endParaRPr>
          </a:p>
          <a:p>
            <a:r>
              <a:rPr lang="en-US" sz="2000" dirty="0">
                <a:latin typeface="Times New Roman" pitchFamily="18" charset="0"/>
                <a:cs typeface="Times New Roman" pitchFamily="18" charset="0"/>
              </a:rPr>
              <a:t>Antibodies can form antibody-antigen complexes (</a:t>
            </a:r>
            <a:r>
              <a:rPr lang="en-US" sz="2000" dirty="0" err="1">
                <a:latin typeface="Times New Roman" pitchFamily="18" charset="0"/>
                <a:cs typeface="Times New Roman" pitchFamily="18" charset="0"/>
              </a:rPr>
              <a:t>immunocomplexes</a:t>
            </a:r>
            <a:r>
              <a:rPr lang="en-US" sz="2000" dirty="0">
                <a:latin typeface="Times New Roman" pitchFamily="18" charset="0"/>
                <a:cs typeface="Times New Roman" pitchFamily="18" charset="0"/>
              </a:rPr>
              <a:t>) that are deposited in blood vessels at places of turbulence (branching blood vessels) or high pressure (</a:t>
            </a:r>
            <a:r>
              <a:rPr lang="en-US" sz="2000" dirty="0" err="1">
                <a:latin typeface="Times New Roman" pitchFamily="18" charset="0"/>
                <a:cs typeface="Times New Roman" pitchFamily="18" charset="0"/>
              </a:rPr>
              <a:t>glomeruli</a:t>
            </a:r>
            <a:r>
              <a:rPr lang="en-US" sz="2000" dirty="0">
                <a:latin typeface="Times New Roman" pitchFamily="18" charset="0"/>
                <a:cs typeface="Times New Roman" pitchFamily="18" charset="0"/>
              </a:rPr>
              <a:t> and </a:t>
            </a:r>
            <a:r>
              <a:rPr lang="en-US" sz="2000" dirty="0" err="1" smtClean="0">
                <a:latin typeface="Times New Roman" pitchFamily="18" charset="0"/>
                <a:cs typeface="Times New Roman" pitchFamily="18" charset="0"/>
              </a:rPr>
              <a:t>synovium</a:t>
            </a:r>
            <a:r>
              <a:rPr lang="en-US" sz="2000" dirty="0" smtClean="0">
                <a:latin typeface="Times New Roman" pitchFamily="18" charset="0"/>
                <a:cs typeface="Times New Roman" pitchFamily="18" charset="0"/>
              </a:rPr>
              <a:t>), and in small blood vessels. </a:t>
            </a:r>
            <a:r>
              <a:rPr lang="en-US" sz="2000" dirty="0">
                <a:latin typeface="Times New Roman" pitchFamily="18" charset="0"/>
                <a:cs typeface="Times New Roman" pitchFamily="18" charset="0"/>
              </a:rPr>
              <a:t>These diseases are usually systemic: </a:t>
            </a:r>
            <a:r>
              <a:rPr lang="en-US" sz="2000" dirty="0" err="1">
                <a:latin typeface="Times New Roman" pitchFamily="18" charset="0"/>
                <a:cs typeface="Times New Roman" pitchFamily="18" charset="0"/>
              </a:rPr>
              <a:t>vasculitis</a:t>
            </a:r>
            <a:r>
              <a:rPr lang="en-US" sz="2000" dirty="0">
                <a:latin typeface="Times New Roman" pitchFamily="18" charset="0"/>
                <a:cs typeface="Times New Roman" pitchFamily="18" charset="0"/>
              </a:rPr>
              <a:t>, arthritis and nephritis and are called immune complex disease or type </a:t>
            </a:r>
            <a:r>
              <a:rPr lang="en-US" sz="2000" dirty="0">
                <a:solidFill>
                  <a:srgbClr val="FF9900"/>
                </a:solidFill>
                <a:latin typeface="Times New Roman" pitchFamily="18" charset="0"/>
                <a:cs typeface="Times New Roman" pitchFamily="18" charset="0"/>
              </a:rPr>
              <a:t>III hypersensitivity reaction</a:t>
            </a:r>
            <a:r>
              <a:rPr lang="en-US" sz="2000" dirty="0">
                <a:latin typeface="Times New Roman" pitchFamily="18" charset="0"/>
                <a:cs typeface="Times New Roman" pitchFamily="18" charset="0"/>
              </a:rPr>
              <a:t>.</a:t>
            </a:r>
          </a:p>
          <a:p>
            <a:endParaRPr lang="en-US" sz="2000" dirty="0">
              <a:latin typeface="Times New Roman" pitchFamily="18" charset="0"/>
              <a:cs typeface="Times New Roman" pitchFamily="18" charset="0"/>
            </a:endParaRPr>
          </a:p>
          <a:p>
            <a:r>
              <a:rPr lang="en-US" sz="2000" dirty="0">
                <a:latin typeface="Times New Roman" pitchFamily="18" charset="0"/>
                <a:cs typeface="Times New Roman" pitchFamily="18" charset="0"/>
              </a:rPr>
              <a:t>Tissue damage can also be caused by T lymphocytes that activate </a:t>
            </a:r>
            <a:r>
              <a:rPr lang="en-US" sz="2000" dirty="0" err="1">
                <a:latin typeface="Times New Roman" pitchFamily="18" charset="0"/>
                <a:cs typeface="Times New Roman" pitchFamily="18" charset="0"/>
              </a:rPr>
              <a:t>effector</a:t>
            </a:r>
            <a:r>
              <a:rPr lang="en-US" sz="2000" dirty="0">
                <a:latin typeface="Times New Roman" pitchFamily="18" charset="0"/>
                <a:cs typeface="Times New Roman" pitchFamily="18" charset="0"/>
              </a:rPr>
              <a:t> mechanisms of the delayed hypersensitivity reaction or directly kill target cells. This type of damage represents type </a:t>
            </a:r>
            <a:r>
              <a:rPr lang="en-US" sz="2000" dirty="0">
                <a:solidFill>
                  <a:srgbClr val="FF9900"/>
                </a:solidFill>
                <a:latin typeface="Times New Roman" pitchFamily="18" charset="0"/>
                <a:cs typeface="Times New Roman" pitchFamily="18" charset="0"/>
              </a:rPr>
              <a:t>IV hypersensitivity</a:t>
            </a:r>
            <a:r>
              <a:rPr lang="en-US" sz="2000" dirty="0">
                <a:latin typeface="Times New Roman" pitchFamily="18" charset="0"/>
                <a:cs typeface="Times New Roman" pitchFamily="18" charset="0"/>
              </a:rPr>
              <a:t>.</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 xmlns:a16="http://schemas.microsoft.com/office/drawing/2014/main" id="{3E28FD94-B8DD-4BB0-8A60-F5229F3C2073}"/>
              </a:ext>
            </a:extLst>
          </p:cNvPr>
          <p:cNvPicPr/>
          <p:nvPr/>
        </p:nvPicPr>
        <p:blipFill>
          <a:blip r:embed="rId2" cstate="print"/>
          <a:srcRect/>
          <a:stretch>
            <a:fillRect/>
          </a:stretch>
        </p:blipFill>
        <p:spPr bwMode="auto">
          <a:xfrm>
            <a:off x="1043608" y="58316"/>
            <a:ext cx="6624736" cy="674136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p:cNvPicPr>
          <p:nvPr/>
        </p:nvPicPr>
        <p:blipFill>
          <a:blip r:embed="rId2" cstate="print"/>
          <a:stretch>
            <a:fillRect/>
          </a:stretch>
        </p:blipFill>
        <p:spPr>
          <a:xfrm>
            <a:off x="0" y="0"/>
            <a:ext cx="9144000" cy="6845300"/>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2"/>
          <p:cNvSpPr txBox="1"/>
          <p:nvPr/>
        </p:nvSpPr>
        <p:spPr>
          <a:xfrm>
            <a:off x="3180085" y="1196752"/>
            <a:ext cx="1833835" cy="550600"/>
          </a:xfrm>
          <a:prstGeom prst="rect">
            <a:avLst/>
          </a:prstGeom>
          <a:noFill/>
        </p:spPr>
        <p:txBody>
          <a:bodyPr vert="horz" wrap="none" lIns="0" tIns="0" rIns="0" bIns="0" rtlCol="0">
            <a:spAutoFit/>
          </a:bodyPr>
          <a:lstStyle/>
          <a:p>
            <a:pPr>
              <a:lnSpc>
                <a:spcPts val="4600"/>
              </a:lnSpc>
            </a:pPr>
            <a:r>
              <a:rPr lang="en-CA" sz="3600" dirty="0">
                <a:solidFill>
                  <a:srgbClr val="000000"/>
                </a:solidFill>
                <a:latin typeface="Times New Roman" pitchFamily="18" charset="0"/>
                <a:cs typeface="Times New Roman" pitchFamily="18" charset="0"/>
              </a:rPr>
              <a:t>Concepts </a:t>
            </a:r>
          </a:p>
        </p:txBody>
      </p:sp>
      <p:sp>
        <p:nvSpPr>
          <p:cNvPr id="3" name="TextBox 3"/>
          <p:cNvSpPr txBox="1"/>
          <p:nvPr/>
        </p:nvSpPr>
        <p:spPr>
          <a:xfrm>
            <a:off x="251520" y="2206476"/>
            <a:ext cx="8892480" cy="1346522"/>
          </a:xfrm>
          <a:prstGeom prst="rect">
            <a:avLst/>
          </a:prstGeom>
          <a:noFill/>
        </p:spPr>
        <p:txBody>
          <a:bodyPr vert="horz" wrap="square" lIns="0" tIns="0" rIns="0" bIns="0" rtlCol="0">
            <a:spAutoFit/>
          </a:bodyPr>
          <a:lstStyle/>
          <a:p>
            <a:pPr>
              <a:lnSpc>
                <a:spcPts val="3465"/>
              </a:lnSpc>
            </a:pPr>
            <a:r>
              <a:rPr lang="en-US" sz="2800" dirty="0" smtClean="0">
                <a:solidFill>
                  <a:srgbClr val="000000"/>
                </a:solidFill>
                <a:latin typeface="Times New Roman"/>
                <a:cs typeface="Times New Roman"/>
              </a:rPr>
              <a:t>Definition</a:t>
            </a:r>
            <a:r>
              <a:rPr lang="en-US" sz="2800" dirty="0">
                <a:solidFill>
                  <a:srgbClr val="000000"/>
                </a:solidFill>
                <a:latin typeface="Times New Roman"/>
                <a:cs typeface="Times New Roman"/>
              </a:rPr>
              <a:t>: </a:t>
            </a:r>
            <a:r>
              <a:rPr lang="en-US" sz="2800" dirty="0">
                <a:solidFill>
                  <a:srgbClr val="FF9900"/>
                </a:solidFill>
                <a:latin typeface="Times New Roman"/>
                <a:cs typeface="Times New Roman"/>
              </a:rPr>
              <a:t>allergy is an excessive, specific immune reaction </a:t>
            </a:r>
            <a:r>
              <a:rPr lang="en-US" sz="2800" dirty="0">
                <a:solidFill>
                  <a:srgbClr val="000000"/>
                </a:solidFill>
                <a:latin typeface="Times New Roman"/>
                <a:cs typeface="Times New Roman"/>
              </a:rPr>
              <a:t>directed against foreign substances (allergens) and causing disease</a:t>
            </a:r>
            <a:endParaRPr lang="en-CA" sz="2800" dirty="0">
              <a:solidFill>
                <a:srgbClr val="000000"/>
              </a:solidFill>
            </a:endParaRPr>
          </a:p>
        </p:txBody>
      </p:sp>
      <p:sp>
        <p:nvSpPr>
          <p:cNvPr id="4" name="TextBox 4"/>
          <p:cNvSpPr txBox="1"/>
          <p:nvPr/>
        </p:nvSpPr>
        <p:spPr>
          <a:xfrm>
            <a:off x="901700" y="3645024"/>
            <a:ext cx="4462760" cy="820738"/>
          </a:xfrm>
          <a:prstGeom prst="rect">
            <a:avLst/>
          </a:prstGeom>
          <a:noFill/>
        </p:spPr>
        <p:txBody>
          <a:bodyPr vert="horz" wrap="none" lIns="0" tIns="0" rIns="0" bIns="0" rtlCol="0">
            <a:spAutoFit/>
          </a:bodyPr>
          <a:lstStyle/>
          <a:p>
            <a:pPr>
              <a:lnSpc>
                <a:spcPts val="3220"/>
              </a:lnSpc>
            </a:pPr>
            <a:r>
              <a:rPr lang="en-CA" sz="2798" dirty="0">
                <a:solidFill>
                  <a:srgbClr val="339966"/>
                </a:solidFill>
                <a:latin typeface="Arial"/>
                <a:cs typeface="Arial"/>
              </a:rPr>
              <a:t>-</a:t>
            </a:r>
            <a:r>
              <a:rPr lang="en-CA" sz="2798" dirty="0">
                <a:solidFill>
                  <a:srgbClr val="339966"/>
                </a:solidFill>
                <a:latin typeface="Arial Unicode MS"/>
                <a:cs typeface="Arial Unicode MS"/>
              </a:rPr>
              <a:t> </a:t>
            </a:r>
            <a:r>
              <a:rPr lang="en-CA" sz="2798" dirty="0" err="1">
                <a:solidFill>
                  <a:srgbClr val="339966"/>
                </a:solidFill>
                <a:latin typeface="Arial Unicode MS"/>
                <a:cs typeface="Arial Unicode MS"/>
              </a:rPr>
              <a:t>allos</a:t>
            </a:r>
            <a:r>
              <a:rPr lang="en-CA" sz="2798" dirty="0">
                <a:solidFill>
                  <a:srgbClr val="339966"/>
                </a:solidFill>
                <a:latin typeface="Arial Unicode MS"/>
                <a:cs typeface="Arial Unicode MS"/>
              </a:rPr>
              <a:t> = </a:t>
            </a:r>
            <a:r>
              <a:rPr lang="en-CA" sz="2798" dirty="0">
                <a:latin typeface="Arial Unicode MS"/>
                <a:cs typeface="Arial Unicode MS"/>
              </a:rPr>
              <a:t>other</a:t>
            </a:r>
            <a:r>
              <a:rPr lang="en-CA" sz="2798" dirty="0">
                <a:solidFill>
                  <a:srgbClr val="339966"/>
                </a:solidFill>
                <a:latin typeface="Arial Unicode MS"/>
                <a:cs typeface="Arial Unicode MS"/>
              </a:rPr>
              <a:t>, argon = </a:t>
            </a:r>
            <a:r>
              <a:rPr lang="en-CA" sz="2798" dirty="0">
                <a:latin typeface="Arial Unicode MS"/>
                <a:cs typeface="Arial Unicode MS"/>
              </a:rPr>
              <a:t>work</a:t>
            </a:r>
            <a:endParaRPr lang="en-CA" sz="2798" dirty="0">
              <a:latin typeface="Times New Roman"/>
              <a:cs typeface="Times New Roman"/>
            </a:endParaRPr>
          </a:p>
          <a:p>
            <a:pPr>
              <a:lnSpc>
                <a:spcPts val="3220"/>
              </a:lnSpc>
            </a:pPr>
            <a:endParaRPr lang="en-CA" sz="2798" dirty="0">
              <a:solidFill>
                <a:srgbClr val="000000"/>
              </a:solidFill>
            </a:endParaRPr>
          </a:p>
        </p:txBody>
      </p:sp>
      <p:sp>
        <p:nvSpPr>
          <p:cNvPr id="5" name="TextBox 5"/>
          <p:cNvSpPr txBox="1"/>
          <p:nvPr/>
        </p:nvSpPr>
        <p:spPr>
          <a:xfrm>
            <a:off x="901700" y="4114924"/>
            <a:ext cx="5192062" cy="820738"/>
          </a:xfrm>
          <a:prstGeom prst="rect">
            <a:avLst/>
          </a:prstGeom>
          <a:noFill/>
        </p:spPr>
        <p:txBody>
          <a:bodyPr vert="horz" wrap="none" lIns="0" tIns="0" rIns="0" bIns="0" rtlCol="0">
            <a:spAutoFit/>
          </a:bodyPr>
          <a:lstStyle/>
          <a:p>
            <a:pPr>
              <a:lnSpc>
                <a:spcPts val="3220"/>
              </a:lnSpc>
            </a:pPr>
            <a:r>
              <a:rPr lang="en-CA" sz="2795" dirty="0">
                <a:solidFill>
                  <a:srgbClr val="000000"/>
                </a:solidFill>
                <a:latin typeface="Arial"/>
                <a:cs typeface="Arial"/>
              </a:rPr>
              <a:t>-</a:t>
            </a:r>
            <a:r>
              <a:rPr lang="en-CA" sz="2795" dirty="0">
                <a:solidFill>
                  <a:srgbClr val="000000"/>
                </a:solidFill>
                <a:latin typeface="Times New Roman"/>
                <a:cs typeface="Times New Roman"/>
              </a:rPr>
              <a:t> allergy (Greek) = altered reactivity</a:t>
            </a:r>
          </a:p>
          <a:p>
            <a:pPr>
              <a:lnSpc>
                <a:spcPts val="3220"/>
              </a:lnSpc>
            </a:pPr>
            <a:endParaRPr lang="en-CA" sz="2795" dirty="0">
              <a:solidFill>
                <a:srgbClr val="000000"/>
              </a:solidFill>
            </a:endParaRPr>
          </a:p>
        </p:txBody>
      </p:sp>
      <p:sp>
        <p:nvSpPr>
          <p:cNvPr id="7" name="TextBox 2"/>
          <p:cNvSpPr txBox="1"/>
          <p:nvPr/>
        </p:nvSpPr>
        <p:spPr>
          <a:xfrm>
            <a:off x="1691680" y="332656"/>
            <a:ext cx="5194371" cy="1308050"/>
          </a:xfrm>
          <a:prstGeom prst="rect">
            <a:avLst/>
          </a:prstGeom>
          <a:noFill/>
        </p:spPr>
        <p:txBody>
          <a:bodyPr vert="horz" wrap="none" lIns="0" tIns="0" rIns="0" bIns="0" rtlCol="0">
            <a:spAutoFit/>
          </a:bodyPr>
          <a:lstStyle/>
          <a:p>
            <a:pPr>
              <a:lnSpc>
                <a:spcPts val="5060"/>
              </a:lnSpc>
            </a:pPr>
            <a:r>
              <a:rPr lang="x-none" sz="4406" dirty="0">
                <a:solidFill>
                  <a:srgbClr val="000000"/>
                </a:solidFill>
                <a:latin typeface="Times New Roman"/>
                <a:cs typeface="Times New Roman"/>
              </a:rPr>
              <a:t>Type I </a:t>
            </a:r>
            <a:r>
              <a:rPr lang="en-CA" sz="4406" dirty="0">
                <a:solidFill>
                  <a:srgbClr val="000000"/>
                </a:solidFill>
                <a:latin typeface="Times New Roman"/>
                <a:cs typeface="Times New Roman"/>
              </a:rPr>
              <a:t>hypersensitivity</a:t>
            </a:r>
          </a:p>
          <a:p>
            <a:pPr>
              <a:lnSpc>
                <a:spcPts val="5060"/>
              </a:lnSpc>
            </a:pPr>
            <a:r>
              <a:rPr lang="en-CA" sz="4406" dirty="0">
                <a:solidFill>
                  <a:srgbClr val="000000"/>
                </a:solidFill>
              </a:rPr>
              <a:t>  </a:t>
            </a:r>
          </a:p>
        </p:txBody>
      </p:sp>
      <p:sp>
        <p:nvSpPr>
          <p:cNvPr id="8" name="Rectangle 7"/>
          <p:cNvSpPr/>
          <p:nvPr/>
        </p:nvSpPr>
        <p:spPr>
          <a:xfrm>
            <a:off x="179512" y="4995173"/>
            <a:ext cx="8208912" cy="954107"/>
          </a:xfrm>
          <a:prstGeom prst="rect">
            <a:avLst/>
          </a:prstGeom>
        </p:spPr>
        <p:txBody>
          <a:bodyPr wrap="square">
            <a:spAutoFit/>
          </a:bodyPr>
          <a:lstStyle/>
          <a:p>
            <a:pPr marL="274320" lvl="0" indent="-274320">
              <a:spcBef>
                <a:spcPct val="20000"/>
              </a:spcBef>
              <a:buClr>
                <a:srgbClr val="0BD0D9"/>
              </a:buClr>
              <a:buSzPct val="95000"/>
            </a:pPr>
            <a:r>
              <a:rPr lang="en-US" sz="2800" b="1" dirty="0">
                <a:solidFill>
                  <a:srgbClr val="E36C09"/>
                </a:solidFill>
                <a:latin typeface="Times New Roman" pitchFamily="18" charset="0"/>
                <a:cs typeface="Times New Roman" pitchFamily="18" charset="0"/>
              </a:rPr>
              <a:t>Anaphylaxis </a:t>
            </a:r>
            <a:r>
              <a:rPr lang="en-US" sz="2800" dirty="0">
                <a:latin typeface="Times New Roman" pitchFamily="18" charset="0"/>
                <a:cs typeface="Times New Roman" pitchFamily="18" charset="0"/>
              </a:rPr>
              <a:t>(an acute, basically harmful reaction) is different from useful </a:t>
            </a:r>
            <a:r>
              <a:rPr lang="en-US" sz="2800" b="1" dirty="0">
                <a:solidFill>
                  <a:srgbClr val="E36C09"/>
                </a:solidFill>
                <a:latin typeface="Times New Roman" pitchFamily="18" charset="0"/>
                <a:cs typeface="Times New Roman" pitchFamily="18" charset="0"/>
              </a:rPr>
              <a:t>-prophylaxis</a:t>
            </a:r>
            <a:endParaRPr lang="ru-RU" sz="2800" dirty="0">
              <a:solidFill>
                <a:prstClr val="black"/>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4489648" y="836712"/>
            <a:ext cx="4546848" cy="5289451"/>
          </a:xfrm>
        </p:spPr>
        <p:txBody>
          <a:bodyPr>
            <a:normAutofit/>
          </a:bodyPr>
          <a:lstStyle/>
          <a:p>
            <a:r>
              <a:rPr lang="en-US" sz="2200" b="1" dirty="0" err="1">
                <a:solidFill>
                  <a:srgbClr val="E36C09"/>
                </a:solidFill>
                <a:latin typeface="Times New Roman" pitchFamily="18" charset="0"/>
                <a:cs typeface="Times New Roman" pitchFamily="18" charset="0"/>
              </a:rPr>
              <a:t>Atopy</a:t>
            </a:r>
            <a:r>
              <a:rPr lang="en-US" sz="2200" b="1" dirty="0">
                <a:solidFill>
                  <a:srgbClr val="E36C09"/>
                </a:solidFill>
                <a:latin typeface="Times New Roman" pitchFamily="18" charset="0"/>
                <a:cs typeface="Times New Roman" pitchFamily="18" charset="0"/>
              </a:rPr>
              <a:t> </a:t>
            </a:r>
            <a:r>
              <a:rPr lang="en-US" sz="2200" dirty="0">
                <a:latin typeface="Times New Roman" pitchFamily="18" charset="0"/>
                <a:cs typeface="Times New Roman" pitchFamily="18" charset="0"/>
              </a:rPr>
              <a:t>is an innate tendency of the immune system to react atypically to common allergenic environments by activating Th2 lymphocytes, which results in excessive production of </a:t>
            </a:r>
            <a:r>
              <a:rPr lang="en-US" sz="2200" dirty="0" err="1">
                <a:latin typeface="Times New Roman" pitchFamily="18" charset="0"/>
                <a:cs typeface="Times New Roman" pitchFamily="18" charset="0"/>
              </a:rPr>
              <a:t>IgE</a:t>
            </a:r>
            <a:endParaRPr lang="en-US" sz="2200" dirty="0">
              <a:latin typeface="Times New Roman" pitchFamily="18" charset="0"/>
              <a:cs typeface="Times New Roman" pitchFamily="18" charset="0"/>
            </a:endParaRPr>
          </a:p>
          <a:p>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atopos</a:t>
            </a:r>
            <a:r>
              <a:rPr lang="en-US" sz="2200" dirty="0">
                <a:latin typeface="Times New Roman" pitchFamily="18" charset="0"/>
                <a:cs typeface="Times New Roman" pitchFamily="18" charset="0"/>
              </a:rPr>
              <a:t> = uncommon</a:t>
            </a:r>
            <a:endParaRPr lang="ru-RU" sz="2200" dirty="0">
              <a:latin typeface="Times New Roman" pitchFamily="18" charset="0"/>
              <a:cs typeface="Times New Roman" pitchFamily="18" charset="0"/>
            </a:endParaRPr>
          </a:p>
          <a:p>
            <a:endParaRPr lang="ru-RU" sz="2200" dirty="0">
              <a:latin typeface="Times New Roman" pitchFamily="18" charset="0"/>
              <a:cs typeface="Times New Roman" pitchFamily="18" charset="0"/>
            </a:endParaRPr>
          </a:p>
          <a:p>
            <a:r>
              <a:rPr lang="en-US" sz="2200" b="1" dirty="0">
                <a:solidFill>
                  <a:srgbClr val="E36C09"/>
                </a:solidFill>
                <a:latin typeface="Times New Roman" pitchFamily="18" charset="0"/>
                <a:cs typeface="Times New Roman" pitchFamily="18" charset="0"/>
              </a:rPr>
              <a:t>Allergen </a:t>
            </a:r>
            <a:r>
              <a:rPr lang="en-US" sz="2200" dirty="0">
                <a:latin typeface="Times New Roman" pitchFamily="18" charset="0"/>
                <a:cs typeface="Times New Roman" pitchFamily="18" charset="0"/>
              </a:rPr>
              <a:t>– antigen that causes type I hypersensitivity in atopic patients</a:t>
            </a:r>
            <a:endParaRPr lang="en-US" dirty="0">
              <a:latin typeface="Times New Roman" pitchFamily="18" charset="0"/>
              <a:cs typeface="Times New Roman" pitchFamily="18" charset="0"/>
            </a:endParaRPr>
          </a:p>
        </p:txBody>
      </p:sp>
      <p:pic>
        <p:nvPicPr>
          <p:cNvPr id="5" name="Picture 2"/>
          <p:cNvPicPr>
            <a:picLocks noGrp="1" noChangeAspect="1" noChangeArrowheads="1"/>
          </p:cNvPicPr>
          <p:nvPr>
            <p:ph sz="half" idx="1"/>
          </p:nvPr>
        </p:nvPicPr>
        <p:blipFill>
          <a:blip r:embed="rId2" cstate="print"/>
          <a:srcRect/>
          <a:stretch>
            <a:fillRect/>
          </a:stretch>
        </p:blipFill>
        <p:spPr>
          <a:xfrm>
            <a:off x="179512" y="777682"/>
            <a:ext cx="4392488" cy="5243606"/>
          </a:xfrm>
          <a:noFill/>
        </p:spPr>
      </p:pic>
      <p:sp>
        <p:nvSpPr>
          <p:cNvPr id="6" name="Rectangle 5">
            <a:extLst>
              <a:ext uri="{FF2B5EF4-FFF2-40B4-BE49-F238E27FC236}">
                <a16:creationId xmlns="" xmlns:a16="http://schemas.microsoft.com/office/drawing/2014/main" id="{6E3D4E58-018E-46A2-8A78-D2526F953490}"/>
              </a:ext>
            </a:extLst>
          </p:cNvPr>
          <p:cNvSpPr/>
          <p:nvPr/>
        </p:nvSpPr>
        <p:spPr>
          <a:xfrm>
            <a:off x="2555776" y="908720"/>
            <a:ext cx="648072" cy="288032"/>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algn="ctr"/>
            <a:r>
              <a:rPr lang="x-none" sz="1050" dirty="0"/>
              <a:t>Naive T cell</a:t>
            </a:r>
            <a:endParaRPr lang="en-US" sz="1050" dirty="0"/>
          </a:p>
        </p:txBody>
      </p:sp>
      <p:sp>
        <p:nvSpPr>
          <p:cNvPr id="7" name="Rectangle 6">
            <a:extLst>
              <a:ext uri="{FF2B5EF4-FFF2-40B4-BE49-F238E27FC236}">
                <a16:creationId xmlns="" xmlns:a16="http://schemas.microsoft.com/office/drawing/2014/main" id="{3DCC769E-4A71-45E9-9D3F-2FCB42818EA1}"/>
              </a:ext>
            </a:extLst>
          </p:cNvPr>
          <p:cNvSpPr/>
          <p:nvPr/>
        </p:nvSpPr>
        <p:spPr>
          <a:xfrm>
            <a:off x="323528" y="1772816"/>
            <a:ext cx="1368152" cy="792088"/>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100"/>
              <a:t>Macrophages and dendritic cells activated</a:t>
            </a:r>
            <a:endParaRPr lang="en-US" sz="1100" dirty="0"/>
          </a:p>
        </p:txBody>
      </p:sp>
      <p:sp>
        <p:nvSpPr>
          <p:cNvPr id="9" name="Rectangle 8">
            <a:extLst>
              <a:ext uri="{FF2B5EF4-FFF2-40B4-BE49-F238E27FC236}">
                <a16:creationId xmlns="" xmlns:a16="http://schemas.microsoft.com/office/drawing/2014/main" id="{8D0A7871-A1F2-4C1F-938D-43AFDBA2818B}"/>
              </a:ext>
            </a:extLst>
          </p:cNvPr>
          <p:cNvSpPr/>
          <p:nvPr/>
        </p:nvSpPr>
        <p:spPr>
          <a:xfrm>
            <a:off x="1818042" y="2011934"/>
            <a:ext cx="1673838" cy="192930"/>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x-none" sz="1100"/>
              <a:t>Activated T-cell</a:t>
            </a:r>
            <a:endParaRPr lang="en-US" sz="1100" dirty="0"/>
          </a:p>
        </p:txBody>
      </p:sp>
      <p:sp>
        <p:nvSpPr>
          <p:cNvPr id="10" name="Rectangle 9">
            <a:extLst>
              <a:ext uri="{FF2B5EF4-FFF2-40B4-BE49-F238E27FC236}">
                <a16:creationId xmlns="" xmlns:a16="http://schemas.microsoft.com/office/drawing/2014/main" id="{6F45704A-DE44-4C84-8ACA-C4453DF013C2}"/>
              </a:ext>
            </a:extLst>
          </p:cNvPr>
          <p:cNvSpPr/>
          <p:nvPr/>
        </p:nvSpPr>
        <p:spPr>
          <a:xfrm>
            <a:off x="3594720" y="2552081"/>
            <a:ext cx="792088" cy="599158"/>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x-none" sz="1100"/>
              <a:t>Other cellular sources</a:t>
            </a:r>
            <a:endParaRPr lang="en-US" sz="1100" dirty="0"/>
          </a:p>
        </p:txBody>
      </p:sp>
      <p:sp>
        <p:nvSpPr>
          <p:cNvPr id="11" name="Rectangle 10">
            <a:extLst>
              <a:ext uri="{FF2B5EF4-FFF2-40B4-BE49-F238E27FC236}">
                <a16:creationId xmlns="" xmlns:a16="http://schemas.microsoft.com/office/drawing/2014/main" id="{4AC17DC8-1D03-432A-A3FD-AEBEC73E1ED6}"/>
              </a:ext>
            </a:extLst>
          </p:cNvPr>
          <p:cNvSpPr/>
          <p:nvPr/>
        </p:nvSpPr>
        <p:spPr>
          <a:xfrm>
            <a:off x="576074" y="5784331"/>
            <a:ext cx="1673838" cy="192930"/>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x-none" sz="1100"/>
              <a:t>Th1 cells</a:t>
            </a:r>
            <a:endParaRPr lang="en-US" sz="1100" dirty="0"/>
          </a:p>
        </p:txBody>
      </p:sp>
      <p:sp>
        <p:nvSpPr>
          <p:cNvPr id="12" name="Rectangle 11">
            <a:extLst>
              <a:ext uri="{FF2B5EF4-FFF2-40B4-BE49-F238E27FC236}">
                <a16:creationId xmlns="" xmlns:a16="http://schemas.microsoft.com/office/drawing/2014/main" id="{0941BDEE-72F3-455A-819B-5D986F2F7D10}"/>
              </a:ext>
            </a:extLst>
          </p:cNvPr>
          <p:cNvSpPr/>
          <p:nvPr/>
        </p:nvSpPr>
        <p:spPr>
          <a:xfrm>
            <a:off x="2734714" y="5794602"/>
            <a:ext cx="1673838" cy="192930"/>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rtlCol="0" anchor="ctr"/>
          <a:lstStyle/>
          <a:p>
            <a:pPr algn="ctr"/>
            <a:r>
              <a:rPr lang="x-none" sz="1100"/>
              <a:t>Th2 cells</a:t>
            </a:r>
            <a:endParaRPr lang="en-US" sz="11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p:cNvGraphicFramePr>
            <a:graphicFrameLocks noGrp="1"/>
          </p:cNvGraphicFramePr>
          <p:nvPr/>
        </p:nvGraphicFramePr>
        <p:xfrm>
          <a:off x="304800" y="1295400"/>
          <a:ext cx="8712968" cy="5198065"/>
        </p:xfrm>
        <a:graphic>
          <a:graphicData uri="http://schemas.openxmlformats.org/drawingml/2006/table">
            <a:tbl>
              <a:tblPr firstRow="1" bandRow="1">
                <a:tableStyleId>{EB9631B5-78F2-41C9-869B-9F39066F8104}</a:tableStyleId>
              </a:tblPr>
              <a:tblGrid>
                <a:gridCol w="1530896">
                  <a:extLst>
                    <a:ext uri="{9D8B030D-6E8A-4147-A177-3AD203B41FA5}">
                      <a16:colId xmlns="" xmlns:a16="http://schemas.microsoft.com/office/drawing/2014/main" val="20000"/>
                    </a:ext>
                  </a:extLst>
                </a:gridCol>
                <a:gridCol w="1878231">
                  <a:extLst>
                    <a:ext uri="{9D8B030D-6E8A-4147-A177-3AD203B41FA5}">
                      <a16:colId xmlns="" xmlns:a16="http://schemas.microsoft.com/office/drawing/2014/main" val="20001"/>
                    </a:ext>
                  </a:extLst>
                </a:gridCol>
                <a:gridCol w="5303841">
                  <a:extLst>
                    <a:ext uri="{9D8B030D-6E8A-4147-A177-3AD203B41FA5}">
                      <a16:colId xmlns="" xmlns:a16="http://schemas.microsoft.com/office/drawing/2014/main" val="20002"/>
                    </a:ext>
                  </a:extLst>
                </a:gridCol>
              </a:tblGrid>
              <a:tr h="621991">
                <a:tc>
                  <a:txBody>
                    <a:bodyPr/>
                    <a:lstStyle/>
                    <a:p>
                      <a:pPr algn="l"/>
                      <a:r>
                        <a:rPr lang="en-US" sz="1600" dirty="0"/>
                        <a:t>Chromosome</a:t>
                      </a:r>
                      <a:endParaRPr lang="en-US" sz="1600" b="1" dirty="0">
                        <a:solidFill>
                          <a:schemeClr val="tx1"/>
                        </a:solidFill>
                        <a:latin typeface="Palatino Linotype" pitchFamily="18" charset="0"/>
                      </a:endParaRPr>
                    </a:p>
                  </a:txBody>
                  <a:tcPr/>
                </a:tc>
                <a:tc>
                  <a:txBody>
                    <a:bodyPr/>
                    <a:lstStyle/>
                    <a:p>
                      <a:pPr algn="l"/>
                      <a:r>
                        <a:rPr lang="en-US" sz="1600" dirty="0"/>
                        <a:t>Genes</a:t>
                      </a:r>
                      <a:endParaRPr lang="en-US" sz="1600" b="1" dirty="0">
                        <a:solidFill>
                          <a:schemeClr val="tx1"/>
                        </a:solidFill>
                        <a:latin typeface="Palatino Linotype" pitchFamily="18" charset="0"/>
                      </a:endParaRPr>
                    </a:p>
                  </a:txBody>
                  <a:tcPr/>
                </a:tc>
                <a:tc>
                  <a:txBody>
                    <a:bodyPr/>
                    <a:lstStyle/>
                    <a:p>
                      <a:r>
                        <a:rPr lang="en-US" sz="1600" dirty="0"/>
                        <a:t>The potential role of gene products in disease</a:t>
                      </a:r>
                      <a:endParaRPr lang="en-US" sz="1600" b="1" dirty="0">
                        <a:solidFill>
                          <a:schemeClr val="tx1"/>
                        </a:solidFill>
                        <a:latin typeface="Palatino Linotype" pitchFamily="18" charset="0"/>
                      </a:endParaRPr>
                    </a:p>
                  </a:txBody>
                  <a:tcPr/>
                </a:tc>
                <a:extLst>
                  <a:ext uri="{0D108BD9-81ED-4DB2-BD59-A6C34878D82A}">
                    <a16:rowId xmlns="" xmlns:a16="http://schemas.microsoft.com/office/drawing/2014/main" val="10000"/>
                  </a:ext>
                </a:extLst>
              </a:tr>
              <a:tr h="1851163">
                <a:tc>
                  <a:txBody>
                    <a:bodyPr/>
                    <a:lstStyle/>
                    <a:p>
                      <a:pPr algn="ctr"/>
                      <a:endParaRPr lang="x-none" sz="1600" dirty="0"/>
                    </a:p>
                    <a:p>
                      <a:pPr algn="ctr"/>
                      <a:endParaRPr lang="x-none" sz="1600" dirty="0"/>
                    </a:p>
                    <a:p>
                      <a:pPr algn="ctr"/>
                      <a:r>
                        <a:rPr lang="x-none" sz="1600" dirty="0"/>
                        <a:t>5</a:t>
                      </a:r>
                      <a:r>
                        <a:rPr lang="sr-Latn-CS" sz="1600" dirty="0"/>
                        <a:t>q</a:t>
                      </a:r>
                      <a:endParaRPr lang="en-US" sz="1600" b="1" dirty="0">
                        <a:latin typeface="Palatino Linotype" pitchFamily="18" charset="0"/>
                      </a:endParaRPr>
                    </a:p>
                  </a:txBody>
                  <a:tcPr/>
                </a:tc>
                <a:tc>
                  <a:txBody>
                    <a:bodyPr/>
                    <a:lstStyle/>
                    <a:p>
                      <a:r>
                        <a:rPr lang="en-US" sz="1600" dirty="0"/>
                        <a:t>Cytokine group genes (IL-3, IL-4, IL-5, IL-13, GM-CSF), CD14 gene, </a:t>
                      </a:r>
                      <a:r>
                        <a:rPr lang="el-GR" sz="1600" dirty="0"/>
                        <a:t>β2-</a:t>
                      </a:r>
                      <a:r>
                        <a:rPr lang="en-US" sz="1600" dirty="0"/>
                        <a:t>adrenergic receptor gene</a:t>
                      </a:r>
                      <a:endParaRPr lang="en-US" sz="1600" b="0" dirty="0">
                        <a:latin typeface="Palatino Linotype" pitchFamily="18" charset="0"/>
                      </a:endParaRPr>
                    </a:p>
                  </a:txBody>
                  <a:tcPr/>
                </a:tc>
                <a:tc>
                  <a:txBody>
                    <a:bodyPr/>
                    <a:lstStyle/>
                    <a:p>
                      <a:r>
                        <a:rPr lang="en-US" sz="1600" baseline="0" dirty="0"/>
                        <a:t>IL-4 and IL-13 stimulate the synthesis of </a:t>
                      </a:r>
                      <a:r>
                        <a:rPr lang="en-US" sz="1600" baseline="0" dirty="0" err="1"/>
                        <a:t>IgE</a:t>
                      </a:r>
                      <a:r>
                        <a:rPr lang="en-US" sz="1600" baseline="0" dirty="0"/>
                        <a:t>, and IL-5 stimulates the proliferation and activation of </a:t>
                      </a:r>
                      <a:r>
                        <a:rPr lang="en-US" sz="1600" baseline="0" dirty="0" err="1"/>
                        <a:t>eosinophils</a:t>
                      </a:r>
                      <a:r>
                        <a:rPr lang="en-US" sz="1600" baseline="0" dirty="0"/>
                        <a:t>; CD14 is a component of the LPS receptor that, interacting with TLR4, can influence the balance between Th1 vs. Th2 response to antigen; The β2-adrenergic receptor regulates the contraction of bronchial smooth muscles</a:t>
                      </a:r>
                      <a:endParaRPr lang="en-US" sz="1600" b="0" dirty="0">
                        <a:latin typeface="Palatino Linotype" pitchFamily="18" charset="0"/>
                      </a:endParaRPr>
                    </a:p>
                  </a:txBody>
                  <a:tcPr/>
                </a:tc>
                <a:extLst>
                  <a:ext uri="{0D108BD9-81ED-4DB2-BD59-A6C34878D82A}">
                    <a16:rowId xmlns="" xmlns:a16="http://schemas.microsoft.com/office/drawing/2014/main" val="10001"/>
                  </a:ext>
                </a:extLst>
              </a:tr>
              <a:tr h="592372">
                <a:tc>
                  <a:txBody>
                    <a:bodyPr/>
                    <a:lstStyle/>
                    <a:p>
                      <a:pPr algn="ctr"/>
                      <a:r>
                        <a:rPr lang="sr-Latn-CS" sz="1600" dirty="0"/>
                        <a:t>6p</a:t>
                      </a:r>
                      <a:endParaRPr lang="en-US" sz="1600" b="1" dirty="0">
                        <a:latin typeface="Palatino Linotype" pitchFamily="18" charset="0"/>
                      </a:endParaRPr>
                    </a:p>
                  </a:txBody>
                  <a:tcPr/>
                </a:tc>
                <a:tc>
                  <a:txBody>
                    <a:bodyPr/>
                    <a:lstStyle/>
                    <a:p>
                      <a:r>
                        <a:rPr lang="en-US" sz="1600" dirty="0"/>
                        <a:t>MHC class II gene</a:t>
                      </a:r>
                      <a:endParaRPr lang="en-US" sz="1600" b="0" dirty="0">
                        <a:latin typeface="Palatino Linotype" pitchFamily="18" charset="0"/>
                      </a:endParaRPr>
                    </a:p>
                  </a:txBody>
                  <a:tcPr/>
                </a:tc>
                <a:tc>
                  <a:txBody>
                    <a:bodyPr/>
                    <a:lstStyle/>
                    <a:p>
                      <a:r>
                        <a:rPr lang="en-US" sz="1600" dirty="0"/>
                        <a:t>Some alleles can regulate the T-cell response to allergens</a:t>
                      </a:r>
                      <a:endParaRPr lang="en-US" sz="1600" b="0" dirty="0">
                        <a:latin typeface="Palatino Linotype" pitchFamily="18" charset="0"/>
                      </a:endParaRPr>
                    </a:p>
                  </a:txBody>
                  <a:tcPr/>
                </a:tc>
                <a:extLst>
                  <a:ext uri="{0D108BD9-81ED-4DB2-BD59-A6C34878D82A}">
                    <a16:rowId xmlns="" xmlns:a16="http://schemas.microsoft.com/office/drawing/2014/main" val="10002"/>
                  </a:ext>
                </a:extLst>
              </a:tr>
              <a:tr h="355423">
                <a:tc>
                  <a:txBody>
                    <a:bodyPr/>
                    <a:lstStyle/>
                    <a:p>
                      <a:pPr algn="ctr"/>
                      <a:r>
                        <a:rPr lang="sr-Latn-CS" sz="1600" dirty="0"/>
                        <a:t>11q</a:t>
                      </a:r>
                      <a:endParaRPr lang="en-US" sz="1600" b="1" dirty="0">
                        <a:latin typeface="Palatino Linotype" pitchFamily="18" charset="0"/>
                      </a:endParaRPr>
                    </a:p>
                  </a:txBody>
                  <a:tcPr/>
                </a:tc>
                <a:tc>
                  <a:txBody>
                    <a:bodyPr/>
                    <a:lstStyle/>
                    <a:p>
                      <a:r>
                        <a:rPr lang="sr-Latn-CS" sz="1600" dirty="0"/>
                        <a:t> </a:t>
                      </a:r>
                      <a:r>
                        <a:rPr lang="el-GR" sz="1600" dirty="0"/>
                        <a:t>β </a:t>
                      </a:r>
                      <a:r>
                        <a:rPr lang="en-US" sz="1600" dirty="0"/>
                        <a:t>chain of </a:t>
                      </a:r>
                      <a:r>
                        <a:rPr lang="en-US" sz="1600" dirty="0" err="1"/>
                        <a:t>Fc</a:t>
                      </a:r>
                      <a:r>
                        <a:rPr lang="el-GR" sz="1600" dirty="0"/>
                        <a:t>ε</a:t>
                      </a:r>
                      <a:r>
                        <a:rPr lang="en-US" sz="1600" dirty="0"/>
                        <a:t>RI</a:t>
                      </a:r>
                      <a:endParaRPr lang="en-US" sz="1600" b="0" dirty="0">
                        <a:latin typeface="Palatino Linotype" pitchFamily="18" charset="0"/>
                      </a:endParaRPr>
                    </a:p>
                  </a:txBody>
                  <a:tcPr/>
                </a:tc>
                <a:tc>
                  <a:txBody>
                    <a:bodyPr/>
                    <a:lstStyle/>
                    <a:p>
                      <a:r>
                        <a:rPr lang="en-US" sz="1600" dirty="0"/>
                        <a:t>It participates in the activation of mast cells</a:t>
                      </a:r>
                      <a:endParaRPr lang="en-US" sz="1600" b="0" dirty="0">
                        <a:latin typeface="Palatino Linotype" pitchFamily="18" charset="0"/>
                      </a:endParaRPr>
                    </a:p>
                  </a:txBody>
                  <a:tcPr/>
                </a:tc>
                <a:extLst>
                  <a:ext uri="{0D108BD9-81ED-4DB2-BD59-A6C34878D82A}">
                    <a16:rowId xmlns="" xmlns:a16="http://schemas.microsoft.com/office/drawing/2014/main" val="10003"/>
                  </a:ext>
                </a:extLst>
              </a:tr>
              <a:tr h="592372">
                <a:tc>
                  <a:txBody>
                    <a:bodyPr/>
                    <a:lstStyle/>
                    <a:p>
                      <a:pPr algn="ctr"/>
                      <a:r>
                        <a:rPr lang="sr-Latn-CS" sz="1600" dirty="0"/>
                        <a:t>16</a:t>
                      </a:r>
                      <a:endParaRPr lang="en-US" sz="1600" b="1" dirty="0">
                        <a:latin typeface="Palatino Linotype" pitchFamily="18" charset="0"/>
                      </a:endParaRPr>
                    </a:p>
                  </a:txBody>
                  <a:tcPr/>
                </a:tc>
                <a:tc>
                  <a:txBody>
                    <a:bodyPr/>
                    <a:lstStyle/>
                    <a:p>
                      <a:r>
                        <a:rPr lang="en-US" sz="1600" dirty="0"/>
                        <a:t>IL-4 receptor </a:t>
                      </a:r>
                      <a:r>
                        <a:rPr lang="el-GR" sz="1600" dirty="0"/>
                        <a:t>α </a:t>
                      </a:r>
                      <a:r>
                        <a:rPr lang="en-US" sz="1600" dirty="0"/>
                        <a:t>chain gene</a:t>
                      </a:r>
                      <a:endParaRPr lang="en-US" sz="1600" dirty="0">
                        <a:latin typeface="Palatino Linotype"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a:t>Receptor subunit for both IL-4 and IL-13</a:t>
                      </a:r>
                      <a:endParaRPr lang="en-US" sz="1600" dirty="0">
                        <a:latin typeface="Palatino Linotype" pitchFamily="18" charset="0"/>
                      </a:endParaRPr>
                    </a:p>
                  </a:txBody>
                  <a:tcPr/>
                </a:tc>
                <a:extLst>
                  <a:ext uri="{0D108BD9-81ED-4DB2-BD59-A6C34878D82A}">
                    <a16:rowId xmlns="" xmlns:a16="http://schemas.microsoft.com/office/drawing/2014/main" val="10004"/>
                  </a:ext>
                </a:extLst>
              </a:tr>
              <a:tr h="592372">
                <a:tc>
                  <a:txBody>
                    <a:bodyPr/>
                    <a:lstStyle/>
                    <a:p>
                      <a:pPr algn="ctr"/>
                      <a:r>
                        <a:rPr lang="sr-Latn-CS" sz="1600" dirty="0"/>
                        <a:t>20p</a:t>
                      </a:r>
                      <a:endParaRPr lang="en-US" sz="1600" b="1" dirty="0">
                        <a:latin typeface="Palatino Linotype" pitchFamily="18" charset="0"/>
                      </a:endParaRPr>
                    </a:p>
                  </a:txBody>
                  <a:tcPr/>
                </a:tc>
                <a:tc>
                  <a:txBody>
                    <a:bodyPr/>
                    <a:lstStyle/>
                    <a:p>
                      <a:r>
                        <a:rPr lang="sr-Latn-CS" sz="1600" dirty="0"/>
                        <a:t>ADAM33</a:t>
                      </a:r>
                      <a:endParaRPr lang="en-US" sz="1600" dirty="0">
                        <a:latin typeface="Palatino Linotype" pitchFamily="18" charset="0"/>
                      </a:endParaRPr>
                    </a:p>
                  </a:txBody>
                  <a:tcPr/>
                </a:tc>
                <a:tc>
                  <a:txBody>
                    <a:bodyPr/>
                    <a:lstStyle/>
                    <a:p>
                      <a:r>
                        <a:rPr lang="en-US" sz="1600" dirty="0"/>
                        <a:t>A metalloproteinase involved in airway remodeling</a:t>
                      </a:r>
                      <a:endParaRPr lang="en-US" sz="1600" dirty="0">
                        <a:latin typeface="Palatino Linotype" pitchFamily="18" charset="0"/>
                      </a:endParaRPr>
                    </a:p>
                  </a:txBody>
                  <a:tcPr/>
                </a:tc>
                <a:extLst>
                  <a:ext uri="{0D108BD9-81ED-4DB2-BD59-A6C34878D82A}">
                    <a16:rowId xmlns="" xmlns:a16="http://schemas.microsoft.com/office/drawing/2014/main" val="10005"/>
                  </a:ext>
                </a:extLst>
              </a:tr>
              <a:tr h="592372">
                <a:tc>
                  <a:txBody>
                    <a:bodyPr/>
                    <a:lstStyle/>
                    <a:p>
                      <a:pPr algn="ctr"/>
                      <a:r>
                        <a:rPr lang="sr-Latn-CS" sz="1600" dirty="0"/>
                        <a:t>2q</a:t>
                      </a:r>
                      <a:endParaRPr lang="en-US" sz="1600" b="1" dirty="0">
                        <a:latin typeface="Palatino Linotype" pitchFamily="18" charset="0"/>
                      </a:endParaRPr>
                    </a:p>
                  </a:txBody>
                  <a:tcPr/>
                </a:tc>
                <a:tc>
                  <a:txBody>
                    <a:bodyPr/>
                    <a:lstStyle/>
                    <a:p>
                      <a:r>
                        <a:rPr lang="sr-Latn-CS" sz="1600" dirty="0"/>
                        <a:t>DPP10</a:t>
                      </a:r>
                      <a:endParaRPr lang="en-US" sz="1600" dirty="0">
                        <a:latin typeface="Palatino Linotype" pitchFamily="18" charset="0"/>
                      </a:endParaRPr>
                    </a:p>
                  </a:txBody>
                  <a:tcPr/>
                </a:tc>
                <a:tc>
                  <a:txBody>
                    <a:bodyPr/>
                    <a:lstStyle/>
                    <a:p>
                      <a:r>
                        <a:rPr lang="en-US" sz="1600" dirty="0"/>
                        <a:t>Peptidases that can regulate the action of </a:t>
                      </a:r>
                      <a:r>
                        <a:rPr lang="en-US" sz="1600" dirty="0" err="1"/>
                        <a:t>chemokines</a:t>
                      </a:r>
                      <a:r>
                        <a:rPr lang="en-US" sz="1600" dirty="0"/>
                        <a:t> and cytokines</a:t>
                      </a:r>
                      <a:endParaRPr lang="en-US" sz="1600" dirty="0">
                        <a:latin typeface="Palatino Linotype" pitchFamily="18" charset="0"/>
                      </a:endParaRPr>
                    </a:p>
                  </a:txBody>
                  <a:tcPr/>
                </a:tc>
                <a:extLst>
                  <a:ext uri="{0D108BD9-81ED-4DB2-BD59-A6C34878D82A}">
                    <a16:rowId xmlns="" xmlns:a16="http://schemas.microsoft.com/office/drawing/2014/main" val="10006"/>
                  </a:ext>
                </a:extLst>
              </a:tr>
            </a:tbl>
          </a:graphicData>
        </a:graphic>
      </p:graphicFrame>
      <p:sp>
        <p:nvSpPr>
          <p:cNvPr id="9256" name="TextBox 4"/>
          <p:cNvSpPr txBox="1">
            <a:spLocks noChangeArrowheads="1"/>
          </p:cNvSpPr>
          <p:nvPr/>
        </p:nvSpPr>
        <p:spPr bwMode="auto">
          <a:xfrm>
            <a:off x="251520" y="228600"/>
            <a:ext cx="8892480" cy="430887"/>
          </a:xfrm>
          <a:prstGeom prst="rect">
            <a:avLst/>
          </a:prstGeom>
          <a:noFill/>
          <a:ln w="9525">
            <a:noFill/>
            <a:miter lim="800000"/>
            <a:headEnd/>
            <a:tailEnd/>
          </a:ln>
        </p:spPr>
        <p:txBody>
          <a:bodyPr wrap="square">
            <a:spAutoFit/>
          </a:bodyPr>
          <a:lstStyle/>
          <a:p>
            <a:r>
              <a:rPr lang="en-US" sz="2200" b="1" dirty="0">
                <a:latin typeface="Times New Roman" pitchFamily="18" charset="0"/>
                <a:cs typeface="Times New Roman" pitchFamily="18" charset="0"/>
              </a:rPr>
              <a:t>The tendency to atopic disorders is under genetic control</a:t>
            </a:r>
            <a:endParaRPr lang="ru-RU" sz="2200" b="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3850" y="260350"/>
            <a:ext cx="8569325" cy="6597650"/>
          </a:xfrm>
        </p:spPr>
        <p:txBody>
          <a:bodyPr>
            <a:normAutofit/>
          </a:bodyPr>
          <a:lstStyle/>
          <a:p>
            <a:pPr marL="0" indent="0" algn="r">
              <a:buFont typeface="Arial" pitchFamily="34" charset="0"/>
              <a:buNone/>
              <a:defRPr/>
            </a:pPr>
            <a:r>
              <a:rPr lang="x-none" sz="2100" dirty="0">
                <a:latin typeface="Times New Roman" pitchFamily="18" charset="0"/>
                <a:cs typeface="Times New Roman" pitchFamily="18" charset="0"/>
              </a:rPr>
              <a:t> </a:t>
            </a:r>
          </a:p>
          <a:p>
            <a:pPr marL="0" indent="0" algn="r">
              <a:buFont typeface="Arial" pitchFamily="34" charset="0"/>
              <a:buNone/>
              <a:defRPr/>
            </a:pPr>
            <a:r>
              <a:rPr lang="en-US" sz="2100" dirty="0">
                <a:latin typeface="Times New Roman" pitchFamily="18" charset="0"/>
                <a:cs typeface="Times New Roman" pitchFamily="18" charset="0"/>
              </a:rPr>
              <a:t>Some of these gene loci regulate the Th2 immune response and </a:t>
            </a:r>
            <a:r>
              <a:rPr lang="en-US" sz="2100" dirty="0" err="1">
                <a:latin typeface="Times New Roman" pitchFamily="18" charset="0"/>
                <a:cs typeface="Times New Roman" pitchFamily="18" charset="0"/>
              </a:rPr>
              <a:t>IgE</a:t>
            </a:r>
            <a:r>
              <a:rPr lang="en-US" sz="2100" dirty="0">
                <a:latin typeface="Times New Roman" pitchFamily="18" charset="0"/>
                <a:cs typeface="Times New Roman" pitchFamily="18" charset="0"/>
              </a:rPr>
              <a:t> synthesis with their products, while the products of other genes (</a:t>
            </a:r>
            <a:r>
              <a:rPr lang="en-US" sz="2100" dirty="0" err="1">
                <a:latin typeface="Times New Roman" pitchFamily="18" charset="0"/>
                <a:cs typeface="Times New Roman" pitchFamily="18" charset="0"/>
              </a:rPr>
              <a:t>eg</a:t>
            </a:r>
            <a:r>
              <a:rPr lang="en-US" sz="2100" dirty="0">
                <a:latin typeface="Times New Roman" pitchFamily="18" charset="0"/>
                <a:cs typeface="Times New Roman" pitchFamily="18" charset="0"/>
              </a:rPr>
              <a:t> the gene for ADAM33) participate in airway remodeling.</a:t>
            </a:r>
          </a:p>
          <a:p>
            <a:pPr marL="0" indent="0" algn="r">
              <a:buFont typeface="Arial" pitchFamily="34" charset="0"/>
              <a:buNone/>
              <a:defRPr/>
            </a:pPr>
            <a:r>
              <a:rPr lang="en-US" sz="2100" dirty="0">
                <a:latin typeface="Times New Roman" pitchFamily="18" charset="0"/>
                <a:cs typeface="Times New Roman" pitchFamily="18" charset="0"/>
              </a:rPr>
              <a:t>  </a:t>
            </a:r>
          </a:p>
          <a:p>
            <a:pPr marL="0" indent="0" algn="r">
              <a:buFont typeface="Arial" pitchFamily="34" charset="0"/>
              <a:buNone/>
              <a:defRPr/>
            </a:pPr>
            <a:r>
              <a:rPr lang="en-US" sz="2100" dirty="0">
                <a:latin typeface="Times New Roman" pitchFamily="18" charset="0"/>
                <a:cs typeface="Times New Roman" pitchFamily="18" charset="0"/>
              </a:rPr>
              <a:t>Inheritance of certain MHC alleles is possibly associated with the tendency to produce a large amount of </a:t>
            </a:r>
            <a:r>
              <a:rPr lang="en-US" sz="2100" dirty="0" err="1">
                <a:latin typeface="Times New Roman" pitchFamily="18" charset="0"/>
                <a:cs typeface="Times New Roman" pitchFamily="18" charset="0"/>
              </a:rPr>
              <a:t>IgE</a:t>
            </a:r>
            <a:r>
              <a:rPr lang="en-US" sz="2100" dirty="0">
                <a:latin typeface="Times New Roman" pitchFamily="18" charset="0"/>
                <a:cs typeface="Times New Roman" pitchFamily="18" charset="0"/>
              </a:rPr>
              <a:t> antibodies in contact with certain antigens. </a:t>
            </a:r>
            <a:r>
              <a:rPr lang="en-US" sz="2100" b="1" dirty="0">
                <a:solidFill>
                  <a:srgbClr val="E36C09"/>
                </a:solidFill>
                <a:latin typeface="Times New Roman" pitchFamily="18" charset="0"/>
                <a:cs typeface="Times New Roman" pitchFamily="18" charset="0"/>
              </a:rPr>
              <a:t>MHC II </a:t>
            </a:r>
            <a:r>
              <a:rPr lang="en-US" sz="2100" dirty="0">
                <a:latin typeface="Times New Roman" pitchFamily="18" charset="0"/>
                <a:cs typeface="Times New Roman" pitchFamily="18" charset="0"/>
              </a:rPr>
              <a:t>- expression of allergens as dominant </a:t>
            </a:r>
            <a:r>
              <a:rPr lang="en-US" sz="2100" dirty="0" err="1">
                <a:latin typeface="Times New Roman" pitchFamily="18" charset="0"/>
                <a:cs typeface="Times New Roman" pitchFamily="18" charset="0"/>
              </a:rPr>
              <a:t>epitopes</a:t>
            </a:r>
            <a:r>
              <a:rPr lang="en-US" sz="2100" dirty="0">
                <a:latin typeface="Times New Roman" pitchFamily="18" charset="0"/>
                <a:cs typeface="Times New Roman" pitchFamily="18" charset="0"/>
              </a:rPr>
              <a:t>.</a:t>
            </a:r>
          </a:p>
          <a:p>
            <a:pPr marL="0" indent="0" algn="r">
              <a:buFont typeface="Arial" pitchFamily="34" charset="0"/>
              <a:buNone/>
              <a:defRPr/>
            </a:pPr>
            <a:endParaRPr lang="en-US" sz="2100" dirty="0">
              <a:latin typeface="Times New Roman" pitchFamily="18" charset="0"/>
              <a:cs typeface="Times New Roman" pitchFamily="18" charset="0"/>
            </a:endParaRPr>
          </a:p>
          <a:p>
            <a:pPr marL="0" indent="0" algn="r">
              <a:buFont typeface="Arial" pitchFamily="34" charset="0"/>
              <a:buNone/>
              <a:defRPr/>
            </a:pPr>
            <a:endParaRPr lang="en-US" sz="2100" dirty="0">
              <a:latin typeface="Times New Roman" pitchFamily="18" charset="0"/>
              <a:cs typeface="Times New Roman" pitchFamily="18" charset="0"/>
            </a:endParaRPr>
          </a:p>
          <a:p>
            <a:pPr marL="0" indent="0" algn="r">
              <a:buFont typeface="Arial" pitchFamily="34" charset="0"/>
              <a:buNone/>
              <a:defRPr/>
            </a:pPr>
            <a:r>
              <a:rPr lang="en-US" sz="2100" dirty="0">
                <a:latin typeface="Times New Roman" pitchFamily="18" charset="0"/>
                <a:cs typeface="Times New Roman" pitchFamily="18" charset="0"/>
              </a:rPr>
              <a:t>The products of some genes (the CD14 molecule) that regulate innate immunity to infection may be associated with asthma. It is well known that a strong innate immune response generally favors the Th1 and inhibits the Th2 response. Hence, the polymorphism or mutation of these genes results in a reduction of the innate immune response to microorganisms, which can increase the risk for the development of bronchial asthma.</a:t>
            </a:r>
            <a:r>
              <a:rPr lang="x-none" sz="2100">
                <a:latin typeface="Times New Roman" pitchFamily="18" charset="0"/>
                <a:cs typeface="Times New Roman" pitchFamily="18" charset="0"/>
              </a:rPr>
              <a:t>         </a:t>
            </a:r>
            <a:endParaRPr lang="x-none" sz="2100" dirty="0">
              <a:latin typeface="Times New Roman" pitchFamily="18" charset="0"/>
              <a:cs typeface="Times New Roman" pitchFamily="18" charset="0"/>
            </a:endParaRPr>
          </a:p>
          <a:p>
            <a:pPr marL="0" indent="0" algn="r">
              <a:buFont typeface="Arial" pitchFamily="34" charset="0"/>
              <a:buNone/>
              <a:defRPr/>
            </a:pPr>
            <a:r>
              <a:rPr lang="x-none" sz="2100" dirty="0">
                <a:latin typeface="Times New Roman" pitchFamily="18" charset="0"/>
                <a:cs typeface="Times New Roman" pitchFamily="18" charset="0"/>
              </a:rPr>
              <a:t> </a:t>
            </a:r>
            <a:endParaRPr lang="en-US" sz="21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572000" y="-609"/>
            <a:ext cx="4464497" cy="6858000"/>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5091" y="-609"/>
            <a:ext cx="4392893" cy="6858000"/>
          </a:xfrm>
          <a:prstGeom prst="rect">
            <a:avLst/>
          </a:prstGeo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p:cNvPicPr>
          <p:nvPr/>
        </p:nvPicPr>
        <p:blipFill>
          <a:blip r:embed="rId2" cstate="print"/>
          <a:stretch>
            <a:fillRect/>
          </a:stretch>
        </p:blipFill>
        <p:spPr>
          <a:xfrm>
            <a:off x="0" y="0"/>
            <a:ext cx="9144000" cy="6845300"/>
          </a:xfrm>
          <a:prstGeom prst="rect">
            <a:avLst/>
          </a:prstGeom>
        </p:spPr>
      </p:pic>
      <p:sp>
        <p:nvSpPr>
          <p:cNvPr id="8" name="TextBox 2"/>
          <p:cNvSpPr txBox="1"/>
          <p:nvPr/>
        </p:nvSpPr>
        <p:spPr>
          <a:xfrm>
            <a:off x="317500" y="330200"/>
            <a:ext cx="8718733" cy="1000274"/>
          </a:xfrm>
          <a:prstGeom prst="rect">
            <a:avLst/>
          </a:prstGeom>
          <a:noFill/>
        </p:spPr>
        <p:txBody>
          <a:bodyPr vert="horz" wrap="none" lIns="0" tIns="0" rIns="0" bIns="0" rtlCol="0">
            <a:spAutoFit/>
          </a:bodyPr>
          <a:lstStyle/>
          <a:p>
            <a:pPr>
              <a:lnSpc>
                <a:spcPts val="3910"/>
              </a:lnSpc>
            </a:pPr>
            <a:r>
              <a:rPr lang="en-US" sz="3398" dirty="0">
                <a:solidFill>
                  <a:srgbClr val="000000"/>
                </a:solidFill>
                <a:latin typeface="Times New Roman"/>
                <a:cs typeface="Times New Roman"/>
              </a:rPr>
              <a:t>Genetic predisposition and environmental factors </a:t>
            </a:r>
            <a:endParaRPr lang="x-none" sz="3398" dirty="0">
              <a:solidFill>
                <a:srgbClr val="000000"/>
              </a:solidFill>
              <a:latin typeface="Times New Roman"/>
              <a:cs typeface="Times New Roman"/>
            </a:endParaRPr>
          </a:p>
          <a:p>
            <a:pPr>
              <a:lnSpc>
                <a:spcPts val="3910"/>
              </a:lnSpc>
            </a:pPr>
            <a:r>
              <a:rPr lang="en-US" sz="3398" dirty="0">
                <a:solidFill>
                  <a:srgbClr val="000000"/>
                </a:solidFill>
                <a:latin typeface="Times New Roman"/>
                <a:cs typeface="Times New Roman"/>
              </a:rPr>
              <a:t>in the development of allergic diseases</a:t>
            </a:r>
            <a:endParaRPr lang="en-CA" sz="3398" dirty="0">
              <a:solidFill>
                <a:srgbClr val="000000"/>
              </a:solidFill>
            </a:endParaRPr>
          </a:p>
        </p:txBody>
      </p:sp>
      <p:sp>
        <p:nvSpPr>
          <p:cNvPr id="3" name="TextBox 3"/>
          <p:cNvSpPr txBox="1"/>
          <p:nvPr/>
        </p:nvSpPr>
        <p:spPr>
          <a:xfrm>
            <a:off x="1803400" y="850900"/>
            <a:ext cx="65" cy="500137"/>
          </a:xfrm>
          <a:prstGeom prst="rect">
            <a:avLst/>
          </a:prstGeom>
          <a:noFill/>
        </p:spPr>
        <p:txBody>
          <a:bodyPr vert="horz" wrap="none" lIns="0" tIns="0" rIns="0" bIns="0" rtlCol="0">
            <a:spAutoFit/>
          </a:bodyPr>
          <a:lstStyle/>
          <a:p>
            <a:pPr>
              <a:lnSpc>
                <a:spcPts val="3910"/>
              </a:lnSpc>
            </a:pPr>
            <a:endParaRPr lang="en-CA" sz="3395" dirty="0">
              <a:solidFill>
                <a:srgbClr val="000000"/>
              </a:solidFill>
            </a:endParaRPr>
          </a:p>
        </p:txBody>
      </p:sp>
      <p:sp>
        <p:nvSpPr>
          <p:cNvPr id="4" name="TextBox 4"/>
          <p:cNvSpPr txBox="1"/>
          <p:nvPr/>
        </p:nvSpPr>
        <p:spPr>
          <a:xfrm>
            <a:off x="88900" y="2082800"/>
            <a:ext cx="3056158" cy="718145"/>
          </a:xfrm>
          <a:prstGeom prst="rect">
            <a:avLst/>
          </a:prstGeom>
          <a:noFill/>
        </p:spPr>
        <p:txBody>
          <a:bodyPr vert="horz" wrap="none" lIns="0" tIns="0" rIns="0" bIns="0" rtlCol="0">
            <a:spAutoFit/>
          </a:bodyPr>
          <a:lstStyle/>
          <a:p>
            <a:pPr>
              <a:lnSpc>
                <a:spcPts val="2760"/>
              </a:lnSpc>
            </a:pPr>
            <a:r>
              <a:rPr lang="en-CA" sz="2402" dirty="0">
                <a:solidFill>
                  <a:srgbClr val="E36C09"/>
                </a:solidFill>
                <a:latin typeface="Arial"/>
                <a:cs typeface="Arial"/>
              </a:rPr>
              <a:t>•</a:t>
            </a:r>
            <a:r>
              <a:rPr lang="en-CA" sz="2412" b="1" dirty="0">
                <a:solidFill>
                  <a:srgbClr val="E36C09"/>
                </a:solidFill>
                <a:latin typeface="Times New Roman Bold"/>
                <a:cs typeface="Times New Roman Bold"/>
              </a:rPr>
              <a:t> genetic predisposition</a:t>
            </a:r>
          </a:p>
          <a:p>
            <a:pPr>
              <a:lnSpc>
                <a:spcPts val="2760"/>
              </a:lnSpc>
            </a:pPr>
            <a:endParaRPr lang="en-CA" sz="2402" dirty="0">
              <a:solidFill>
                <a:srgbClr val="000000"/>
              </a:solidFill>
            </a:endParaRPr>
          </a:p>
        </p:txBody>
      </p:sp>
      <p:sp>
        <p:nvSpPr>
          <p:cNvPr id="5" name="TextBox 5"/>
          <p:cNvSpPr txBox="1"/>
          <p:nvPr/>
        </p:nvSpPr>
        <p:spPr>
          <a:xfrm>
            <a:off x="88900" y="2527300"/>
            <a:ext cx="3242106" cy="359073"/>
          </a:xfrm>
          <a:prstGeom prst="rect">
            <a:avLst/>
          </a:prstGeom>
          <a:noFill/>
        </p:spPr>
        <p:txBody>
          <a:bodyPr vert="horz" wrap="none" lIns="0" tIns="0" rIns="0" bIns="0" rtlCol="0">
            <a:spAutoFit/>
          </a:bodyPr>
          <a:lstStyle/>
          <a:p>
            <a:pPr>
              <a:lnSpc>
                <a:spcPts val="2760"/>
              </a:lnSpc>
            </a:pPr>
            <a:r>
              <a:rPr lang="en-CA" sz="2400" dirty="0">
                <a:solidFill>
                  <a:srgbClr val="E36C09"/>
                </a:solidFill>
                <a:latin typeface="Arial"/>
                <a:cs typeface="Arial"/>
              </a:rPr>
              <a:t>•</a:t>
            </a:r>
            <a:r>
              <a:rPr lang="en-CA" sz="2410" b="1" dirty="0">
                <a:solidFill>
                  <a:srgbClr val="E36C09"/>
                </a:solidFill>
                <a:latin typeface="Times New Roman Bold"/>
                <a:cs typeface="Times New Roman Bold"/>
              </a:rPr>
              <a:t> exposure </a:t>
            </a:r>
            <a:r>
              <a:rPr lang="en-CA" sz="2410" dirty="0">
                <a:latin typeface="Times New Roman Bold"/>
                <a:cs typeface="Times New Roman Bold"/>
              </a:rPr>
              <a:t>to an allergen</a:t>
            </a:r>
            <a:endParaRPr lang="en-CA" sz="2400" dirty="0"/>
          </a:p>
        </p:txBody>
      </p:sp>
      <p:sp>
        <p:nvSpPr>
          <p:cNvPr id="6" name="TextBox 6"/>
          <p:cNvSpPr txBox="1"/>
          <p:nvPr/>
        </p:nvSpPr>
        <p:spPr>
          <a:xfrm>
            <a:off x="88900" y="2959100"/>
            <a:ext cx="3054554" cy="718145"/>
          </a:xfrm>
          <a:prstGeom prst="rect">
            <a:avLst/>
          </a:prstGeom>
          <a:noFill/>
        </p:spPr>
        <p:txBody>
          <a:bodyPr vert="horz" wrap="none" lIns="0" tIns="0" rIns="0" bIns="0" rtlCol="0">
            <a:spAutoFit/>
          </a:bodyPr>
          <a:lstStyle/>
          <a:p>
            <a:pPr>
              <a:lnSpc>
                <a:spcPts val="2760"/>
              </a:lnSpc>
            </a:pPr>
            <a:r>
              <a:rPr lang="en-CA" sz="2400" dirty="0">
                <a:solidFill>
                  <a:srgbClr val="000000"/>
                </a:solidFill>
                <a:latin typeface="Arial"/>
                <a:cs typeface="Arial"/>
              </a:rPr>
              <a:t>•</a:t>
            </a:r>
            <a:r>
              <a:rPr lang="en-CA" sz="2410" b="1" dirty="0">
                <a:solidFill>
                  <a:srgbClr val="000000"/>
                </a:solidFill>
                <a:latin typeface="Times New Roman Bold"/>
                <a:cs typeface="Times New Roman Bold"/>
              </a:rPr>
              <a:t> the presence of others</a:t>
            </a:r>
            <a:endParaRPr lang="en-CA" sz="2410" b="1" dirty="0">
              <a:solidFill>
                <a:srgbClr val="E36C09"/>
              </a:solidFill>
              <a:latin typeface="Times New Roman Bold"/>
              <a:cs typeface="Times New Roman Bold"/>
            </a:endParaRPr>
          </a:p>
          <a:p>
            <a:pPr>
              <a:lnSpc>
                <a:spcPts val="2760"/>
              </a:lnSpc>
            </a:pPr>
            <a:endParaRPr lang="en-CA" sz="2400" dirty="0">
              <a:solidFill>
                <a:srgbClr val="000000"/>
              </a:solidFill>
            </a:endParaRPr>
          </a:p>
        </p:txBody>
      </p:sp>
      <p:sp>
        <p:nvSpPr>
          <p:cNvPr id="7" name="TextBox 7"/>
          <p:cNvSpPr txBox="1"/>
          <p:nvPr/>
        </p:nvSpPr>
        <p:spPr>
          <a:xfrm>
            <a:off x="431800" y="3327400"/>
            <a:ext cx="2750753" cy="359073"/>
          </a:xfrm>
          <a:prstGeom prst="rect">
            <a:avLst/>
          </a:prstGeom>
          <a:noFill/>
        </p:spPr>
        <p:txBody>
          <a:bodyPr vert="horz" wrap="none" lIns="0" tIns="0" rIns="0" bIns="0" rtlCol="0">
            <a:spAutoFit/>
          </a:bodyPr>
          <a:lstStyle/>
          <a:p>
            <a:pPr>
              <a:lnSpc>
                <a:spcPts val="2760"/>
              </a:lnSpc>
            </a:pPr>
            <a:r>
              <a:rPr lang="en-CA" sz="2410" b="1" dirty="0">
                <a:solidFill>
                  <a:srgbClr val="E36C09"/>
                </a:solidFill>
                <a:latin typeface="Times New Roman Bold"/>
                <a:cs typeface="Times New Roman Bold"/>
              </a:rPr>
              <a:t>substance </a:t>
            </a:r>
            <a:r>
              <a:rPr lang="en-CA" sz="2410" dirty="0">
                <a:latin typeface="Times New Roman Bold"/>
                <a:cs typeface="Times New Roman Bold"/>
              </a:rPr>
              <a:t>(adjuvant)</a:t>
            </a:r>
            <a:endParaRPr lang="en-CA" sz="2400"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3"/>
          <p:cNvSpPr txBox="1"/>
          <p:nvPr/>
        </p:nvSpPr>
        <p:spPr>
          <a:xfrm>
            <a:off x="660400" y="1612900"/>
            <a:ext cx="5846729" cy="948978"/>
          </a:xfrm>
          <a:prstGeom prst="rect">
            <a:avLst/>
          </a:prstGeom>
          <a:noFill/>
        </p:spPr>
        <p:txBody>
          <a:bodyPr vert="horz" wrap="none" lIns="0" tIns="0" rIns="0" bIns="0" rtlCol="0">
            <a:spAutoFit/>
          </a:bodyPr>
          <a:lstStyle/>
          <a:p>
            <a:pPr>
              <a:lnSpc>
                <a:spcPts val="3680"/>
              </a:lnSpc>
            </a:pPr>
            <a:r>
              <a:rPr lang="en-CA" sz="3206" dirty="0">
                <a:solidFill>
                  <a:srgbClr val="000000"/>
                </a:solidFill>
                <a:latin typeface="Times New Roman" pitchFamily="18" charset="0"/>
                <a:cs typeface="Times New Roman" pitchFamily="18" charset="0"/>
              </a:rPr>
              <a:t>• </a:t>
            </a:r>
            <a:r>
              <a:rPr lang="en-US" sz="3206" dirty="0">
                <a:solidFill>
                  <a:srgbClr val="000000"/>
                </a:solidFill>
                <a:latin typeface="Times New Roman" pitchFamily="18" charset="0"/>
                <a:cs typeface="Times New Roman" pitchFamily="18" charset="0"/>
              </a:rPr>
              <a:t>it is basically an </a:t>
            </a:r>
            <a:r>
              <a:rPr lang="en-US" sz="3206" b="1" dirty="0">
                <a:solidFill>
                  <a:srgbClr val="E36C09"/>
                </a:solidFill>
                <a:latin typeface="Times New Roman" pitchFamily="18" charset="0"/>
                <a:cs typeface="Times New Roman" pitchFamily="18" charset="0"/>
              </a:rPr>
              <a:t>immune process</a:t>
            </a:r>
            <a:endParaRPr lang="en-CA" sz="3216" b="1" dirty="0">
              <a:solidFill>
                <a:srgbClr val="E36C09"/>
              </a:solidFill>
              <a:latin typeface="Times New Roman" pitchFamily="18" charset="0"/>
              <a:cs typeface="Times New Roman" pitchFamily="18" charset="0"/>
            </a:endParaRPr>
          </a:p>
          <a:p>
            <a:pPr>
              <a:lnSpc>
                <a:spcPts val="3680"/>
              </a:lnSpc>
            </a:pPr>
            <a:endParaRPr lang="en-CA" sz="3206" dirty="0">
              <a:solidFill>
                <a:srgbClr val="000000"/>
              </a:solidFill>
              <a:latin typeface="Times New Roman" pitchFamily="18" charset="0"/>
              <a:cs typeface="Times New Roman" pitchFamily="18" charset="0"/>
            </a:endParaRPr>
          </a:p>
        </p:txBody>
      </p:sp>
      <p:sp>
        <p:nvSpPr>
          <p:cNvPr id="4" name="TextBox 4"/>
          <p:cNvSpPr txBox="1"/>
          <p:nvPr/>
        </p:nvSpPr>
        <p:spPr>
          <a:xfrm>
            <a:off x="660400" y="2552030"/>
            <a:ext cx="3533018" cy="948978"/>
          </a:xfrm>
          <a:prstGeom prst="rect">
            <a:avLst/>
          </a:prstGeom>
          <a:noFill/>
        </p:spPr>
        <p:txBody>
          <a:bodyPr vert="horz" wrap="none" lIns="0" tIns="0" rIns="0" bIns="0" rtlCol="0">
            <a:spAutoFit/>
          </a:bodyPr>
          <a:lstStyle/>
          <a:p>
            <a:pPr>
              <a:lnSpc>
                <a:spcPts val="3680"/>
              </a:lnSpc>
            </a:pPr>
            <a:r>
              <a:rPr lang="en-CA" sz="3204" dirty="0">
                <a:solidFill>
                  <a:srgbClr val="000000"/>
                </a:solidFill>
                <a:latin typeface="Times New Roman" pitchFamily="18" charset="0"/>
                <a:cs typeface="Times New Roman" pitchFamily="18" charset="0"/>
              </a:rPr>
              <a:t>• antigens - </a:t>
            </a:r>
            <a:r>
              <a:rPr lang="en-CA" sz="3204" b="1" dirty="0">
                <a:solidFill>
                  <a:srgbClr val="E36C09"/>
                </a:solidFill>
                <a:latin typeface="Times New Roman" pitchFamily="18" charset="0"/>
                <a:cs typeface="Times New Roman" pitchFamily="18" charset="0"/>
              </a:rPr>
              <a:t>allergens</a:t>
            </a:r>
            <a:endParaRPr lang="en-CA" sz="3214" b="1" dirty="0">
              <a:solidFill>
                <a:srgbClr val="E36C09"/>
              </a:solidFill>
              <a:latin typeface="Times New Roman" pitchFamily="18" charset="0"/>
              <a:cs typeface="Times New Roman" pitchFamily="18" charset="0"/>
            </a:endParaRPr>
          </a:p>
          <a:p>
            <a:pPr>
              <a:lnSpc>
                <a:spcPts val="3680"/>
              </a:lnSpc>
            </a:pPr>
            <a:endParaRPr lang="en-CA" sz="3204" dirty="0">
              <a:solidFill>
                <a:srgbClr val="000000"/>
              </a:solidFill>
              <a:latin typeface="Times New Roman" pitchFamily="18" charset="0"/>
              <a:cs typeface="Times New Roman" pitchFamily="18" charset="0"/>
            </a:endParaRPr>
          </a:p>
        </p:txBody>
      </p:sp>
      <p:sp>
        <p:nvSpPr>
          <p:cNvPr id="5" name="TextBox 5"/>
          <p:cNvSpPr txBox="1"/>
          <p:nvPr/>
        </p:nvSpPr>
        <p:spPr>
          <a:xfrm>
            <a:off x="660400" y="3416126"/>
            <a:ext cx="4706417" cy="948978"/>
          </a:xfrm>
          <a:prstGeom prst="rect">
            <a:avLst/>
          </a:prstGeom>
          <a:noFill/>
        </p:spPr>
        <p:txBody>
          <a:bodyPr vert="horz" wrap="none" lIns="0" tIns="0" rIns="0" bIns="0" rtlCol="0">
            <a:spAutoFit/>
          </a:bodyPr>
          <a:lstStyle/>
          <a:p>
            <a:pPr>
              <a:lnSpc>
                <a:spcPts val="3680"/>
              </a:lnSpc>
            </a:pPr>
            <a:r>
              <a:rPr lang="en-CA" sz="3204" dirty="0">
                <a:solidFill>
                  <a:srgbClr val="000000"/>
                </a:solidFill>
                <a:latin typeface="Times New Roman" pitchFamily="18" charset="0"/>
                <a:cs typeface="Times New Roman" pitchFamily="18" charset="0"/>
              </a:rPr>
              <a:t>• first contact - </a:t>
            </a:r>
            <a:r>
              <a:rPr lang="en-CA" sz="3204" b="1" dirty="0">
                <a:solidFill>
                  <a:srgbClr val="E36C09"/>
                </a:solidFill>
                <a:latin typeface="Times New Roman" pitchFamily="18" charset="0"/>
                <a:cs typeface="Times New Roman" pitchFamily="18" charset="0"/>
              </a:rPr>
              <a:t>sensitization</a:t>
            </a:r>
            <a:endParaRPr lang="en-CA" sz="3214" b="1" dirty="0">
              <a:solidFill>
                <a:srgbClr val="E36C09"/>
              </a:solidFill>
              <a:latin typeface="Times New Roman" pitchFamily="18" charset="0"/>
              <a:cs typeface="Times New Roman" pitchFamily="18" charset="0"/>
            </a:endParaRPr>
          </a:p>
          <a:p>
            <a:pPr>
              <a:lnSpc>
                <a:spcPts val="3680"/>
              </a:lnSpc>
            </a:pPr>
            <a:endParaRPr lang="en-CA" sz="3204" dirty="0">
              <a:solidFill>
                <a:srgbClr val="000000"/>
              </a:solidFill>
              <a:latin typeface="Times New Roman" pitchFamily="18" charset="0"/>
              <a:cs typeface="Times New Roman" pitchFamily="18" charset="0"/>
            </a:endParaRPr>
          </a:p>
        </p:txBody>
      </p:sp>
      <p:sp>
        <p:nvSpPr>
          <p:cNvPr id="6" name="TextBox 6"/>
          <p:cNvSpPr txBox="1"/>
          <p:nvPr/>
        </p:nvSpPr>
        <p:spPr>
          <a:xfrm>
            <a:off x="660400" y="4301678"/>
            <a:ext cx="6554679" cy="948978"/>
          </a:xfrm>
          <a:prstGeom prst="rect">
            <a:avLst/>
          </a:prstGeom>
          <a:noFill/>
        </p:spPr>
        <p:txBody>
          <a:bodyPr vert="horz" wrap="none" lIns="0" tIns="0" rIns="0" bIns="0" rtlCol="0">
            <a:spAutoFit/>
          </a:bodyPr>
          <a:lstStyle/>
          <a:p>
            <a:pPr>
              <a:lnSpc>
                <a:spcPts val="3680"/>
              </a:lnSpc>
            </a:pPr>
            <a:r>
              <a:rPr lang="en-CA" sz="3206" dirty="0">
                <a:solidFill>
                  <a:srgbClr val="000000"/>
                </a:solidFill>
                <a:latin typeface="Times New Roman" pitchFamily="18" charset="0"/>
                <a:cs typeface="Times New Roman" pitchFamily="18" charset="0"/>
              </a:rPr>
              <a:t>• </a:t>
            </a:r>
            <a:r>
              <a:rPr lang="en-US" sz="3206" dirty="0">
                <a:solidFill>
                  <a:srgbClr val="000000"/>
                </a:solidFill>
                <a:latin typeface="Times New Roman" pitchFamily="18" charset="0"/>
                <a:cs typeface="Times New Roman" pitchFamily="18" charset="0"/>
              </a:rPr>
              <a:t>second and every subsequent contact -</a:t>
            </a:r>
            <a:endParaRPr lang="en-CA" sz="3206" dirty="0">
              <a:solidFill>
                <a:srgbClr val="000000"/>
              </a:solidFill>
              <a:latin typeface="Times New Roman" pitchFamily="18" charset="0"/>
              <a:cs typeface="Times New Roman" pitchFamily="18" charset="0"/>
            </a:endParaRPr>
          </a:p>
          <a:p>
            <a:pPr>
              <a:lnSpc>
                <a:spcPts val="3680"/>
              </a:lnSpc>
            </a:pPr>
            <a:endParaRPr lang="en-CA" sz="3206" dirty="0">
              <a:solidFill>
                <a:srgbClr val="000000"/>
              </a:solidFill>
              <a:latin typeface="Times New Roman" pitchFamily="18" charset="0"/>
              <a:cs typeface="Times New Roman" pitchFamily="18" charset="0"/>
            </a:endParaRPr>
          </a:p>
        </p:txBody>
      </p:sp>
      <p:sp>
        <p:nvSpPr>
          <p:cNvPr id="7" name="TextBox 7"/>
          <p:cNvSpPr txBox="1"/>
          <p:nvPr/>
        </p:nvSpPr>
        <p:spPr>
          <a:xfrm>
            <a:off x="1003300" y="4784278"/>
            <a:ext cx="4455322" cy="948978"/>
          </a:xfrm>
          <a:prstGeom prst="rect">
            <a:avLst/>
          </a:prstGeom>
          <a:noFill/>
        </p:spPr>
        <p:txBody>
          <a:bodyPr vert="horz" wrap="none" lIns="0" tIns="0" rIns="0" bIns="0" rtlCol="0">
            <a:spAutoFit/>
          </a:bodyPr>
          <a:lstStyle/>
          <a:p>
            <a:pPr>
              <a:lnSpc>
                <a:spcPts val="3680"/>
              </a:lnSpc>
            </a:pPr>
            <a:r>
              <a:rPr lang="en-CA" sz="3214" b="1" dirty="0">
                <a:solidFill>
                  <a:srgbClr val="E36C09"/>
                </a:solidFill>
                <a:latin typeface="Times New Roman" pitchFamily="18" charset="0"/>
                <a:cs typeface="Times New Roman" pitchFamily="18" charset="0"/>
              </a:rPr>
              <a:t>manifest allergic reaction</a:t>
            </a:r>
          </a:p>
          <a:p>
            <a:pPr>
              <a:lnSpc>
                <a:spcPts val="3680"/>
              </a:lnSpc>
            </a:pPr>
            <a:endParaRPr lang="en-CA" sz="3204" dirty="0">
              <a:solidFill>
                <a:srgbClr val="000000"/>
              </a:solidFill>
              <a:latin typeface="Times New Roman" pitchFamily="18" charset="0"/>
              <a:cs typeface="Times New Roman" pitchFamily="18" charset="0"/>
            </a:endParaRPr>
          </a:p>
        </p:txBody>
      </p:sp>
      <p:sp>
        <p:nvSpPr>
          <p:cNvPr id="9" name="TextBox 8"/>
          <p:cNvSpPr txBox="1"/>
          <p:nvPr/>
        </p:nvSpPr>
        <p:spPr>
          <a:xfrm>
            <a:off x="1619672" y="358552"/>
            <a:ext cx="5194371" cy="1308050"/>
          </a:xfrm>
          <a:prstGeom prst="rect">
            <a:avLst/>
          </a:prstGeom>
          <a:noFill/>
        </p:spPr>
        <p:txBody>
          <a:bodyPr vert="horz" wrap="none" lIns="0" tIns="0" rIns="0" bIns="0" rtlCol="0">
            <a:spAutoFit/>
          </a:bodyPr>
          <a:lstStyle/>
          <a:p>
            <a:pPr>
              <a:lnSpc>
                <a:spcPts val="5060"/>
              </a:lnSpc>
            </a:pPr>
            <a:r>
              <a:rPr lang="x-none" sz="4404" dirty="0">
                <a:solidFill>
                  <a:srgbClr val="000000"/>
                </a:solidFill>
                <a:latin typeface="Times New Roman"/>
                <a:cs typeface="Times New Roman"/>
              </a:rPr>
              <a:t>Type I </a:t>
            </a:r>
            <a:r>
              <a:rPr lang="en-CA" sz="4404" dirty="0">
                <a:solidFill>
                  <a:srgbClr val="000000"/>
                </a:solidFill>
                <a:latin typeface="Times New Roman"/>
                <a:cs typeface="Times New Roman"/>
              </a:rPr>
              <a:t>hypersensitivity</a:t>
            </a:r>
          </a:p>
          <a:p>
            <a:pPr>
              <a:lnSpc>
                <a:spcPts val="5060"/>
              </a:lnSpc>
            </a:pPr>
            <a:endParaRPr lang="en-CA" sz="4404" dirty="0">
              <a:solidFill>
                <a:srgbClr val="000000"/>
              </a:solidFill>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
          <p:cNvSpPr txBox="1"/>
          <p:nvPr/>
        </p:nvSpPr>
        <p:spPr>
          <a:xfrm>
            <a:off x="2260600" y="520700"/>
            <a:ext cx="4468596" cy="654025"/>
          </a:xfrm>
          <a:prstGeom prst="rect">
            <a:avLst/>
          </a:prstGeom>
          <a:noFill/>
        </p:spPr>
        <p:txBody>
          <a:bodyPr vert="horz" wrap="none" lIns="0" tIns="0" rIns="0" bIns="0" rtlCol="0">
            <a:spAutoFit/>
          </a:bodyPr>
          <a:lstStyle/>
          <a:p>
            <a:pPr>
              <a:lnSpc>
                <a:spcPts val="5060"/>
              </a:lnSpc>
            </a:pPr>
            <a:r>
              <a:rPr lang="en-CA" sz="4404" dirty="0">
                <a:solidFill>
                  <a:srgbClr val="000000"/>
                </a:solidFill>
                <a:latin typeface="Times New Roman"/>
                <a:cs typeface="Times New Roman"/>
              </a:rPr>
              <a:t>What are allergens?</a:t>
            </a:r>
            <a:endParaRPr lang="en-CA" sz="4404" dirty="0">
              <a:solidFill>
                <a:srgbClr val="000000"/>
              </a:solidFill>
            </a:endParaRPr>
          </a:p>
        </p:txBody>
      </p:sp>
      <p:sp>
        <p:nvSpPr>
          <p:cNvPr id="3" name="TextBox 3"/>
          <p:cNvSpPr txBox="1"/>
          <p:nvPr/>
        </p:nvSpPr>
        <p:spPr>
          <a:xfrm>
            <a:off x="876300" y="2120900"/>
            <a:ext cx="6112507" cy="2000548"/>
          </a:xfrm>
          <a:prstGeom prst="rect">
            <a:avLst/>
          </a:prstGeom>
          <a:noFill/>
        </p:spPr>
        <p:txBody>
          <a:bodyPr vert="horz" wrap="none" lIns="0" tIns="0" rIns="0" bIns="0" rtlCol="0">
            <a:spAutoFit/>
          </a:bodyPr>
          <a:lstStyle/>
          <a:p>
            <a:pPr>
              <a:lnSpc>
                <a:spcPts val="3850"/>
              </a:lnSpc>
            </a:pPr>
            <a:r>
              <a:rPr lang="en-CA" sz="3204" dirty="0">
                <a:solidFill>
                  <a:srgbClr val="E36C09"/>
                </a:solidFill>
                <a:latin typeface="Arial"/>
                <a:cs typeface="Arial"/>
              </a:rPr>
              <a:t>•</a:t>
            </a:r>
            <a:r>
              <a:rPr lang="en-CA" sz="3214" b="1" dirty="0">
                <a:solidFill>
                  <a:srgbClr val="E36C09"/>
                </a:solidFill>
                <a:latin typeface="Times New Roman Bold"/>
                <a:cs typeface="Times New Roman Bold"/>
              </a:rPr>
              <a:t> </a:t>
            </a:r>
            <a:r>
              <a:rPr lang="en-US" sz="3214" b="1" dirty="0">
                <a:solidFill>
                  <a:srgbClr val="E36C09"/>
                </a:solidFill>
                <a:latin typeface="Times New Roman Bold"/>
                <a:cs typeface="Times New Roman Bold"/>
              </a:rPr>
              <a:t>Allergens </a:t>
            </a:r>
            <a:r>
              <a:rPr lang="en-US" sz="3214" b="1" dirty="0">
                <a:latin typeface="Times New Roman Bold"/>
                <a:cs typeface="Times New Roman Bold"/>
              </a:rPr>
              <a:t>are antigens that cause </a:t>
            </a:r>
            <a:endParaRPr lang="x-none" sz="3214" b="1" dirty="0">
              <a:latin typeface="Times New Roman Bold"/>
              <a:cs typeface="Times New Roman Bold"/>
            </a:endParaRPr>
          </a:p>
          <a:p>
            <a:pPr>
              <a:lnSpc>
                <a:spcPts val="3850"/>
              </a:lnSpc>
            </a:pPr>
            <a:r>
              <a:rPr lang="en-US" sz="3214" b="1" dirty="0">
                <a:latin typeface="Times New Roman Bold"/>
                <a:cs typeface="Times New Roman Bold"/>
              </a:rPr>
              <a:t>allergic reactions in genetically</a:t>
            </a:r>
            <a:endParaRPr lang="x-none" sz="3214" b="1" dirty="0">
              <a:latin typeface="Times New Roman Bold"/>
              <a:cs typeface="Times New Roman Bold"/>
            </a:endParaRPr>
          </a:p>
          <a:p>
            <a:pPr>
              <a:lnSpc>
                <a:spcPts val="3850"/>
              </a:lnSpc>
            </a:pPr>
            <a:r>
              <a:rPr lang="en-US" sz="3214" b="1" dirty="0">
                <a:latin typeface="Times New Roman Bold"/>
                <a:cs typeface="Times New Roman Bold"/>
              </a:rPr>
              <a:t> predisposed individuals</a:t>
            </a:r>
            <a:endParaRPr lang="en-CA" sz="3204" b="1" dirty="0">
              <a:latin typeface="Times New Roman"/>
              <a:cs typeface="Times New Roman"/>
            </a:endParaRPr>
          </a:p>
          <a:p>
            <a:pPr>
              <a:lnSpc>
                <a:spcPts val="3850"/>
              </a:lnSpc>
            </a:pPr>
            <a:endParaRPr lang="en-CA" sz="3204" dirty="0">
              <a:solidFill>
                <a:srgbClr val="000000"/>
              </a:solidFill>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1600200" y="520700"/>
            <a:ext cx="6129307" cy="654025"/>
          </a:xfrm>
          <a:prstGeom prst="rect">
            <a:avLst/>
          </a:prstGeom>
          <a:noFill/>
        </p:spPr>
        <p:txBody>
          <a:bodyPr vert="horz" wrap="none" lIns="0" tIns="0" rIns="0" bIns="0" rtlCol="0">
            <a:spAutoFit/>
          </a:bodyPr>
          <a:lstStyle/>
          <a:p>
            <a:pPr>
              <a:lnSpc>
                <a:spcPts val="5060"/>
              </a:lnSpc>
            </a:pPr>
            <a:r>
              <a:rPr lang="en-CA" sz="4404" dirty="0">
                <a:solidFill>
                  <a:srgbClr val="000000"/>
                </a:solidFill>
                <a:latin typeface="Times New Roman"/>
                <a:cs typeface="Times New Roman"/>
              </a:rPr>
              <a:t>Characteristics of allergens</a:t>
            </a:r>
            <a:endParaRPr lang="en-CA" sz="4404" dirty="0">
              <a:solidFill>
                <a:srgbClr val="000000"/>
              </a:solidFill>
            </a:endParaRPr>
          </a:p>
        </p:txBody>
      </p:sp>
      <p:sp>
        <p:nvSpPr>
          <p:cNvPr id="4" name="TextBox 4"/>
          <p:cNvSpPr txBox="1"/>
          <p:nvPr/>
        </p:nvSpPr>
        <p:spPr>
          <a:xfrm>
            <a:off x="1000642" y="2348880"/>
            <a:ext cx="7715061" cy="820738"/>
          </a:xfrm>
          <a:prstGeom prst="rect">
            <a:avLst/>
          </a:prstGeom>
          <a:noFill/>
        </p:spPr>
        <p:txBody>
          <a:bodyPr vert="horz" wrap="none" lIns="0" tIns="0" rIns="0" bIns="0" rtlCol="0">
            <a:spAutoFit/>
          </a:bodyPr>
          <a:lstStyle/>
          <a:p>
            <a:pPr lvl="0">
              <a:lnSpc>
                <a:spcPts val="3220"/>
              </a:lnSpc>
              <a:buFontTx/>
              <a:buChar char="-"/>
            </a:pPr>
            <a:r>
              <a:rPr lang="en-US" sz="2808" b="1" dirty="0">
                <a:solidFill>
                  <a:srgbClr val="E36C09"/>
                </a:solidFill>
                <a:latin typeface="Times New Roman Bold"/>
                <a:cs typeface="Times New Roman Bold"/>
              </a:rPr>
              <a:t>proteins and </a:t>
            </a:r>
            <a:r>
              <a:rPr lang="en-US" sz="2808" b="1" dirty="0" err="1">
                <a:solidFill>
                  <a:srgbClr val="E36C09"/>
                </a:solidFill>
                <a:latin typeface="Times New Roman Bold"/>
                <a:cs typeface="Times New Roman Bold"/>
              </a:rPr>
              <a:t>glycoproteins</a:t>
            </a:r>
            <a:r>
              <a:rPr lang="en-US" sz="2808" b="1" dirty="0">
                <a:solidFill>
                  <a:srgbClr val="E36C09"/>
                </a:solidFill>
                <a:latin typeface="Times New Roman Bold"/>
                <a:cs typeface="Times New Roman Bold"/>
              </a:rPr>
              <a:t> </a:t>
            </a:r>
            <a:r>
              <a:rPr lang="en-US" sz="2808" dirty="0">
                <a:latin typeface="Times New Roman Bold"/>
                <a:cs typeface="Times New Roman Bold"/>
              </a:rPr>
              <a:t>(</a:t>
            </a:r>
            <a:r>
              <a:rPr lang="en-US" sz="2808" dirty="0" err="1">
                <a:latin typeface="Times New Roman Bold"/>
                <a:cs typeface="Times New Roman Bold"/>
              </a:rPr>
              <a:t>glycosylation</a:t>
            </a:r>
            <a:r>
              <a:rPr lang="en-US" sz="2808" dirty="0">
                <a:latin typeface="Times New Roman Bold"/>
                <a:cs typeface="Times New Roman Bold"/>
              </a:rPr>
              <a:t> protects</a:t>
            </a:r>
          </a:p>
          <a:p>
            <a:pPr lvl="0">
              <a:lnSpc>
                <a:spcPts val="3220"/>
              </a:lnSpc>
            </a:pPr>
            <a:r>
              <a:rPr lang="en-US" sz="2808" dirty="0">
                <a:latin typeface="Times New Roman Bold"/>
                <a:cs typeface="Times New Roman Bold"/>
              </a:rPr>
              <a:t> </a:t>
            </a:r>
            <a:r>
              <a:rPr lang="en-US" sz="2808" dirty="0" smtClean="0">
                <a:latin typeface="Times New Roman Bold"/>
                <a:cs typeface="Times New Roman Bold"/>
              </a:rPr>
              <a:t> proteins </a:t>
            </a:r>
            <a:r>
              <a:rPr lang="en-US" sz="2808" dirty="0">
                <a:latin typeface="Times New Roman Bold"/>
                <a:cs typeface="Times New Roman Bold"/>
              </a:rPr>
              <a:t>from many denaturing factors)</a:t>
            </a:r>
            <a:endParaRPr lang="en-CA" sz="2798" dirty="0"/>
          </a:p>
        </p:txBody>
      </p:sp>
      <p:sp>
        <p:nvSpPr>
          <p:cNvPr id="5" name="TextBox 5"/>
          <p:cNvSpPr txBox="1"/>
          <p:nvPr/>
        </p:nvSpPr>
        <p:spPr>
          <a:xfrm>
            <a:off x="989802" y="3356992"/>
            <a:ext cx="3218830" cy="1667123"/>
          </a:xfrm>
          <a:prstGeom prst="rect">
            <a:avLst/>
          </a:prstGeom>
          <a:noFill/>
        </p:spPr>
        <p:txBody>
          <a:bodyPr vert="horz" wrap="none" lIns="0" tIns="0" rIns="0" bIns="0" rtlCol="0">
            <a:spAutoFit/>
          </a:bodyPr>
          <a:lstStyle/>
          <a:p>
            <a:pPr lvl="0">
              <a:lnSpc>
                <a:spcPts val="3220"/>
              </a:lnSpc>
              <a:buFontTx/>
              <a:buChar char="-"/>
            </a:pPr>
            <a:r>
              <a:rPr lang="en-US" sz="2805" dirty="0">
                <a:solidFill>
                  <a:srgbClr val="E36C09"/>
                </a:solidFill>
                <a:latin typeface="Times New Roman Bold"/>
                <a:cs typeface="Times New Roman Bold"/>
              </a:rPr>
              <a:t>ability to penetrate, </a:t>
            </a:r>
            <a:endParaRPr lang="x-none" sz="2805" dirty="0">
              <a:solidFill>
                <a:srgbClr val="E36C09"/>
              </a:solidFill>
              <a:latin typeface="Times New Roman Bold"/>
              <a:cs typeface="Times New Roman Bold"/>
            </a:endParaRPr>
          </a:p>
          <a:p>
            <a:pPr lvl="0">
              <a:lnSpc>
                <a:spcPts val="3220"/>
              </a:lnSpc>
            </a:pPr>
            <a:r>
              <a:rPr lang="en-US" sz="2805" dirty="0">
                <a:latin typeface="Times New Roman Bold"/>
                <a:cs typeface="Times New Roman Bold"/>
              </a:rPr>
              <a:t>e</a:t>
            </a:r>
            <a:r>
              <a:rPr lang="en-US" sz="2805" b="1" dirty="0">
                <a:latin typeface="Times New Roman Bold"/>
                <a:cs typeface="Times New Roman Bold"/>
              </a:rPr>
              <a:t>.g. enzymes</a:t>
            </a:r>
            <a:endParaRPr lang="en-CA" sz="2000" b="1" dirty="0">
              <a:latin typeface="Times New Roman Bold"/>
              <a:cs typeface="Times New Roman Bold"/>
            </a:endParaRPr>
          </a:p>
          <a:p>
            <a:pPr>
              <a:lnSpc>
                <a:spcPts val="3300"/>
              </a:lnSpc>
            </a:pPr>
            <a:endParaRPr lang="en-CA" sz="2795" dirty="0">
              <a:solidFill>
                <a:srgbClr val="000000"/>
              </a:solidFill>
              <a:latin typeface="Times New Roman"/>
              <a:cs typeface="Times New Roman"/>
            </a:endParaRPr>
          </a:p>
          <a:p>
            <a:pPr>
              <a:lnSpc>
                <a:spcPts val="3300"/>
              </a:lnSpc>
            </a:pPr>
            <a:endParaRPr lang="en-CA" sz="2795" dirty="0">
              <a:solidFill>
                <a:srgbClr val="000000"/>
              </a:solidFill>
            </a:endParaRPr>
          </a:p>
        </p:txBody>
      </p:sp>
      <p:sp>
        <p:nvSpPr>
          <p:cNvPr id="6" name="TextBox 6"/>
          <p:cNvSpPr txBox="1"/>
          <p:nvPr/>
        </p:nvSpPr>
        <p:spPr>
          <a:xfrm>
            <a:off x="925264" y="4437112"/>
            <a:ext cx="1288814" cy="820738"/>
          </a:xfrm>
          <a:prstGeom prst="rect">
            <a:avLst/>
          </a:prstGeom>
          <a:noFill/>
        </p:spPr>
        <p:txBody>
          <a:bodyPr vert="horz" wrap="none" lIns="0" tIns="0" rIns="0" bIns="0" rtlCol="0">
            <a:spAutoFit/>
          </a:bodyPr>
          <a:lstStyle/>
          <a:p>
            <a:pPr>
              <a:lnSpc>
                <a:spcPts val="3220"/>
              </a:lnSpc>
            </a:pPr>
            <a:r>
              <a:rPr lang="en-CA" sz="2798" dirty="0">
                <a:solidFill>
                  <a:srgbClr val="E36C09"/>
                </a:solidFill>
                <a:latin typeface="Arial"/>
                <a:cs typeface="Arial"/>
              </a:rPr>
              <a:t>-</a:t>
            </a:r>
            <a:r>
              <a:rPr lang="en-CA" sz="2808" b="1" dirty="0">
                <a:solidFill>
                  <a:srgbClr val="E36C09"/>
                </a:solidFill>
                <a:latin typeface="Times New Roman Bold"/>
                <a:cs typeface="Times New Roman Bold"/>
              </a:rPr>
              <a:t> soluble</a:t>
            </a:r>
          </a:p>
          <a:p>
            <a:pPr>
              <a:lnSpc>
                <a:spcPts val="3220"/>
              </a:lnSpc>
            </a:pPr>
            <a:endParaRPr lang="en-CA" sz="2798" dirty="0">
              <a:solidFill>
                <a:srgbClr val="000000"/>
              </a:solidFill>
            </a:endParaRPr>
          </a:p>
        </p:txBody>
      </p:sp>
      <p:sp>
        <p:nvSpPr>
          <p:cNvPr id="7" name="TextBox 7"/>
          <p:cNvSpPr txBox="1"/>
          <p:nvPr/>
        </p:nvSpPr>
        <p:spPr>
          <a:xfrm>
            <a:off x="925264" y="4945112"/>
            <a:ext cx="1107676" cy="820738"/>
          </a:xfrm>
          <a:prstGeom prst="rect">
            <a:avLst/>
          </a:prstGeom>
          <a:noFill/>
        </p:spPr>
        <p:txBody>
          <a:bodyPr vert="horz" wrap="none" lIns="0" tIns="0" rIns="0" bIns="0" rtlCol="0">
            <a:spAutoFit/>
          </a:bodyPr>
          <a:lstStyle/>
          <a:p>
            <a:pPr>
              <a:lnSpc>
                <a:spcPts val="3220"/>
              </a:lnSpc>
            </a:pPr>
            <a:r>
              <a:rPr lang="en-CA" sz="2795" dirty="0">
                <a:solidFill>
                  <a:srgbClr val="E36C09"/>
                </a:solidFill>
                <a:latin typeface="Arial"/>
                <a:cs typeface="Arial"/>
              </a:rPr>
              <a:t>-</a:t>
            </a:r>
            <a:r>
              <a:rPr lang="en-CA" sz="2805" b="1" dirty="0">
                <a:solidFill>
                  <a:srgbClr val="E36C09"/>
                </a:solidFill>
                <a:latin typeface="Times New Roman Bold"/>
                <a:cs typeface="Times New Roman Bold"/>
              </a:rPr>
              <a:t> stable</a:t>
            </a:r>
          </a:p>
          <a:p>
            <a:pPr>
              <a:lnSpc>
                <a:spcPts val="3220"/>
              </a:lnSpc>
            </a:pPr>
            <a:endParaRPr lang="en-CA" sz="2795" dirty="0">
              <a:solidFill>
                <a:srgbClr val="000000"/>
              </a:solidFill>
            </a:endParaRPr>
          </a:p>
        </p:txBody>
      </p:sp>
      <p:sp>
        <p:nvSpPr>
          <p:cNvPr id="8" name="TextBox 8"/>
          <p:cNvSpPr txBox="1"/>
          <p:nvPr/>
        </p:nvSpPr>
        <p:spPr>
          <a:xfrm>
            <a:off x="925264" y="5465812"/>
            <a:ext cx="6100966" cy="820738"/>
          </a:xfrm>
          <a:prstGeom prst="rect">
            <a:avLst/>
          </a:prstGeom>
          <a:noFill/>
        </p:spPr>
        <p:txBody>
          <a:bodyPr vert="horz" wrap="none" lIns="0" tIns="0" rIns="0" bIns="0" rtlCol="0">
            <a:spAutoFit/>
          </a:bodyPr>
          <a:lstStyle/>
          <a:p>
            <a:pPr>
              <a:lnSpc>
                <a:spcPts val="3220"/>
              </a:lnSpc>
            </a:pPr>
            <a:r>
              <a:rPr lang="en-CA" sz="2795" dirty="0">
                <a:solidFill>
                  <a:srgbClr val="E36C09"/>
                </a:solidFill>
                <a:latin typeface="Arial"/>
                <a:cs typeface="Arial"/>
              </a:rPr>
              <a:t>-</a:t>
            </a:r>
            <a:r>
              <a:rPr lang="en-CA" sz="2805" b="1" dirty="0">
                <a:solidFill>
                  <a:srgbClr val="E36C09"/>
                </a:solidFill>
                <a:latin typeface="Times New Roman Bold"/>
                <a:cs typeface="Times New Roman Bold"/>
              </a:rPr>
              <a:t> </a:t>
            </a:r>
            <a:r>
              <a:rPr lang="en-US" sz="2805" b="1" dirty="0">
                <a:solidFill>
                  <a:srgbClr val="E36C09"/>
                </a:solidFill>
                <a:latin typeface="Times New Roman Bold"/>
                <a:cs typeface="Times New Roman Bold"/>
              </a:rPr>
              <a:t>low concentrations in the environment</a:t>
            </a:r>
            <a:endParaRPr lang="en-CA" sz="2795" dirty="0">
              <a:solidFill>
                <a:srgbClr val="000000"/>
              </a:solidFill>
              <a:latin typeface="Times New Roman"/>
              <a:cs typeface="Times New Roman"/>
            </a:endParaRPr>
          </a:p>
          <a:p>
            <a:pPr>
              <a:lnSpc>
                <a:spcPts val="3220"/>
              </a:lnSpc>
            </a:pPr>
            <a:endParaRPr lang="en-CA" sz="2795" dirty="0">
              <a:solidFill>
                <a:srgbClr val="000000"/>
              </a:solidFill>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p:cNvPicPr>
          <p:nvPr/>
        </p:nvPicPr>
        <p:blipFill>
          <a:blip r:embed="rId2" cstate="print"/>
          <a:stretch>
            <a:fillRect/>
          </a:stretch>
        </p:blipFill>
        <p:spPr>
          <a:xfrm>
            <a:off x="0" y="-171400"/>
            <a:ext cx="9144000" cy="6845300"/>
          </a:xfrm>
          <a:prstGeom prst="rect">
            <a:avLst/>
          </a:prstGeom>
        </p:spPr>
      </p:pic>
      <p:sp>
        <p:nvSpPr>
          <p:cNvPr id="3" name="TextBox 2"/>
          <p:cNvSpPr txBox="1"/>
          <p:nvPr/>
        </p:nvSpPr>
        <p:spPr>
          <a:xfrm>
            <a:off x="1866900" y="44624"/>
            <a:ext cx="5567614" cy="589905"/>
          </a:xfrm>
          <a:prstGeom prst="rect">
            <a:avLst/>
          </a:prstGeom>
          <a:noFill/>
        </p:spPr>
        <p:txBody>
          <a:bodyPr vert="horz" wrap="none" lIns="0" tIns="0" rIns="0" bIns="0" rtlCol="0">
            <a:spAutoFit/>
          </a:bodyPr>
          <a:lstStyle/>
          <a:p>
            <a:pPr>
              <a:lnSpc>
                <a:spcPts val="4600"/>
              </a:lnSpc>
            </a:pPr>
            <a:r>
              <a:rPr lang="en-CA" sz="3995" dirty="0">
                <a:solidFill>
                  <a:srgbClr val="000000"/>
                </a:solidFill>
                <a:latin typeface="Times New Roman"/>
                <a:cs typeface="Times New Roman"/>
              </a:rPr>
              <a:t>Characteristics of allergens</a:t>
            </a:r>
            <a:endParaRPr lang="en-CA" sz="3995" dirty="0">
              <a:solidFill>
                <a:srgbClr val="000000"/>
              </a:solidFill>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p:cNvPicPr>
          <p:nvPr/>
        </p:nvPicPr>
        <p:blipFill>
          <a:blip r:embed="rId2" cstate="print"/>
          <a:stretch>
            <a:fillRect/>
          </a:stretch>
        </p:blipFill>
        <p:spPr>
          <a:xfrm>
            <a:off x="0" y="0"/>
            <a:ext cx="5292080" cy="6845300"/>
          </a:xfrm>
          <a:prstGeom prst="rect">
            <a:avLst/>
          </a:prstGeom>
        </p:spPr>
      </p:pic>
      <p:sp>
        <p:nvSpPr>
          <p:cNvPr id="3" name="TextBox 2"/>
          <p:cNvSpPr txBox="1"/>
          <p:nvPr/>
        </p:nvSpPr>
        <p:spPr>
          <a:xfrm>
            <a:off x="2133600" y="190500"/>
            <a:ext cx="4563172" cy="654025"/>
          </a:xfrm>
          <a:prstGeom prst="rect">
            <a:avLst/>
          </a:prstGeom>
          <a:noFill/>
        </p:spPr>
        <p:txBody>
          <a:bodyPr vert="horz" wrap="none" lIns="0" tIns="0" rIns="0" bIns="0" rtlCol="0">
            <a:spAutoFit/>
          </a:bodyPr>
          <a:lstStyle/>
          <a:p>
            <a:pPr>
              <a:lnSpc>
                <a:spcPts val="5060"/>
              </a:lnSpc>
            </a:pPr>
            <a:r>
              <a:rPr lang="en-CA" sz="4404" dirty="0">
                <a:solidFill>
                  <a:srgbClr val="000000"/>
                </a:solidFill>
                <a:latin typeface="Times New Roman"/>
                <a:cs typeface="Times New Roman"/>
              </a:rPr>
              <a:t>Sources of allergens</a:t>
            </a:r>
            <a:endParaRPr lang="en-CA" sz="4404" dirty="0">
              <a:solidFill>
                <a:srgbClr val="000000"/>
              </a:solidFill>
            </a:endParaRPr>
          </a:p>
        </p:txBody>
      </p:sp>
      <p:sp>
        <p:nvSpPr>
          <p:cNvPr id="4" name="Rectangle 3"/>
          <p:cNvSpPr/>
          <p:nvPr/>
        </p:nvSpPr>
        <p:spPr>
          <a:xfrm>
            <a:off x="4932040" y="923236"/>
            <a:ext cx="3960440" cy="4647426"/>
          </a:xfrm>
          <a:prstGeom prst="rect">
            <a:avLst/>
          </a:prstGeom>
        </p:spPr>
        <p:txBody>
          <a:bodyPr wrap="square">
            <a:spAutoFit/>
          </a:bodyPr>
          <a:lstStyle/>
          <a:p>
            <a:pPr marL="342900" lvl="0" indent="-342900" algn="just">
              <a:spcBef>
                <a:spcPct val="20000"/>
              </a:spcBef>
            </a:pPr>
            <a:r>
              <a:rPr lang="en-US" sz="2000" dirty="0">
                <a:solidFill>
                  <a:prstClr val="black"/>
                </a:solidFill>
                <a:latin typeface="Palatino Linotype" pitchFamily="18" charset="0"/>
              </a:rPr>
              <a:t>The most common allergens include: pollen proteins of weeds, grass, trees, certain foods, medicines, animal hair, mites, insect poisons, mold, house dust, etc.</a:t>
            </a:r>
            <a:endParaRPr lang="sr-Cyrl-CS" sz="2000" dirty="0">
              <a:solidFill>
                <a:prstClr val="black"/>
              </a:solidFill>
              <a:latin typeface="Palatino Linotype" pitchFamily="18" charset="0"/>
            </a:endParaRPr>
          </a:p>
          <a:p>
            <a:pPr marL="342900" indent="-342900" algn="just">
              <a:spcBef>
                <a:spcPct val="20000"/>
              </a:spcBef>
            </a:pPr>
            <a:r>
              <a:rPr lang="sr-Cyrl-CS" sz="2000" dirty="0">
                <a:solidFill>
                  <a:prstClr val="black"/>
                </a:solidFill>
                <a:latin typeface="Palatino Linotype" pitchFamily="18" charset="0"/>
              </a:rPr>
              <a:t>    </a:t>
            </a:r>
          </a:p>
          <a:p>
            <a:pPr marL="342900" indent="-342900" algn="just">
              <a:spcBef>
                <a:spcPct val="20000"/>
              </a:spcBef>
            </a:pPr>
            <a:r>
              <a:rPr lang="sr-Cyrl-CS" sz="2000" dirty="0">
                <a:solidFill>
                  <a:prstClr val="black"/>
                </a:solidFill>
                <a:latin typeface="Palatino Linotype" pitchFamily="18" charset="0"/>
              </a:rPr>
              <a:t> </a:t>
            </a:r>
            <a:r>
              <a:rPr lang="en-US" sz="2000" dirty="0">
                <a:solidFill>
                  <a:prstClr val="black"/>
                </a:solidFill>
                <a:latin typeface="Palatino Linotype" pitchFamily="18" charset="0"/>
              </a:rPr>
              <a:t>The role of nutritional allergens (milk, eggs, etc.) that are ingested with food is far behind that of inhaled allergens.</a:t>
            </a:r>
            <a:endParaRPr lang="en-US" sz="2000" dirty="0">
              <a:latin typeface="Palatino Linotype" pitchFamily="18" charset="0"/>
            </a:endParaRPr>
          </a:p>
          <a:p>
            <a:pPr marL="342900" lvl="0" indent="-342900" algn="just">
              <a:spcBef>
                <a:spcPct val="20000"/>
              </a:spcBef>
            </a:pPr>
            <a:endParaRPr lang="sr-Cyrl-CS" sz="2000" dirty="0">
              <a:solidFill>
                <a:prstClr val="black"/>
              </a:solidFill>
              <a:latin typeface="Palatino Linotype" pitchFamily="18" charset="0"/>
            </a:endParaRPr>
          </a:p>
          <a:p>
            <a:pPr marL="342900" lvl="0" indent="-342900" algn="just">
              <a:spcBef>
                <a:spcPct val="20000"/>
              </a:spcBef>
            </a:pPr>
            <a:endParaRPr lang="en-US" sz="2000" dirty="0">
              <a:solidFill>
                <a:prstClr val="black"/>
              </a:solidFill>
              <a:latin typeface="Palatino Linotype" pitchFamily="18"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p:cNvPicPr>
          <p:nvPr/>
        </p:nvPicPr>
        <p:blipFill>
          <a:blip r:embed="rId2" cstate="print"/>
          <a:stretch>
            <a:fillRect/>
          </a:stretch>
        </p:blipFill>
        <p:spPr>
          <a:xfrm>
            <a:off x="0" y="0"/>
            <a:ext cx="9144000" cy="6845300"/>
          </a:xfrm>
          <a:prstGeom prst="rect">
            <a:avLst/>
          </a:prstGeom>
        </p:spPr>
      </p:pic>
      <p:sp>
        <p:nvSpPr>
          <p:cNvPr id="13" name="TextBox 2"/>
          <p:cNvSpPr txBox="1"/>
          <p:nvPr/>
        </p:nvSpPr>
        <p:spPr>
          <a:xfrm>
            <a:off x="2159000" y="520700"/>
            <a:ext cx="4595232" cy="654025"/>
          </a:xfrm>
          <a:prstGeom prst="rect">
            <a:avLst/>
          </a:prstGeom>
          <a:noFill/>
        </p:spPr>
        <p:txBody>
          <a:bodyPr vert="horz" wrap="none" lIns="0" tIns="0" rIns="0" bIns="0" rtlCol="0">
            <a:spAutoFit/>
          </a:bodyPr>
          <a:lstStyle/>
          <a:p>
            <a:pPr>
              <a:lnSpc>
                <a:spcPts val="5060"/>
              </a:lnSpc>
            </a:pPr>
            <a:r>
              <a:rPr lang="en-CA" sz="4404" dirty="0">
                <a:solidFill>
                  <a:srgbClr val="000000"/>
                </a:solidFill>
                <a:latin typeface="Times New Roman"/>
                <a:cs typeface="Times New Roman"/>
              </a:rPr>
              <a:t>Allergens from food</a:t>
            </a:r>
            <a:endParaRPr lang="en-CA" sz="4404" dirty="0">
              <a:solidFill>
                <a:srgbClr val="000000"/>
              </a:solidFill>
            </a:endParaRPr>
          </a:p>
        </p:txBody>
      </p:sp>
      <p:sp>
        <p:nvSpPr>
          <p:cNvPr id="3" name="TextBox 3"/>
          <p:cNvSpPr txBox="1"/>
          <p:nvPr/>
        </p:nvSpPr>
        <p:spPr>
          <a:xfrm>
            <a:off x="1930400" y="2222500"/>
            <a:ext cx="4559300" cy="685800"/>
          </a:xfrm>
          <a:prstGeom prst="rect">
            <a:avLst/>
          </a:prstGeom>
          <a:noFill/>
        </p:spPr>
        <p:txBody>
          <a:bodyPr vert="horz" wrap="none" lIns="0" tIns="0" rIns="0" bIns="0" rtlCol="0">
            <a:spAutoFit/>
          </a:bodyPr>
          <a:lstStyle/>
          <a:p>
            <a:pPr>
              <a:lnSpc>
                <a:spcPts val="3700"/>
              </a:lnSpc>
            </a:pPr>
            <a:r>
              <a:rPr lang="en-CA" sz="3214" b="1">
                <a:solidFill>
                  <a:srgbClr val="E36C09"/>
                </a:solidFill>
                <a:latin typeface="Times New Roman Bold"/>
                <a:cs typeface="Times New Roman Bold"/>
              </a:rPr>
              <a:t>90%</a:t>
            </a:r>
          </a:p>
          <a:p>
            <a:pPr>
              <a:lnSpc>
                <a:spcPts val="3680"/>
              </a:lnSpc>
            </a:pPr>
            <a:endParaRPr lang="en-CA" sz="3204">
              <a:solidFill>
                <a:srgbClr val="000000"/>
              </a:solidFill>
            </a:endParaRPr>
          </a:p>
        </p:txBody>
      </p:sp>
      <p:sp>
        <p:nvSpPr>
          <p:cNvPr id="4" name="TextBox 4"/>
          <p:cNvSpPr txBox="1"/>
          <p:nvPr/>
        </p:nvSpPr>
        <p:spPr>
          <a:xfrm>
            <a:off x="1206500" y="2717800"/>
            <a:ext cx="1017907" cy="769441"/>
          </a:xfrm>
          <a:prstGeom prst="rect">
            <a:avLst/>
          </a:prstGeom>
          <a:noFill/>
        </p:spPr>
        <p:txBody>
          <a:bodyPr vert="horz" wrap="none" lIns="0" tIns="0" rIns="0" bIns="0" rtlCol="0">
            <a:spAutoFit/>
          </a:bodyPr>
          <a:lstStyle/>
          <a:p>
            <a:pPr>
              <a:lnSpc>
                <a:spcPts val="3000"/>
              </a:lnSpc>
            </a:pPr>
            <a:r>
              <a:rPr lang="en-CA" sz="2604" dirty="0">
                <a:solidFill>
                  <a:srgbClr val="000000"/>
                </a:solidFill>
                <a:latin typeface="Times New Roman"/>
                <a:cs typeface="Times New Roman"/>
              </a:rPr>
              <a:t>peanuts</a:t>
            </a:r>
          </a:p>
          <a:p>
            <a:pPr>
              <a:lnSpc>
                <a:spcPts val="2990"/>
              </a:lnSpc>
            </a:pPr>
            <a:endParaRPr lang="en-CA" sz="2604" dirty="0">
              <a:solidFill>
                <a:srgbClr val="000000"/>
              </a:solidFill>
            </a:endParaRPr>
          </a:p>
        </p:txBody>
      </p:sp>
      <p:sp>
        <p:nvSpPr>
          <p:cNvPr id="5" name="TextBox 5"/>
          <p:cNvSpPr txBox="1"/>
          <p:nvPr/>
        </p:nvSpPr>
        <p:spPr>
          <a:xfrm>
            <a:off x="1206500" y="3098800"/>
            <a:ext cx="1444306" cy="1192634"/>
          </a:xfrm>
          <a:prstGeom prst="rect">
            <a:avLst/>
          </a:prstGeom>
          <a:noFill/>
        </p:spPr>
        <p:txBody>
          <a:bodyPr vert="horz" wrap="none" lIns="0" tIns="0" rIns="0" bIns="0" rtlCol="0">
            <a:spAutoFit/>
          </a:bodyPr>
          <a:lstStyle/>
          <a:p>
            <a:pPr>
              <a:lnSpc>
                <a:spcPts val="3100"/>
              </a:lnSpc>
            </a:pPr>
            <a:r>
              <a:rPr lang="en-CA" sz="2604" dirty="0">
                <a:solidFill>
                  <a:srgbClr val="000000"/>
                </a:solidFill>
                <a:latin typeface="Times New Roman"/>
                <a:cs typeface="Times New Roman"/>
              </a:rPr>
              <a:t>stone fruit </a:t>
            </a:r>
            <a:r>
              <a:rPr lang="en-CA" sz="2604" dirty="0">
                <a:solidFill>
                  <a:srgbClr val="000000"/>
                </a:solidFill>
                <a:latin typeface="Times New Roman"/>
              </a:rPr>
              <a:t/>
            </a:r>
            <a:br>
              <a:rPr lang="en-CA" sz="2604" dirty="0">
                <a:solidFill>
                  <a:srgbClr val="000000"/>
                </a:solidFill>
                <a:latin typeface="Times New Roman"/>
              </a:rPr>
            </a:br>
            <a:r>
              <a:rPr lang="en-CA" sz="2604" dirty="0">
                <a:solidFill>
                  <a:srgbClr val="000000"/>
                </a:solidFill>
                <a:latin typeface="Times New Roman"/>
                <a:cs typeface="Times New Roman"/>
              </a:rPr>
              <a:t> milk</a:t>
            </a:r>
          </a:p>
          <a:p>
            <a:pPr>
              <a:lnSpc>
                <a:spcPts val="3120"/>
              </a:lnSpc>
            </a:pPr>
            <a:endParaRPr lang="en-CA" sz="2604" dirty="0">
              <a:solidFill>
                <a:srgbClr val="000000"/>
              </a:solidFill>
            </a:endParaRPr>
          </a:p>
        </p:txBody>
      </p:sp>
      <p:sp>
        <p:nvSpPr>
          <p:cNvPr id="6" name="TextBox 6"/>
          <p:cNvSpPr txBox="1"/>
          <p:nvPr/>
        </p:nvSpPr>
        <p:spPr>
          <a:xfrm>
            <a:off x="1206500" y="3898900"/>
            <a:ext cx="537006" cy="384721"/>
          </a:xfrm>
          <a:prstGeom prst="rect">
            <a:avLst/>
          </a:prstGeom>
          <a:noFill/>
        </p:spPr>
        <p:txBody>
          <a:bodyPr vert="horz" wrap="none" lIns="0" tIns="0" rIns="0" bIns="0" rtlCol="0">
            <a:spAutoFit/>
          </a:bodyPr>
          <a:lstStyle/>
          <a:p>
            <a:pPr>
              <a:lnSpc>
                <a:spcPts val="3000"/>
              </a:lnSpc>
            </a:pPr>
            <a:r>
              <a:rPr lang="en-CA" sz="2604" dirty="0">
                <a:solidFill>
                  <a:srgbClr val="000000"/>
                </a:solidFill>
                <a:latin typeface="Times New Roman"/>
                <a:cs typeface="Times New Roman"/>
              </a:rPr>
              <a:t>Egg</a:t>
            </a:r>
            <a:endParaRPr lang="en-CA" sz="2604" dirty="0">
              <a:solidFill>
                <a:srgbClr val="000000"/>
              </a:solidFill>
            </a:endParaRPr>
          </a:p>
        </p:txBody>
      </p:sp>
      <p:sp>
        <p:nvSpPr>
          <p:cNvPr id="7" name="TextBox 7"/>
          <p:cNvSpPr txBox="1"/>
          <p:nvPr/>
        </p:nvSpPr>
        <p:spPr>
          <a:xfrm>
            <a:off x="1206500" y="4305300"/>
            <a:ext cx="1221488" cy="384721"/>
          </a:xfrm>
          <a:prstGeom prst="rect">
            <a:avLst/>
          </a:prstGeom>
          <a:noFill/>
        </p:spPr>
        <p:txBody>
          <a:bodyPr vert="horz" wrap="none" lIns="0" tIns="0" rIns="0" bIns="0" rtlCol="0">
            <a:spAutoFit/>
          </a:bodyPr>
          <a:lstStyle/>
          <a:p>
            <a:pPr>
              <a:lnSpc>
                <a:spcPts val="3000"/>
              </a:lnSpc>
            </a:pPr>
            <a:r>
              <a:rPr lang="en-CA" sz="2604" dirty="0">
                <a:solidFill>
                  <a:srgbClr val="000000"/>
                </a:solidFill>
                <a:latin typeface="Times New Roman"/>
                <a:cs typeface="Times New Roman"/>
              </a:rPr>
              <a:t>soybeans</a:t>
            </a:r>
            <a:endParaRPr lang="en-CA" sz="2604" dirty="0">
              <a:solidFill>
                <a:srgbClr val="000000"/>
              </a:solidFill>
            </a:endParaRPr>
          </a:p>
        </p:txBody>
      </p:sp>
      <p:sp>
        <p:nvSpPr>
          <p:cNvPr id="8" name="TextBox 8"/>
          <p:cNvSpPr txBox="1"/>
          <p:nvPr/>
        </p:nvSpPr>
        <p:spPr>
          <a:xfrm>
            <a:off x="1206500" y="4699000"/>
            <a:ext cx="730969" cy="384721"/>
          </a:xfrm>
          <a:prstGeom prst="rect">
            <a:avLst/>
          </a:prstGeom>
          <a:noFill/>
        </p:spPr>
        <p:txBody>
          <a:bodyPr vert="horz" wrap="none" lIns="0" tIns="0" rIns="0" bIns="0" rtlCol="0">
            <a:spAutoFit/>
          </a:bodyPr>
          <a:lstStyle/>
          <a:p>
            <a:pPr>
              <a:lnSpc>
                <a:spcPts val="3000"/>
              </a:lnSpc>
            </a:pPr>
            <a:r>
              <a:rPr lang="en-CA" sz="2604" dirty="0">
                <a:solidFill>
                  <a:srgbClr val="000000"/>
                </a:solidFill>
                <a:latin typeface="Times New Roman"/>
                <a:cs typeface="Times New Roman"/>
              </a:rPr>
              <a:t>a fish</a:t>
            </a:r>
            <a:endParaRPr lang="en-CA" sz="2604" dirty="0">
              <a:solidFill>
                <a:srgbClr val="000000"/>
              </a:solidFill>
            </a:endParaRPr>
          </a:p>
        </p:txBody>
      </p:sp>
      <p:sp>
        <p:nvSpPr>
          <p:cNvPr id="9" name="TextBox 9"/>
          <p:cNvSpPr txBox="1"/>
          <p:nvPr/>
        </p:nvSpPr>
        <p:spPr>
          <a:xfrm>
            <a:off x="1206500" y="5080000"/>
            <a:ext cx="1118896" cy="1192634"/>
          </a:xfrm>
          <a:prstGeom prst="rect">
            <a:avLst/>
          </a:prstGeom>
          <a:noFill/>
        </p:spPr>
        <p:txBody>
          <a:bodyPr vert="horz" wrap="none" lIns="0" tIns="0" rIns="0" bIns="0" rtlCol="0">
            <a:spAutoFit/>
          </a:bodyPr>
          <a:lstStyle/>
          <a:p>
            <a:pPr>
              <a:lnSpc>
                <a:spcPts val="3100"/>
              </a:lnSpc>
            </a:pPr>
            <a:r>
              <a:rPr lang="en-CA" sz="2604" dirty="0">
                <a:solidFill>
                  <a:srgbClr val="000000"/>
                </a:solidFill>
                <a:latin typeface="Times New Roman"/>
                <a:cs typeface="Times New Roman"/>
              </a:rPr>
              <a:t>seafood </a:t>
            </a:r>
            <a:r>
              <a:rPr lang="en-CA" sz="2604" dirty="0">
                <a:solidFill>
                  <a:srgbClr val="000000"/>
                </a:solidFill>
                <a:latin typeface="Times New Roman"/>
              </a:rPr>
              <a:t/>
            </a:r>
            <a:br>
              <a:rPr lang="en-CA" sz="2604" dirty="0">
                <a:solidFill>
                  <a:srgbClr val="000000"/>
                </a:solidFill>
                <a:latin typeface="Times New Roman"/>
              </a:rPr>
            </a:br>
            <a:r>
              <a:rPr lang="en-CA" sz="2604" dirty="0">
                <a:solidFill>
                  <a:srgbClr val="000000"/>
                </a:solidFill>
                <a:latin typeface="Times New Roman"/>
                <a:cs typeface="Times New Roman"/>
              </a:rPr>
              <a:t> flour</a:t>
            </a:r>
          </a:p>
          <a:p>
            <a:pPr>
              <a:lnSpc>
                <a:spcPts val="3120"/>
              </a:lnSpc>
            </a:pPr>
            <a:endParaRPr lang="en-CA" sz="2604" dirty="0">
              <a:solidFill>
                <a:srgbClr val="000000"/>
              </a:solidFill>
            </a:endParaRPr>
          </a:p>
        </p:txBody>
      </p:sp>
      <p:sp>
        <p:nvSpPr>
          <p:cNvPr id="10" name="TextBox 10"/>
          <p:cNvSpPr txBox="1"/>
          <p:nvPr/>
        </p:nvSpPr>
        <p:spPr>
          <a:xfrm>
            <a:off x="1206500" y="5880100"/>
            <a:ext cx="961802" cy="384721"/>
          </a:xfrm>
          <a:prstGeom prst="rect">
            <a:avLst/>
          </a:prstGeom>
          <a:noFill/>
        </p:spPr>
        <p:txBody>
          <a:bodyPr vert="horz" wrap="none" lIns="0" tIns="0" rIns="0" bIns="0" rtlCol="0">
            <a:spAutoFit/>
          </a:bodyPr>
          <a:lstStyle/>
          <a:p>
            <a:pPr>
              <a:lnSpc>
                <a:spcPts val="3000"/>
              </a:lnSpc>
            </a:pPr>
            <a:r>
              <a:rPr lang="en-CA" sz="2604" dirty="0">
                <a:solidFill>
                  <a:srgbClr val="000000"/>
                </a:solidFill>
                <a:latin typeface="Times New Roman"/>
                <a:cs typeface="Times New Roman"/>
              </a:rPr>
              <a:t>sesame</a:t>
            </a:r>
            <a:endParaRPr lang="en-CA" sz="2604" dirty="0">
              <a:solidFill>
                <a:srgbClr val="000000"/>
              </a:solidFill>
            </a:endParaRPr>
          </a:p>
        </p:txBody>
      </p:sp>
      <p:sp>
        <p:nvSpPr>
          <p:cNvPr id="11" name="TextBox 11"/>
          <p:cNvSpPr txBox="1"/>
          <p:nvPr/>
        </p:nvSpPr>
        <p:spPr>
          <a:xfrm>
            <a:off x="7150100" y="2324100"/>
            <a:ext cx="1879600" cy="685800"/>
          </a:xfrm>
          <a:prstGeom prst="rect">
            <a:avLst/>
          </a:prstGeom>
          <a:noFill/>
        </p:spPr>
        <p:txBody>
          <a:bodyPr vert="horz" wrap="none" lIns="0" tIns="0" rIns="0" bIns="0" rtlCol="0">
            <a:spAutoFit/>
          </a:bodyPr>
          <a:lstStyle/>
          <a:p>
            <a:pPr>
              <a:lnSpc>
                <a:spcPts val="3700"/>
              </a:lnSpc>
            </a:pPr>
            <a:r>
              <a:rPr lang="en-CA" sz="3214" b="1">
                <a:solidFill>
                  <a:srgbClr val="E36C09"/>
                </a:solidFill>
                <a:latin typeface="Times New Roman Bold"/>
                <a:cs typeface="Times New Roman Bold"/>
              </a:rPr>
              <a:t>10%</a:t>
            </a:r>
          </a:p>
          <a:p>
            <a:pPr>
              <a:lnSpc>
                <a:spcPts val="3680"/>
              </a:lnSpc>
            </a:pPr>
            <a:endParaRPr lang="en-CA" sz="3204">
              <a:solidFill>
                <a:srgbClr val="000000"/>
              </a:solidFill>
            </a:endParaRPr>
          </a:p>
        </p:txBody>
      </p:sp>
      <p:sp>
        <p:nvSpPr>
          <p:cNvPr id="12" name="TextBox 12"/>
          <p:cNvSpPr txBox="1"/>
          <p:nvPr/>
        </p:nvSpPr>
        <p:spPr>
          <a:xfrm>
            <a:off x="6604000" y="2819400"/>
            <a:ext cx="2290692" cy="346249"/>
          </a:xfrm>
          <a:prstGeom prst="rect">
            <a:avLst/>
          </a:prstGeom>
          <a:noFill/>
        </p:spPr>
        <p:txBody>
          <a:bodyPr vert="horz" wrap="none" lIns="0" tIns="0" rIns="0" bIns="0" rtlCol="0">
            <a:spAutoFit/>
          </a:bodyPr>
          <a:lstStyle/>
          <a:p>
            <a:pPr>
              <a:lnSpc>
                <a:spcPts val="2700"/>
              </a:lnSpc>
            </a:pPr>
            <a:r>
              <a:rPr lang="en-CA" sz="2400" dirty="0">
                <a:solidFill>
                  <a:srgbClr val="000000"/>
                </a:solidFill>
                <a:latin typeface="Times New Roman"/>
                <a:cs typeface="Times New Roman"/>
              </a:rPr>
              <a:t>hundreds of others</a:t>
            </a:r>
            <a:endParaRPr lang="en-CA" sz="2400" dirty="0">
              <a:solidFill>
                <a:srgbClr val="000000"/>
              </a:solidFill>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2"/>
          <p:cNvSpPr txBox="1"/>
          <p:nvPr/>
        </p:nvSpPr>
        <p:spPr>
          <a:xfrm>
            <a:off x="2194138" y="508000"/>
            <a:ext cx="4596836" cy="654025"/>
          </a:xfrm>
          <a:prstGeom prst="rect">
            <a:avLst/>
          </a:prstGeom>
          <a:noFill/>
        </p:spPr>
        <p:txBody>
          <a:bodyPr vert="horz" wrap="none" lIns="0" tIns="0" rIns="0" bIns="0" rtlCol="0">
            <a:spAutoFit/>
          </a:bodyPr>
          <a:lstStyle/>
          <a:p>
            <a:pPr algn="ctr">
              <a:lnSpc>
                <a:spcPts val="5060"/>
              </a:lnSpc>
            </a:pPr>
            <a:r>
              <a:rPr lang="en-CA" sz="4406" dirty="0">
                <a:solidFill>
                  <a:srgbClr val="000000"/>
                </a:solidFill>
                <a:latin typeface="Times New Roman"/>
                <a:cs typeface="Times New Roman"/>
              </a:rPr>
              <a:t>Allergens from food</a:t>
            </a:r>
            <a:endParaRPr lang="en-CA" sz="4406" dirty="0">
              <a:solidFill>
                <a:srgbClr val="000000"/>
              </a:solidFill>
            </a:endParaRPr>
          </a:p>
        </p:txBody>
      </p:sp>
      <p:sp>
        <p:nvSpPr>
          <p:cNvPr id="3" name="TextBox 3"/>
          <p:cNvSpPr txBox="1"/>
          <p:nvPr/>
        </p:nvSpPr>
        <p:spPr>
          <a:xfrm>
            <a:off x="2051720" y="1700808"/>
            <a:ext cx="1571520" cy="474489"/>
          </a:xfrm>
          <a:prstGeom prst="rect">
            <a:avLst/>
          </a:prstGeom>
          <a:noFill/>
        </p:spPr>
        <p:txBody>
          <a:bodyPr vert="horz" wrap="none" lIns="0" tIns="0" rIns="0" bIns="0" rtlCol="0">
            <a:spAutoFit/>
          </a:bodyPr>
          <a:lstStyle/>
          <a:p>
            <a:pPr>
              <a:lnSpc>
                <a:spcPts val="3700"/>
              </a:lnSpc>
            </a:pPr>
            <a:r>
              <a:rPr lang="en-CA" sz="3216" b="1" dirty="0">
                <a:solidFill>
                  <a:srgbClr val="000000"/>
                </a:solidFill>
                <a:latin typeface="Times New Roman Bold"/>
                <a:cs typeface="Times New Roman Bold"/>
              </a:rPr>
              <a:t>Children</a:t>
            </a:r>
            <a:endParaRPr lang="en-CA" sz="3206" dirty="0">
              <a:solidFill>
                <a:srgbClr val="000000"/>
              </a:solidFill>
            </a:endParaRPr>
          </a:p>
        </p:txBody>
      </p:sp>
      <p:sp>
        <p:nvSpPr>
          <p:cNvPr id="4" name="TextBox 4"/>
          <p:cNvSpPr txBox="1"/>
          <p:nvPr/>
        </p:nvSpPr>
        <p:spPr>
          <a:xfrm>
            <a:off x="1615256" y="2527300"/>
            <a:ext cx="1309654" cy="820738"/>
          </a:xfrm>
          <a:prstGeom prst="rect">
            <a:avLst/>
          </a:prstGeom>
          <a:noFill/>
        </p:spPr>
        <p:txBody>
          <a:bodyPr vert="horz" wrap="none" lIns="0" tIns="0" rIns="0" bIns="0" rtlCol="0">
            <a:spAutoFit/>
          </a:bodyPr>
          <a:lstStyle/>
          <a:p>
            <a:pPr>
              <a:lnSpc>
                <a:spcPts val="3200"/>
              </a:lnSpc>
            </a:pPr>
            <a:r>
              <a:rPr lang="en-CA" sz="2795" dirty="0">
                <a:solidFill>
                  <a:srgbClr val="CC3300"/>
                </a:solidFill>
                <a:latin typeface="Times New Roman"/>
                <a:cs typeface="Times New Roman"/>
              </a:rPr>
              <a:t>•</a:t>
            </a:r>
            <a:r>
              <a:rPr lang="en-CA" sz="2795" dirty="0">
                <a:solidFill>
                  <a:srgbClr val="000000"/>
                </a:solidFill>
                <a:latin typeface="Times New Roman"/>
                <a:cs typeface="Times New Roman"/>
              </a:rPr>
              <a:t> peanuts</a:t>
            </a:r>
          </a:p>
          <a:p>
            <a:pPr>
              <a:lnSpc>
                <a:spcPts val="3220"/>
              </a:lnSpc>
            </a:pPr>
            <a:endParaRPr lang="en-CA" sz="2795" dirty="0">
              <a:solidFill>
                <a:srgbClr val="000000"/>
              </a:solidFill>
            </a:endParaRPr>
          </a:p>
        </p:txBody>
      </p:sp>
      <p:sp>
        <p:nvSpPr>
          <p:cNvPr id="5" name="TextBox 5"/>
          <p:cNvSpPr txBox="1"/>
          <p:nvPr/>
        </p:nvSpPr>
        <p:spPr>
          <a:xfrm>
            <a:off x="1615256" y="3035300"/>
            <a:ext cx="1676741" cy="820738"/>
          </a:xfrm>
          <a:prstGeom prst="rect">
            <a:avLst/>
          </a:prstGeom>
          <a:noFill/>
        </p:spPr>
        <p:txBody>
          <a:bodyPr vert="horz" wrap="none" lIns="0" tIns="0" rIns="0" bIns="0" rtlCol="0">
            <a:spAutoFit/>
          </a:bodyPr>
          <a:lstStyle/>
          <a:p>
            <a:pPr>
              <a:lnSpc>
                <a:spcPts val="3200"/>
              </a:lnSpc>
            </a:pPr>
            <a:r>
              <a:rPr lang="en-CA" sz="2795" dirty="0">
                <a:solidFill>
                  <a:srgbClr val="CC3300"/>
                </a:solidFill>
                <a:latin typeface="Times New Roman"/>
                <a:cs typeface="Times New Roman"/>
              </a:rPr>
              <a:t>•</a:t>
            </a:r>
            <a:r>
              <a:rPr lang="en-CA" sz="2795" dirty="0">
                <a:solidFill>
                  <a:srgbClr val="000000"/>
                </a:solidFill>
                <a:latin typeface="Times New Roman"/>
                <a:cs typeface="Times New Roman"/>
              </a:rPr>
              <a:t> stone fruit</a:t>
            </a:r>
          </a:p>
          <a:p>
            <a:pPr>
              <a:lnSpc>
                <a:spcPts val="3220"/>
              </a:lnSpc>
            </a:pPr>
            <a:endParaRPr lang="en-CA" sz="2795" dirty="0">
              <a:solidFill>
                <a:srgbClr val="000000"/>
              </a:solidFill>
            </a:endParaRPr>
          </a:p>
        </p:txBody>
      </p:sp>
      <p:sp>
        <p:nvSpPr>
          <p:cNvPr id="6" name="TextBox 6"/>
          <p:cNvSpPr txBox="1"/>
          <p:nvPr/>
        </p:nvSpPr>
        <p:spPr>
          <a:xfrm>
            <a:off x="1615256" y="3543300"/>
            <a:ext cx="1529265" cy="820738"/>
          </a:xfrm>
          <a:prstGeom prst="rect">
            <a:avLst/>
          </a:prstGeom>
          <a:noFill/>
        </p:spPr>
        <p:txBody>
          <a:bodyPr vert="horz" wrap="none" lIns="0" tIns="0" rIns="0" bIns="0" rtlCol="0">
            <a:spAutoFit/>
          </a:bodyPr>
          <a:lstStyle/>
          <a:p>
            <a:pPr>
              <a:lnSpc>
                <a:spcPts val="3200"/>
              </a:lnSpc>
            </a:pPr>
            <a:r>
              <a:rPr lang="en-CA" sz="2798" dirty="0">
                <a:solidFill>
                  <a:srgbClr val="CC3300"/>
                </a:solidFill>
                <a:latin typeface="Times New Roman"/>
                <a:cs typeface="Times New Roman"/>
              </a:rPr>
              <a:t>•</a:t>
            </a:r>
            <a:r>
              <a:rPr lang="en-CA" sz="2798" dirty="0">
                <a:solidFill>
                  <a:srgbClr val="000000"/>
                </a:solidFill>
                <a:latin typeface="Times New Roman"/>
                <a:cs typeface="Times New Roman"/>
              </a:rPr>
              <a:t> soybeans</a:t>
            </a:r>
          </a:p>
          <a:p>
            <a:pPr>
              <a:lnSpc>
                <a:spcPts val="3220"/>
              </a:lnSpc>
            </a:pPr>
            <a:endParaRPr lang="en-CA" sz="2798" dirty="0">
              <a:solidFill>
                <a:srgbClr val="000000"/>
              </a:solidFill>
            </a:endParaRPr>
          </a:p>
        </p:txBody>
      </p:sp>
      <p:sp>
        <p:nvSpPr>
          <p:cNvPr id="7" name="TextBox 7"/>
          <p:cNvSpPr txBox="1"/>
          <p:nvPr/>
        </p:nvSpPr>
        <p:spPr>
          <a:xfrm>
            <a:off x="1615256" y="4064000"/>
            <a:ext cx="872034" cy="820738"/>
          </a:xfrm>
          <a:prstGeom prst="rect">
            <a:avLst/>
          </a:prstGeom>
          <a:noFill/>
        </p:spPr>
        <p:txBody>
          <a:bodyPr vert="horz" wrap="none" lIns="0" tIns="0" rIns="0" bIns="0" rtlCol="0">
            <a:spAutoFit/>
          </a:bodyPr>
          <a:lstStyle/>
          <a:p>
            <a:pPr>
              <a:lnSpc>
                <a:spcPts val="3200"/>
              </a:lnSpc>
            </a:pPr>
            <a:r>
              <a:rPr lang="en-CA" sz="2795" dirty="0">
                <a:solidFill>
                  <a:srgbClr val="CC3300"/>
                </a:solidFill>
                <a:latin typeface="Times New Roman"/>
                <a:cs typeface="Times New Roman"/>
              </a:rPr>
              <a:t>•</a:t>
            </a:r>
            <a:r>
              <a:rPr lang="en-CA" sz="2795" dirty="0">
                <a:solidFill>
                  <a:srgbClr val="000000"/>
                </a:solidFill>
                <a:latin typeface="Times New Roman"/>
                <a:cs typeface="Times New Roman"/>
              </a:rPr>
              <a:t> milk</a:t>
            </a:r>
          </a:p>
          <a:p>
            <a:pPr>
              <a:lnSpc>
                <a:spcPts val="3220"/>
              </a:lnSpc>
            </a:pPr>
            <a:endParaRPr lang="en-CA" sz="2795" dirty="0">
              <a:solidFill>
                <a:srgbClr val="000000"/>
              </a:solidFill>
            </a:endParaRPr>
          </a:p>
        </p:txBody>
      </p:sp>
      <p:sp>
        <p:nvSpPr>
          <p:cNvPr id="8" name="TextBox 8"/>
          <p:cNvSpPr txBox="1"/>
          <p:nvPr/>
        </p:nvSpPr>
        <p:spPr>
          <a:xfrm>
            <a:off x="1615256" y="4572000"/>
            <a:ext cx="872034" cy="820738"/>
          </a:xfrm>
          <a:prstGeom prst="rect">
            <a:avLst/>
          </a:prstGeom>
          <a:noFill/>
        </p:spPr>
        <p:txBody>
          <a:bodyPr vert="horz" wrap="none" lIns="0" tIns="0" rIns="0" bIns="0" rtlCol="0">
            <a:spAutoFit/>
          </a:bodyPr>
          <a:lstStyle/>
          <a:p>
            <a:pPr>
              <a:lnSpc>
                <a:spcPts val="3200"/>
              </a:lnSpc>
            </a:pPr>
            <a:r>
              <a:rPr lang="en-CA" sz="2795" dirty="0">
                <a:solidFill>
                  <a:srgbClr val="CC3300"/>
                </a:solidFill>
                <a:latin typeface="Times New Roman"/>
                <a:cs typeface="Times New Roman"/>
              </a:rPr>
              <a:t>•</a:t>
            </a:r>
            <a:r>
              <a:rPr lang="en-CA" sz="2795" dirty="0">
                <a:solidFill>
                  <a:srgbClr val="000000"/>
                </a:solidFill>
                <a:latin typeface="Times New Roman"/>
                <a:cs typeface="Times New Roman"/>
              </a:rPr>
              <a:t> eggs</a:t>
            </a:r>
          </a:p>
          <a:p>
            <a:pPr>
              <a:lnSpc>
                <a:spcPts val="3220"/>
              </a:lnSpc>
            </a:pPr>
            <a:endParaRPr lang="en-CA" sz="2795" dirty="0">
              <a:solidFill>
                <a:srgbClr val="000000"/>
              </a:solidFill>
            </a:endParaRPr>
          </a:p>
        </p:txBody>
      </p:sp>
      <p:sp>
        <p:nvSpPr>
          <p:cNvPr id="9" name="TextBox 9"/>
          <p:cNvSpPr txBox="1"/>
          <p:nvPr/>
        </p:nvSpPr>
        <p:spPr>
          <a:xfrm>
            <a:off x="1615256" y="5080000"/>
            <a:ext cx="913712" cy="820738"/>
          </a:xfrm>
          <a:prstGeom prst="rect">
            <a:avLst/>
          </a:prstGeom>
          <a:noFill/>
        </p:spPr>
        <p:txBody>
          <a:bodyPr vert="horz" wrap="none" lIns="0" tIns="0" rIns="0" bIns="0" rtlCol="0">
            <a:spAutoFit/>
          </a:bodyPr>
          <a:lstStyle/>
          <a:p>
            <a:pPr>
              <a:lnSpc>
                <a:spcPts val="3200"/>
              </a:lnSpc>
            </a:pPr>
            <a:r>
              <a:rPr lang="en-CA" sz="2798" dirty="0">
                <a:solidFill>
                  <a:srgbClr val="CC3300"/>
                </a:solidFill>
                <a:latin typeface="Times New Roman"/>
                <a:cs typeface="Times New Roman"/>
              </a:rPr>
              <a:t>•</a:t>
            </a:r>
            <a:r>
              <a:rPr lang="en-CA" sz="2798" dirty="0">
                <a:solidFill>
                  <a:srgbClr val="000000"/>
                </a:solidFill>
                <a:latin typeface="Times New Roman"/>
                <a:cs typeface="Times New Roman"/>
              </a:rPr>
              <a:t> flour</a:t>
            </a:r>
          </a:p>
          <a:p>
            <a:pPr>
              <a:lnSpc>
                <a:spcPts val="3220"/>
              </a:lnSpc>
            </a:pPr>
            <a:endParaRPr lang="en-CA" sz="2798" dirty="0">
              <a:solidFill>
                <a:srgbClr val="000000"/>
              </a:solidFill>
            </a:endParaRPr>
          </a:p>
        </p:txBody>
      </p:sp>
      <p:sp>
        <p:nvSpPr>
          <p:cNvPr id="10" name="TextBox 10"/>
          <p:cNvSpPr txBox="1"/>
          <p:nvPr/>
        </p:nvSpPr>
        <p:spPr>
          <a:xfrm>
            <a:off x="5417220" y="1700808"/>
            <a:ext cx="1168590" cy="474489"/>
          </a:xfrm>
          <a:prstGeom prst="rect">
            <a:avLst/>
          </a:prstGeom>
          <a:noFill/>
        </p:spPr>
        <p:txBody>
          <a:bodyPr vert="horz" wrap="none" lIns="0" tIns="0" rIns="0" bIns="0" rtlCol="0">
            <a:spAutoFit/>
          </a:bodyPr>
          <a:lstStyle/>
          <a:p>
            <a:pPr>
              <a:lnSpc>
                <a:spcPts val="3700"/>
              </a:lnSpc>
            </a:pPr>
            <a:r>
              <a:rPr lang="en-CA" sz="3216" b="1" dirty="0">
                <a:solidFill>
                  <a:srgbClr val="000000"/>
                </a:solidFill>
                <a:latin typeface="Times New Roman Bold"/>
                <a:cs typeface="Times New Roman Bold"/>
              </a:rPr>
              <a:t>Adults</a:t>
            </a:r>
            <a:endParaRPr lang="en-CA" sz="3206" dirty="0">
              <a:solidFill>
                <a:srgbClr val="000000"/>
              </a:solidFill>
            </a:endParaRPr>
          </a:p>
        </p:txBody>
      </p:sp>
      <p:sp>
        <p:nvSpPr>
          <p:cNvPr id="11" name="TextBox 11"/>
          <p:cNvSpPr txBox="1"/>
          <p:nvPr/>
        </p:nvSpPr>
        <p:spPr>
          <a:xfrm>
            <a:off x="5272856" y="2527300"/>
            <a:ext cx="1309654" cy="820738"/>
          </a:xfrm>
          <a:prstGeom prst="rect">
            <a:avLst/>
          </a:prstGeom>
          <a:noFill/>
        </p:spPr>
        <p:txBody>
          <a:bodyPr vert="horz" wrap="none" lIns="0" tIns="0" rIns="0" bIns="0" rtlCol="0">
            <a:spAutoFit/>
          </a:bodyPr>
          <a:lstStyle/>
          <a:p>
            <a:pPr>
              <a:lnSpc>
                <a:spcPts val="3200"/>
              </a:lnSpc>
            </a:pPr>
            <a:r>
              <a:rPr lang="en-CA" sz="2795" dirty="0">
                <a:solidFill>
                  <a:srgbClr val="CC3300"/>
                </a:solidFill>
                <a:latin typeface="Times New Roman"/>
                <a:cs typeface="Times New Roman"/>
              </a:rPr>
              <a:t>•</a:t>
            </a:r>
            <a:r>
              <a:rPr lang="en-CA" sz="2795" dirty="0">
                <a:solidFill>
                  <a:srgbClr val="000000"/>
                </a:solidFill>
                <a:latin typeface="Times New Roman"/>
                <a:cs typeface="Times New Roman"/>
              </a:rPr>
              <a:t> peanuts</a:t>
            </a:r>
          </a:p>
          <a:p>
            <a:pPr>
              <a:lnSpc>
                <a:spcPts val="3220"/>
              </a:lnSpc>
            </a:pPr>
            <a:endParaRPr lang="en-CA" sz="2795" dirty="0">
              <a:solidFill>
                <a:srgbClr val="000000"/>
              </a:solidFill>
            </a:endParaRPr>
          </a:p>
        </p:txBody>
      </p:sp>
      <p:sp>
        <p:nvSpPr>
          <p:cNvPr id="12" name="TextBox 12"/>
          <p:cNvSpPr txBox="1"/>
          <p:nvPr/>
        </p:nvSpPr>
        <p:spPr>
          <a:xfrm>
            <a:off x="5272856" y="3035300"/>
            <a:ext cx="1676741" cy="820738"/>
          </a:xfrm>
          <a:prstGeom prst="rect">
            <a:avLst/>
          </a:prstGeom>
          <a:noFill/>
        </p:spPr>
        <p:txBody>
          <a:bodyPr vert="horz" wrap="none" lIns="0" tIns="0" rIns="0" bIns="0" rtlCol="0">
            <a:spAutoFit/>
          </a:bodyPr>
          <a:lstStyle/>
          <a:p>
            <a:pPr>
              <a:lnSpc>
                <a:spcPts val="3200"/>
              </a:lnSpc>
            </a:pPr>
            <a:r>
              <a:rPr lang="en-CA" sz="2795" dirty="0">
                <a:solidFill>
                  <a:srgbClr val="CC3300"/>
                </a:solidFill>
                <a:latin typeface="Times New Roman"/>
                <a:cs typeface="Times New Roman"/>
              </a:rPr>
              <a:t>•</a:t>
            </a:r>
            <a:r>
              <a:rPr lang="en-CA" sz="2795" dirty="0">
                <a:solidFill>
                  <a:srgbClr val="000000"/>
                </a:solidFill>
                <a:latin typeface="Times New Roman"/>
                <a:cs typeface="Times New Roman"/>
              </a:rPr>
              <a:t> stone fruit</a:t>
            </a:r>
          </a:p>
          <a:p>
            <a:pPr>
              <a:lnSpc>
                <a:spcPts val="3220"/>
              </a:lnSpc>
            </a:pPr>
            <a:endParaRPr lang="en-CA" sz="2795" dirty="0">
              <a:solidFill>
                <a:srgbClr val="000000"/>
              </a:solidFill>
            </a:endParaRPr>
          </a:p>
        </p:txBody>
      </p:sp>
      <p:sp>
        <p:nvSpPr>
          <p:cNvPr id="13" name="TextBox 13"/>
          <p:cNvSpPr txBox="1"/>
          <p:nvPr/>
        </p:nvSpPr>
        <p:spPr>
          <a:xfrm>
            <a:off x="5272856" y="3543300"/>
            <a:ext cx="1330492" cy="820738"/>
          </a:xfrm>
          <a:prstGeom prst="rect">
            <a:avLst/>
          </a:prstGeom>
          <a:noFill/>
        </p:spPr>
        <p:txBody>
          <a:bodyPr vert="horz" wrap="none" lIns="0" tIns="0" rIns="0" bIns="0" rtlCol="0">
            <a:spAutoFit/>
          </a:bodyPr>
          <a:lstStyle/>
          <a:p>
            <a:pPr>
              <a:lnSpc>
                <a:spcPts val="3200"/>
              </a:lnSpc>
            </a:pPr>
            <a:r>
              <a:rPr lang="en-CA" sz="2798" dirty="0">
                <a:solidFill>
                  <a:srgbClr val="CC3300"/>
                </a:solidFill>
                <a:latin typeface="Times New Roman"/>
                <a:cs typeface="Times New Roman"/>
              </a:rPr>
              <a:t>•</a:t>
            </a:r>
            <a:r>
              <a:rPr lang="en-CA" sz="2798" dirty="0">
                <a:solidFill>
                  <a:srgbClr val="000000"/>
                </a:solidFill>
                <a:latin typeface="Times New Roman"/>
                <a:cs typeface="Times New Roman"/>
              </a:rPr>
              <a:t> seafood</a:t>
            </a:r>
          </a:p>
          <a:p>
            <a:pPr>
              <a:lnSpc>
                <a:spcPts val="3220"/>
              </a:lnSpc>
            </a:pPr>
            <a:endParaRPr lang="en-CA" sz="2798" dirty="0">
              <a:solidFill>
                <a:srgbClr val="000000"/>
              </a:solidFill>
            </a:endParaRPr>
          </a:p>
        </p:txBody>
      </p:sp>
      <p:sp>
        <p:nvSpPr>
          <p:cNvPr id="14" name="TextBox 14"/>
          <p:cNvSpPr txBox="1"/>
          <p:nvPr/>
        </p:nvSpPr>
        <p:spPr>
          <a:xfrm>
            <a:off x="5272856" y="4064000"/>
            <a:ext cx="1000274" cy="820738"/>
          </a:xfrm>
          <a:prstGeom prst="rect">
            <a:avLst/>
          </a:prstGeom>
          <a:noFill/>
        </p:spPr>
        <p:txBody>
          <a:bodyPr vert="horz" wrap="none" lIns="0" tIns="0" rIns="0" bIns="0" rtlCol="0">
            <a:spAutoFit/>
          </a:bodyPr>
          <a:lstStyle/>
          <a:p>
            <a:pPr>
              <a:lnSpc>
                <a:spcPts val="3200"/>
              </a:lnSpc>
            </a:pPr>
            <a:r>
              <a:rPr lang="en-CA" sz="2795" dirty="0">
                <a:solidFill>
                  <a:srgbClr val="CC3300"/>
                </a:solidFill>
                <a:latin typeface="Times New Roman"/>
                <a:cs typeface="Times New Roman"/>
              </a:rPr>
              <a:t>•</a:t>
            </a:r>
            <a:r>
              <a:rPr lang="en-CA" sz="2795" dirty="0">
                <a:solidFill>
                  <a:srgbClr val="000000"/>
                </a:solidFill>
                <a:latin typeface="Times New Roman"/>
                <a:cs typeface="Times New Roman"/>
              </a:rPr>
              <a:t> a fish</a:t>
            </a:r>
          </a:p>
          <a:p>
            <a:pPr>
              <a:lnSpc>
                <a:spcPts val="3220"/>
              </a:lnSpc>
            </a:pPr>
            <a:endParaRPr lang="en-CA" sz="2795" dirty="0">
              <a:solidFill>
                <a:srgbClr val="000000"/>
              </a:solidFill>
            </a:endParaRPr>
          </a:p>
        </p:txBody>
      </p:sp>
      <p:sp>
        <p:nvSpPr>
          <p:cNvPr id="15" name="TextBox 15"/>
          <p:cNvSpPr txBox="1"/>
          <p:nvPr/>
        </p:nvSpPr>
        <p:spPr>
          <a:xfrm>
            <a:off x="5272856" y="4572000"/>
            <a:ext cx="1248740" cy="820738"/>
          </a:xfrm>
          <a:prstGeom prst="rect">
            <a:avLst/>
          </a:prstGeom>
          <a:noFill/>
        </p:spPr>
        <p:txBody>
          <a:bodyPr vert="horz" wrap="none" lIns="0" tIns="0" rIns="0" bIns="0" rtlCol="0">
            <a:spAutoFit/>
          </a:bodyPr>
          <a:lstStyle/>
          <a:p>
            <a:pPr>
              <a:lnSpc>
                <a:spcPts val="3200"/>
              </a:lnSpc>
            </a:pPr>
            <a:r>
              <a:rPr lang="en-CA" sz="2795" dirty="0">
                <a:solidFill>
                  <a:srgbClr val="CC3300"/>
                </a:solidFill>
                <a:latin typeface="Times New Roman"/>
                <a:cs typeface="Times New Roman"/>
              </a:rPr>
              <a:t>•</a:t>
            </a:r>
            <a:r>
              <a:rPr lang="en-CA" sz="2795" dirty="0">
                <a:solidFill>
                  <a:srgbClr val="000000"/>
                </a:solidFill>
                <a:latin typeface="Times New Roman"/>
                <a:cs typeface="Times New Roman"/>
              </a:rPr>
              <a:t> sesame</a:t>
            </a:r>
          </a:p>
          <a:p>
            <a:pPr>
              <a:lnSpc>
                <a:spcPts val="3220"/>
              </a:lnSpc>
            </a:pPr>
            <a:endParaRPr lang="en-CA" sz="2795" dirty="0">
              <a:solidFill>
                <a:srgbClr val="000000"/>
              </a:solidFill>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p:cNvPicPr>
          <p:nvPr/>
        </p:nvPicPr>
        <p:blipFill>
          <a:blip r:embed="rId2" cstate="print"/>
          <a:stretch>
            <a:fillRect/>
          </a:stretch>
        </p:blipFill>
        <p:spPr>
          <a:xfrm>
            <a:off x="0" y="-27384"/>
            <a:ext cx="9144000" cy="5760640"/>
          </a:xfrm>
          <a:prstGeom prst="rect">
            <a:avLst/>
          </a:prstGeom>
        </p:spPr>
      </p:pic>
      <p:sp>
        <p:nvSpPr>
          <p:cNvPr id="10" name="TextBox 2"/>
          <p:cNvSpPr txBox="1"/>
          <p:nvPr/>
        </p:nvSpPr>
        <p:spPr>
          <a:xfrm>
            <a:off x="1600200" y="44624"/>
            <a:ext cx="4734053" cy="589905"/>
          </a:xfrm>
          <a:prstGeom prst="rect">
            <a:avLst/>
          </a:prstGeom>
          <a:noFill/>
        </p:spPr>
        <p:txBody>
          <a:bodyPr vert="horz" wrap="none" lIns="0" tIns="0" rIns="0" bIns="0" rtlCol="0">
            <a:spAutoFit/>
          </a:bodyPr>
          <a:lstStyle/>
          <a:p>
            <a:pPr>
              <a:lnSpc>
                <a:spcPts val="4600"/>
              </a:lnSpc>
            </a:pPr>
            <a:r>
              <a:rPr lang="en-CA" sz="3998" dirty="0">
                <a:solidFill>
                  <a:srgbClr val="000000"/>
                </a:solidFill>
                <a:latin typeface="Times New Roman"/>
                <a:cs typeface="Times New Roman"/>
              </a:rPr>
              <a:t>Food allergens and age</a:t>
            </a:r>
            <a:endParaRPr lang="en-CA" sz="3998" dirty="0">
              <a:solidFill>
                <a:srgbClr val="000000"/>
              </a:solidFill>
            </a:endParaRPr>
          </a:p>
        </p:txBody>
      </p:sp>
      <p:sp>
        <p:nvSpPr>
          <p:cNvPr id="3" name="TextBox 3"/>
          <p:cNvSpPr txBox="1"/>
          <p:nvPr/>
        </p:nvSpPr>
        <p:spPr>
          <a:xfrm>
            <a:off x="1187624" y="1196752"/>
            <a:ext cx="1000274" cy="269304"/>
          </a:xfrm>
          <a:prstGeom prst="rect">
            <a:avLst/>
          </a:prstGeom>
          <a:noFill/>
        </p:spPr>
        <p:txBody>
          <a:bodyPr vert="horz" wrap="none" lIns="0" tIns="0" rIns="0" bIns="0" rtlCol="0">
            <a:spAutoFit/>
          </a:bodyPr>
          <a:lstStyle/>
          <a:p>
            <a:pPr>
              <a:lnSpc>
                <a:spcPts val="2100"/>
              </a:lnSpc>
            </a:pPr>
            <a:r>
              <a:rPr lang="en-CA" dirty="0">
                <a:solidFill>
                  <a:srgbClr val="000000"/>
                </a:solidFill>
                <a:latin typeface="Times New Roman"/>
                <a:cs typeface="Times New Roman"/>
              </a:rPr>
              <a:t>prevalence</a:t>
            </a:r>
            <a:endParaRPr lang="en-CA" sz="1800" dirty="0">
              <a:solidFill>
                <a:srgbClr val="000000"/>
              </a:solidFill>
            </a:endParaRPr>
          </a:p>
        </p:txBody>
      </p:sp>
      <p:sp>
        <p:nvSpPr>
          <p:cNvPr id="4" name="TextBox 4"/>
          <p:cNvSpPr txBox="1"/>
          <p:nvPr/>
        </p:nvSpPr>
        <p:spPr>
          <a:xfrm>
            <a:off x="1498600" y="4708724"/>
            <a:ext cx="852798" cy="538609"/>
          </a:xfrm>
          <a:prstGeom prst="rect">
            <a:avLst/>
          </a:prstGeom>
          <a:noFill/>
        </p:spPr>
        <p:txBody>
          <a:bodyPr vert="horz" wrap="none" lIns="0" tIns="0" rIns="0" bIns="0" rtlCol="0">
            <a:spAutoFit/>
          </a:bodyPr>
          <a:lstStyle/>
          <a:p>
            <a:pPr>
              <a:lnSpc>
                <a:spcPts val="2100"/>
              </a:lnSpc>
            </a:pPr>
            <a:r>
              <a:rPr lang="en-CA" sz="1800" dirty="0">
                <a:solidFill>
                  <a:srgbClr val="000000"/>
                </a:solidFill>
                <a:latin typeface="Times New Roman"/>
                <a:cs typeface="Times New Roman"/>
              </a:rPr>
              <a:t>6 </a:t>
            </a:r>
            <a:r>
              <a:rPr lang="en-CA" dirty="0">
                <a:solidFill>
                  <a:srgbClr val="000000"/>
                </a:solidFill>
                <a:latin typeface="Times New Roman"/>
                <a:cs typeface="Times New Roman"/>
              </a:rPr>
              <a:t>months</a:t>
            </a:r>
            <a:endParaRPr lang="en-CA" sz="1800" dirty="0">
              <a:solidFill>
                <a:srgbClr val="000000"/>
              </a:solidFill>
              <a:latin typeface="Times New Roman"/>
              <a:cs typeface="Times New Roman"/>
            </a:endParaRPr>
          </a:p>
          <a:p>
            <a:pPr>
              <a:lnSpc>
                <a:spcPts val="2070"/>
              </a:lnSpc>
            </a:pPr>
            <a:endParaRPr lang="en-CA" sz="1800" dirty="0">
              <a:solidFill>
                <a:srgbClr val="000000"/>
              </a:solidFill>
            </a:endParaRPr>
          </a:p>
        </p:txBody>
      </p:sp>
      <p:sp>
        <p:nvSpPr>
          <p:cNvPr id="5" name="TextBox 5"/>
          <p:cNvSpPr txBox="1"/>
          <p:nvPr/>
        </p:nvSpPr>
        <p:spPr>
          <a:xfrm>
            <a:off x="1331640" y="2780928"/>
            <a:ext cx="2592288" cy="346249"/>
          </a:xfrm>
          <a:prstGeom prst="rect">
            <a:avLst/>
          </a:prstGeom>
          <a:noFill/>
        </p:spPr>
        <p:txBody>
          <a:bodyPr vert="horz" wrap="square" lIns="0" tIns="0" rIns="0" bIns="0" rtlCol="0">
            <a:spAutoFit/>
          </a:bodyPr>
          <a:lstStyle/>
          <a:p>
            <a:pPr>
              <a:lnSpc>
                <a:spcPts val="2700"/>
              </a:lnSpc>
            </a:pPr>
            <a:r>
              <a:rPr lang="en-CA" sz="2400" dirty="0">
                <a:solidFill>
                  <a:srgbClr val="000000"/>
                </a:solidFill>
                <a:latin typeface="Times New Roman"/>
                <a:cs typeface="Times New Roman"/>
              </a:rPr>
              <a:t>cow milk</a:t>
            </a:r>
            <a:endParaRPr lang="en-CA" sz="2400" dirty="0">
              <a:solidFill>
                <a:srgbClr val="000000"/>
              </a:solidFill>
            </a:endParaRPr>
          </a:p>
        </p:txBody>
      </p:sp>
      <p:sp>
        <p:nvSpPr>
          <p:cNvPr id="6" name="TextBox 6"/>
          <p:cNvSpPr txBox="1"/>
          <p:nvPr/>
        </p:nvSpPr>
        <p:spPr>
          <a:xfrm>
            <a:off x="5292080" y="3645024"/>
            <a:ext cx="1324080" cy="346249"/>
          </a:xfrm>
          <a:prstGeom prst="rect">
            <a:avLst/>
          </a:prstGeom>
          <a:noFill/>
        </p:spPr>
        <p:txBody>
          <a:bodyPr vert="horz" wrap="none" lIns="0" tIns="0" rIns="0" bIns="0" rtlCol="0">
            <a:spAutoFit/>
          </a:bodyPr>
          <a:lstStyle/>
          <a:p>
            <a:pPr>
              <a:lnSpc>
                <a:spcPts val="2700"/>
              </a:lnSpc>
            </a:pPr>
            <a:r>
              <a:rPr lang="en-CA" sz="2400" dirty="0">
                <a:solidFill>
                  <a:srgbClr val="00AF50"/>
                </a:solidFill>
                <a:latin typeface="Times New Roman"/>
                <a:cs typeface="Times New Roman"/>
              </a:rPr>
              <a:t>egg whites</a:t>
            </a:r>
            <a:endParaRPr lang="en-CA" sz="2400" dirty="0">
              <a:solidFill>
                <a:srgbClr val="000000"/>
              </a:solidFill>
            </a:endParaRPr>
          </a:p>
        </p:txBody>
      </p:sp>
      <p:sp>
        <p:nvSpPr>
          <p:cNvPr id="7" name="TextBox 7"/>
          <p:cNvSpPr txBox="1"/>
          <p:nvPr/>
        </p:nvSpPr>
        <p:spPr>
          <a:xfrm>
            <a:off x="4283968" y="2416944"/>
            <a:ext cx="2665794" cy="346249"/>
          </a:xfrm>
          <a:prstGeom prst="rect">
            <a:avLst/>
          </a:prstGeom>
          <a:noFill/>
        </p:spPr>
        <p:txBody>
          <a:bodyPr vert="horz" wrap="none" lIns="0" tIns="0" rIns="0" bIns="0" rtlCol="0">
            <a:spAutoFit/>
          </a:bodyPr>
          <a:lstStyle/>
          <a:p>
            <a:pPr>
              <a:lnSpc>
                <a:spcPts val="2700"/>
              </a:lnSpc>
            </a:pPr>
            <a:r>
              <a:rPr lang="en-CA" sz="2400" dirty="0">
                <a:solidFill>
                  <a:srgbClr val="FF3300"/>
                </a:solidFill>
                <a:latin typeface="Times New Roman"/>
                <a:cs typeface="Times New Roman"/>
              </a:rPr>
              <a:t>peanuts, fish, seafood</a:t>
            </a:r>
            <a:endParaRPr lang="en-CA" sz="2400" dirty="0">
              <a:solidFill>
                <a:srgbClr val="000000"/>
              </a:solidFill>
            </a:endParaRPr>
          </a:p>
        </p:txBody>
      </p:sp>
      <p:sp>
        <p:nvSpPr>
          <p:cNvPr id="8" name="TextBox 8"/>
          <p:cNvSpPr txBox="1"/>
          <p:nvPr/>
        </p:nvSpPr>
        <p:spPr>
          <a:xfrm>
            <a:off x="8178800" y="4365824"/>
            <a:ext cx="320601" cy="269304"/>
          </a:xfrm>
          <a:prstGeom prst="rect">
            <a:avLst/>
          </a:prstGeom>
          <a:noFill/>
        </p:spPr>
        <p:txBody>
          <a:bodyPr vert="horz" wrap="none" lIns="0" tIns="0" rIns="0" bIns="0" rtlCol="0">
            <a:spAutoFit/>
          </a:bodyPr>
          <a:lstStyle/>
          <a:p>
            <a:pPr>
              <a:lnSpc>
                <a:spcPts val="2100"/>
              </a:lnSpc>
            </a:pPr>
            <a:r>
              <a:rPr lang="en-CA" dirty="0">
                <a:solidFill>
                  <a:srgbClr val="000000"/>
                </a:solidFill>
                <a:latin typeface="Times New Roman"/>
                <a:cs typeface="Times New Roman"/>
              </a:rPr>
              <a:t>age</a:t>
            </a:r>
            <a:endParaRPr lang="en-CA" sz="1800" dirty="0">
              <a:solidFill>
                <a:srgbClr val="000000"/>
              </a:solidFill>
            </a:endParaRPr>
          </a:p>
        </p:txBody>
      </p:sp>
      <p:sp>
        <p:nvSpPr>
          <p:cNvPr id="9" name="TextBox 9"/>
          <p:cNvSpPr txBox="1"/>
          <p:nvPr/>
        </p:nvSpPr>
        <p:spPr>
          <a:xfrm>
            <a:off x="4521200" y="4708724"/>
            <a:ext cx="2096728" cy="538609"/>
          </a:xfrm>
          <a:prstGeom prst="rect">
            <a:avLst/>
          </a:prstGeom>
          <a:noFill/>
        </p:spPr>
        <p:txBody>
          <a:bodyPr vert="horz" wrap="none" lIns="0" tIns="0" rIns="0" bIns="0" rtlCol="0">
            <a:spAutoFit/>
          </a:bodyPr>
          <a:lstStyle/>
          <a:p>
            <a:pPr>
              <a:lnSpc>
                <a:spcPts val="2100"/>
              </a:lnSpc>
              <a:tabLst>
                <a:tab pos="1511300" algn="l"/>
              </a:tabLst>
            </a:pPr>
            <a:r>
              <a:rPr lang="en-CA" sz="1800" dirty="0">
                <a:solidFill>
                  <a:srgbClr val="000000"/>
                </a:solidFill>
                <a:latin typeface="Times New Roman"/>
                <a:cs typeface="Times New Roman"/>
              </a:rPr>
              <a:t>3 </a:t>
            </a:r>
            <a:r>
              <a:rPr lang="en-CA" dirty="0">
                <a:solidFill>
                  <a:srgbClr val="000000"/>
                </a:solidFill>
                <a:latin typeface="Times New Roman"/>
                <a:cs typeface="Times New Roman"/>
              </a:rPr>
              <a:t>year </a:t>
            </a:r>
            <a:r>
              <a:rPr lang="en-CA" sz="1800" dirty="0">
                <a:solidFill>
                  <a:srgbClr val="000000"/>
                </a:solidFill>
                <a:latin typeface="Times New Roman"/>
                <a:cs typeface="Times New Roman"/>
              </a:rPr>
              <a:t>	5 </a:t>
            </a:r>
            <a:r>
              <a:rPr lang="en-CA" dirty="0">
                <a:solidFill>
                  <a:srgbClr val="000000"/>
                </a:solidFill>
                <a:latin typeface="Times New Roman"/>
                <a:cs typeface="Times New Roman"/>
              </a:rPr>
              <a:t>year</a:t>
            </a:r>
            <a:endParaRPr lang="en-CA" sz="1800" dirty="0">
              <a:solidFill>
                <a:srgbClr val="000000"/>
              </a:solidFill>
              <a:latin typeface="Times New Roman"/>
              <a:cs typeface="Times New Roman"/>
            </a:endParaRPr>
          </a:p>
          <a:p>
            <a:pPr>
              <a:lnSpc>
                <a:spcPts val="2070"/>
              </a:lnSpc>
            </a:pPr>
            <a:endParaRPr lang="en-CA" sz="1800" dirty="0">
              <a:solidFill>
                <a:srgbClr val="000000"/>
              </a:solidFill>
            </a:endParaRPr>
          </a:p>
        </p:txBody>
      </p:sp>
      <p:sp>
        <p:nvSpPr>
          <p:cNvPr id="11" name="TextBox 4"/>
          <p:cNvSpPr txBox="1"/>
          <p:nvPr/>
        </p:nvSpPr>
        <p:spPr>
          <a:xfrm>
            <a:off x="317500" y="5157192"/>
            <a:ext cx="3754233" cy="1769715"/>
          </a:xfrm>
          <a:prstGeom prst="rect">
            <a:avLst/>
          </a:prstGeom>
          <a:noFill/>
        </p:spPr>
        <p:txBody>
          <a:bodyPr vert="horz" wrap="none" lIns="0" tIns="0" rIns="0" bIns="0" rtlCol="0">
            <a:spAutoFit/>
          </a:bodyPr>
          <a:lstStyle/>
          <a:p>
            <a:pPr>
              <a:lnSpc>
                <a:spcPts val="4600"/>
              </a:lnSpc>
            </a:pPr>
            <a:r>
              <a:rPr lang="en-US" sz="2000" dirty="0">
                <a:solidFill>
                  <a:srgbClr val="000000"/>
                </a:solidFill>
                <a:latin typeface="Times New Roman" pitchFamily="18" charset="0"/>
                <a:cs typeface="Times New Roman" pitchFamily="18" charset="0"/>
              </a:rPr>
              <a:t>The first year of life</a:t>
            </a:r>
            <a:r>
              <a:rPr lang="en-US" sz="2000" b="1" dirty="0">
                <a:solidFill>
                  <a:srgbClr val="000000"/>
                </a:solidFill>
                <a:latin typeface="Times New Roman" pitchFamily="18" charset="0"/>
                <a:cs typeface="Times New Roman" pitchFamily="18" charset="0"/>
              </a:rPr>
              <a:t> – milk</a:t>
            </a:r>
            <a:endParaRPr lang="x-none" sz="2000" b="1" dirty="0">
              <a:solidFill>
                <a:srgbClr val="000000"/>
              </a:solidFill>
              <a:latin typeface="Times New Roman" pitchFamily="18" charset="0"/>
              <a:cs typeface="Times New Roman" pitchFamily="18" charset="0"/>
            </a:endParaRPr>
          </a:p>
          <a:p>
            <a:pPr>
              <a:lnSpc>
                <a:spcPts val="4600"/>
              </a:lnSpc>
            </a:pPr>
            <a:r>
              <a:rPr lang="en-US" sz="2000" dirty="0">
                <a:solidFill>
                  <a:srgbClr val="000000"/>
                </a:solidFill>
                <a:latin typeface="Times New Roman" pitchFamily="18" charset="0"/>
                <a:cs typeface="Times New Roman" pitchFamily="18" charset="0"/>
              </a:rPr>
              <a:t>Second year of life </a:t>
            </a:r>
            <a:r>
              <a:rPr lang="en-US" sz="2000" b="1" dirty="0">
                <a:solidFill>
                  <a:srgbClr val="000000"/>
                </a:solidFill>
                <a:latin typeface="Times New Roman" pitchFamily="18" charset="0"/>
                <a:cs typeface="Times New Roman" pitchFamily="18" charset="0"/>
              </a:rPr>
              <a:t>– eggs</a:t>
            </a:r>
          </a:p>
          <a:p>
            <a:pPr>
              <a:lnSpc>
                <a:spcPts val="4600"/>
              </a:lnSpc>
            </a:pPr>
            <a:r>
              <a:rPr lang="en-US" sz="2000" dirty="0">
                <a:solidFill>
                  <a:srgbClr val="000000"/>
                </a:solidFill>
                <a:latin typeface="Times New Roman" pitchFamily="18" charset="0"/>
                <a:cs typeface="Times New Roman" pitchFamily="18" charset="0"/>
              </a:rPr>
              <a:t>Third year of life </a:t>
            </a:r>
            <a:r>
              <a:rPr lang="en-US" sz="2000" b="1" dirty="0">
                <a:solidFill>
                  <a:srgbClr val="000000"/>
                </a:solidFill>
                <a:latin typeface="Times New Roman" pitchFamily="18" charset="0"/>
                <a:cs typeface="Times New Roman" pitchFamily="18" charset="0"/>
              </a:rPr>
              <a:t>- inhaled antigens</a:t>
            </a:r>
            <a:endParaRPr lang="en-CA" sz="2200" b="1" dirty="0">
              <a:solidFill>
                <a:srgbClr val="00000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p:cNvPicPr>
          <p:nvPr/>
        </p:nvPicPr>
        <p:blipFill>
          <a:blip r:embed="rId2" cstate="print"/>
          <a:stretch>
            <a:fillRect/>
          </a:stretch>
        </p:blipFill>
        <p:spPr>
          <a:xfrm>
            <a:off x="0" y="0"/>
            <a:ext cx="9144000" cy="6845300"/>
          </a:xfrm>
          <a:prstGeom prst="rect">
            <a:avLst/>
          </a:prstGeom>
        </p:spPr>
      </p:pic>
      <p:sp>
        <p:nvSpPr>
          <p:cNvPr id="6" name="TextBox 2"/>
          <p:cNvSpPr txBox="1"/>
          <p:nvPr/>
        </p:nvSpPr>
        <p:spPr>
          <a:xfrm>
            <a:off x="838200" y="546100"/>
            <a:ext cx="8148384" cy="589905"/>
          </a:xfrm>
          <a:prstGeom prst="rect">
            <a:avLst/>
          </a:prstGeom>
          <a:noFill/>
        </p:spPr>
        <p:txBody>
          <a:bodyPr vert="horz" wrap="none" lIns="0" tIns="0" rIns="0" bIns="0" rtlCol="0">
            <a:spAutoFit/>
          </a:bodyPr>
          <a:lstStyle/>
          <a:p>
            <a:pPr>
              <a:lnSpc>
                <a:spcPts val="4600"/>
              </a:lnSpc>
            </a:pPr>
            <a:r>
              <a:rPr lang="en-US" sz="4008" b="1" dirty="0">
                <a:solidFill>
                  <a:srgbClr val="000000"/>
                </a:solidFill>
                <a:latin typeface="Times New Roman Bold"/>
                <a:cs typeface="Times New Roman Bold"/>
              </a:rPr>
              <a:t>Modulation of the immune response?</a:t>
            </a:r>
            <a:endParaRPr lang="en-CA" sz="3998" dirty="0">
              <a:solidFill>
                <a:srgbClr val="000000"/>
              </a:solidFill>
            </a:endParaRPr>
          </a:p>
        </p:txBody>
      </p:sp>
      <p:sp>
        <p:nvSpPr>
          <p:cNvPr id="3" name="TextBox 3"/>
          <p:cNvSpPr txBox="1"/>
          <p:nvPr/>
        </p:nvSpPr>
        <p:spPr>
          <a:xfrm>
            <a:off x="3131840" y="2276872"/>
            <a:ext cx="5839740" cy="1641475"/>
          </a:xfrm>
          <a:prstGeom prst="rect">
            <a:avLst/>
          </a:prstGeom>
          <a:noFill/>
        </p:spPr>
        <p:txBody>
          <a:bodyPr vert="horz" wrap="none" lIns="0" tIns="0" rIns="0" bIns="0" rtlCol="0">
            <a:spAutoFit/>
          </a:bodyPr>
          <a:lstStyle/>
          <a:p>
            <a:pPr>
              <a:lnSpc>
                <a:spcPts val="3220"/>
              </a:lnSpc>
            </a:pPr>
            <a:r>
              <a:rPr lang="en-US" sz="2795" dirty="0">
                <a:solidFill>
                  <a:srgbClr val="000000"/>
                </a:solidFill>
                <a:latin typeface="Times New Roman"/>
                <a:cs typeface="Times New Roman"/>
              </a:rPr>
              <a:t>Cross-talk between the microorganism </a:t>
            </a:r>
            <a:endParaRPr lang="x-none" sz="2795" dirty="0">
              <a:solidFill>
                <a:srgbClr val="000000"/>
              </a:solidFill>
              <a:latin typeface="Times New Roman"/>
              <a:cs typeface="Times New Roman"/>
            </a:endParaRPr>
          </a:p>
          <a:p>
            <a:pPr>
              <a:lnSpc>
                <a:spcPts val="3220"/>
              </a:lnSpc>
            </a:pPr>
            <a:r>
              <a:rPr lang="en-US" sz="2795" dirty="0">
                <a:solidFill>
                  <a:srgbClr val="000000"/>
                </a:solidFill>
                <a:latin typeface="Times New Roman"/>
                <a:cs typeface="Times New Roman"/>
              </a:rPr>
              <a:t>and the immune system is critical for the</a:t>
            </a:r>
            <a:endParaRPr lang="x-none" sz="2795" dirty="0">
              <a:solidFill>
                <a:srgbClr val="000000"/>
              </a:solidFill>
              <a:latin typeface="Times New Roman"/>
              <a:cs typeface="Times New Roman"/>
            </a:endParaRPr>
          </a:p>
          <a:p>
            <a:pPr>
              <a:lnSpc>
                <a:spcPts val="3220"/>
              </a:lnSpc>
            </a:pPr>
            <a:r>
              <a:rPr lang="en-US" sz="2795" dirty="0">
                <a:solidFill>
                  <a:srgbClr val="000000"/>
                </a:solidFill>
                <a:latin typeface="Times New Roman"/>
                <a:cs typeface="Times New Roman"/>
              </a:rPr>
              <a:t> normal development of the</a:t>
            </a:r>
            <a:endParaRPr lang="x-none" sz="2795" dirty="0">
              <a:solidFill>
                <a:srgbClr val="000000"/>
              </a:solidFill>
              <a:latin typeface="Times New Roman"/>
              <a:cs typeface="Times New Roman"/>
            </a:endParaRPr>
          </a:p>
          <a:p>
            <a:pPr>
              <a:lnSpc>
                <a:spcPts val="3220"/>
              </a:lnSpc>
            </a:pPr>
            <a:r>
              <a:rPr lang="en-US" sz="2795" dirty="0">
                <a:solidFill>
                  <a:srgbClr val="000000"/>
                </a:solidFill>
                <a:latin typeface="Times New Roman"/>
                <a:cs typeface="Times New Roman"/>
              </a:rPr>
              <a:t> immune system</a:t>
            </a:r>
            <a:endParaRPr lang="en-CA" sz="2795" dirty="0">
              <a:solidFill>
                <a:srgbClr val="000000"/>
              </a:solidFill>
            </a:endParaRPr>
          </a:p>
        </p:txBody>
      </p:sp>
      <p:sp>
        <p:nvSpPr>
          <p:cNvPr id="5" name="TextBox 5"/>
          <p:cNvSpPr txBox="1"/>
          <p:nvPr/>
        </p:nvSpPr>
        <p:spPr>
          <a:xfrm>
            <a:off x="711200" y="5842000"/>
            <a:ext cx="8432800" cy="508000"/>
          </a:xfrm>
          <a:prstGeom prst="rect">
            <a:avLst/>
          </a:prstGeom>
          <a:noFill/>
        </p:spPr>
        <p:txBody>
          <a:bodyPr vert="horz" wrap="none" lIns="0" tIns="0" rIns="0" bIns="0" rtlCol="0">
            <a:spAutoFit/>
          </a:bodyPr>
          <a:lstStyle/>
          <a:p>
            <a:pPr>
              <a:lnSpc>
                <a:spcPts val="3220"/>
              </a:lnSpc>
            </a:pPr>
            <a:r>
              <a:rPr lang="en-CA" sz="2795">
                <a:solidFill>
                  <a:srgbClr val="000000"/>
                </a:solidFill>
                <a:latin typeface="Times New Roman"/>
                <a:cs typeface="Times New Roman"/>
              </a:rPr>
              <a:t>Metchnikoff</a:t>
            </a:r>
          </a:p>
          <a:p>
            <a:pPr>
              <a:lnSpc>
                <a:spcPts val="3220"/>
              </a:lnSpc>
            </a:pPr>
            <a:endParaRPr lang="en-CA" sz="2795">
              <a:solidFill>
                <a:srgbClr val="000000"/>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E:\P9030258a.JPG"/>
          <p:cNvPicPr>
            <a:picLocks noChangeAspect="1" noChangeArrowheads="1"/>
          </p:cNvPicPr>
          <p:nvPr/>
        </p:nvPicPr>
        <p:blipFill>
          <a:blip r:embed="rId2" cstate="print"/>
          <a:srcRect/>
          <a:stretch>
            <a:fillRect/>
          </a:stretch>
        </p:blipFill>
        <p:spPr bwMode="auto">
          <a:xfrm>
            <a:off x="179512" y="1124744"/>
            <a:ext cx="8583168" cy="5688632"/>
          </a:xfrm>
          <a:prstGeom prst="rect">
            <a:avLst/>
          </a:prstGeom>
          <a:noFill/>
        </p:spPr>
      </p:pic>
      <p:sp>
        <p:nvSpPr>
          <p:cNvPr id="3" name="Rectangle 2"/>
          <p:cNvSpPr/>
          <p:nvPr/>
        </p:nvSpPr>
        <p:spPr>
          <a:xfrm>
            <a:off x="179512" y="72008"/>
            <a:ext cx="8568952" cy="980728"/>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3200" dirty="0" smtClean="0">
                <a:latin typeface="arial"/>
              </a:rPr>
              <a:t>University of California San Francisco</a:t>
            </a:r>
          </a:p>
          <a:p>
            <a:pPr algn="ctr"/>
            <a:r>
              <a:rPr lang="en-US" sz="3200" b="1" i="1" cap="all" dirty="0" smtClean="0">
                <a:ln w="9000" cmpd="sng">
                  <a:solidFill>
                    <a:schemeClr val="accent4">
                      <a:shade val="50000"/>
                      <a:satMod val="120000"/>
                    </a:schemeClr>
                  </a:solidFill>
                  <a:prstDash val="solid"/>
                </a:ln>
                <a:solidFill>
                  <a:srgbClr val="C00000"/>
                </a:solidFill>
                <a:effectLst>
                  <a:reflection blurRad="12700" stA="28000" endPos="45000" dist="1000" dir="5400000" sy="-100000" algn="bl" rotWithShape="0"/>
                </a:effectLst>
                <a:latin typeface="Palatino Linotype" pitchFamily="18" charset="0"/>
              </a:rPr>
              <a:t>UCSF</a:t>
            </a:r>
            <a:endParaRPr lang="en-US" sz="3200" b="1" i="1" cap="all" dirty="0">
              <a:ln w="9000" cmpd="sng">
                <a:solidFill>
                  <a:schemeClr val="accent4">
                    <a:shade val="50000"/>
                    <a:satMod val="120000"/>
                  </a:schemeClr>
                </a:solidFill>
                <a:prstDash val="solid"/>
              </a:ln>
              <a:solidFill>
                <a:srgbClr val="C00000"/>
              </a:solidFill>
              <a:effectLst>
                <a:reflection blurRad="12700" stA="28000" endPos="45000" dist="1000" dir="5400000" sy="-100000" algn="bl" rotWithShape="0"/>
              </a:effectLst>
              <a:latin typeface="Palatino Linotype" pitchFamily="18"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p:cNvPicPr>
          <p:nvPr/>
        </p:nvPicPr>
        <p:blipFill>
          <a:blip r:embed="rId2" cstate="print"/>
          <a:stretch>
            <a:fillRect/>
          </a:stretch>
        </p:blipFill>
        <p:spPr>
          <a:xfrm>
            <a:off x="0" y="12700"/>
            <a:ext cx="9144000" cy="6845300"/>
          </a:xfrm>
          <a:prstGeom prst="rect">
            <a:avLst/>
          </a:prstGeom>
        </p:spPr>
      </p:pic>
      <p:sp>
        <p:nvSpPr>
          <p:cNvPr id="9" name="TextBox 2"/>
          <p:cNvSpPr txBox="1"/>
          <p:nvPr/>
        </p:nvSpPr>
        <p:spPr>
          <a:xfrm>
            <a:off x="1003300" y="228600"/>
            <a:ext cx="6194388" cy="1209177"/>
          </a:xfrm>
          <a:prstGeom prst="rect">
            <a:avLst/>
          </a:prstGeom>
          <a:noFill/>
        </p:spPr>
        <p:txBody>
          <a:bodyPr vert="horz" wrap="none" lIns="0" tIns="0" rIns="0" bIns="0" rtlCol="0">
            <a:spAutoFit/>
          </a:bodyPr>
          <a:lstStyle/>
          <a:p>
            <a:pPr>
              <a:lnSpc>
                <a:spcPts val="4800"/>
              </a:lnSpc>
              <a:tabLst>
                <a:tab pos="1270000" algn="l"/>
              </a:tabLst>
            </a:pPr>
            <a:r>
              <a:rPr lang="en-US" sz="3995" dirty="0">
                <a:solidFill>
                  <a:srgbClr val="000000"/>
                </a:solidFill>
                <a:latin typeface="Times New Roman"/>
                <a:cs typeface="Times New Roman"/>
              </a:rPr>
              <a:t>Inverse correlation of allergic </a:t>
            </a:r>
            <a:endParaRPr lang="x-none" sz="3995" dirty="0">
              <a:solidFill>
                <a:srgbClr val="000000"/>
              </a:solidFill>
              <a:latin typeface="Times New Roman"/>
              <a:cs typeface="Times New Roman"/>
            </a:endParaRPr>
          </a:p>
          <a:p>
            <a:pPr>
              <a:lnSpc>
                <a:spcPts val="4800"/>
              </a:lnSpc>
              <a:tabLst>
                <a:tab pos="1270000" algn="l"/>
              </a:tabLst>
            </a:pPr>
            <a:r>
              <a:rPr lang="en-US" sz="3995" dirty="0">
                <a:solidFill>
                  <a:srgbClr val="000000"/>
                </a:solidFill>
                <a:latin typeface="Times New Roman"/>
                <a:cs typeface="Times New Roman"/>
              </a:rPr>
              <a:t>diseases and infections</a:t>
            </a:r>
            <a:endParaRPr lang="en-CA" sz="3995" dirty="0">
              <a:solidFill>
                <a:srgbClr val="000000"/>
              </a:solidFill>
            </a:endParaRPr>
          </a:p>
        </p:txBody>
      </p:sp>
      <p:sp>
        <p:nvSpPr>
          <p:cNvPr id="3" name="TextBox 3"/>
          <p:cNvSpPr txBox="1"/>
          <p:nvPr/>
        </p:nvSpPr>
        <p:spPr>
          <a:xfrm>
            <a:off x="5232400" y="2070100"/>
            <a:ext cx="3895297" cy="1795363"/>
          </a:xfrm>
          <a:prstGeom prst="rect">
            <a:avLst/>
          </a:prstGeom>
          <a:noFill/>
        </p:spPr>
        <p:txBody>
          <a:bodyPr vert="horz" wrap="none" lIns="0" tIns="0" rIns="0" bIns="0" rtlCol="0">
            <a:spAutoFit/>
          </a:bodyPr>
          <a:lstStyle/>
          <a:p>
            <a:pPr>
              <a:lnSpc>
                <a:spcPts val="2760"/>
              </a:lnSpc>
            </a:pPr>
            <a:r>
              <a:rPr lang="en-CA" sz="2402" dirty="0">
                <a:solidFill>
                  <a:srgbClr val="000000"/>
                </a:solidFill>
                <a:latin typeface="Arial"/>
                <a:cs typeface="Arial"/>
              </a:rPr>
              <a:t>•</a:t>
            </a:r>
            <a:r>
              <a:rPr lang="en-CA" sz="2402" dirty="0">
                <a:solidFill>
                  <a:srgbClr val="000000"/>
                </a:solidFill>
                <a:latin typeface="Times New Roman"/>
                <a:cs typeface="Times New Roman"/>
              </a:rPr>
              <a:t> </a:t>
            </a:r>
            <a:r>
              <a:rPr lang="en-US" sz="2402" dirty="0">
                <a:solidFill>
                  <a:srgbClr val="000000"/>
                </a:solidFill>
                <a:latin typeface="Times New Roman"/>
                <a:cs typeface="Times New Roman"/>
              </a:rPr>
              <a:t>About 30% of children in </a:t>
            </a:r>
            <a:endParaRPr lang="x-none" sz="2402" dirty="0">
              <a:solidFill>
                <a:srgbClr val="000000"/>
              </a:solidFill>
              <a:latin typeface="Times New Roman"/>
              <a:cs typeface="Times New Roman"/>
            </a:endParaRPr>
          </a:p>
          <a:p>
            <a:pPr>
              <a:lnSpc>
                <a:spcPts val="2760"/>
              </a:lnSpc>
            </a:pPr>
            <a:r>
              <a:rPr lang="en-US" sz="2402" dirty="0">
                <a:solidFill>
                  <a:srgbClr val="000000"/>
                </a:solidFill>
                <a:latin typeface="Times New Roman"/>
                <a:cs typeface="Times New Roman"/>
              </a:rPr>
              <a:t>various parts of the world have </a:t>
            </a:r>
            <a:endParaRPr lang="x-none" sz="2402" dirty="0">
              <a:solidFill>
                <a:srgbClr val="000000"/>
              </a:solidFill>
              <a:latin typeface="Times New Roman"/>
              <a:cs typeface="Times New Roman"/>
            </a:endParaRPr>
          </a:p>
          <a:p>
            <a:pPr>
              <a:lnSpc>
                <a:spcPts val="2760"/>
              </a:lnSpc>
            </a:pPr>
            <a:r>
              <a:rPr lang="en-US" sz="2402" dirty="0">
                <a:solidFill>
                  <a:srgbClr val="000000"/>
                </a:solidFill>
                <a:latin typeface="Times New Roman"/>
                <a:cs typeface="Times New Roman"/>
              </a:rPr>
              <a:t>antibodies to allergenic mites</a:t>
            </a:r>
            <a:endParaRPr lang="x-none" sz="2402" dirty="0">
              <a:solidFill>
                <a:srgbClr val="000000"/>
              </a:solidFill>
              <a:latin typeface="Times New Roman"/>
              <a:cs typeface="Times New Roman"/>
            </a:endParaRPr>
          </a:p>
          <a:p>
            <a:pPr>
              <a:lnSpc>
                <a:spcPts val="2760"/>
              </a:lnSpc>
            </a:pPr>
            <a:r>
              <a:rPr lang="en-US" sz="2402" dirty="0">
                <a:solidFill>
                  <a:srgbClr val="000000"/>
                </a:solidFill>
                <a:latin typeface="Times New Roman"/>
                <a:cs typeface="Times New Roman"/>
              </a:rPr>
              <a:t> (all children are exposed)</a:t>
            </a:r>
            <a:endParaRPr lang="en-CA" sz="2402" dirty="0">
              <a:solidFill>
                <a:srgbClr val="000000"/>
              </a:solidFill>
              <a:latin typeface="Times New Roman"/>
              <a:cs typeface="Times New Roman"/>
            </a:endParaRPr>
          </a:p>
          <a:p>
            <a:pPr>
              <a:lnSpc>
                <a:spcPts val="2760"/>
              </a:lnSpc>
            </a:pPr>
            <a:endParaRPr lang="en-CA" sz="2402" dirty="0">
              <a:solidFill>
                <a:srgbClr val="000000"/>
              </a:solidFill>
            </a:endParaRPr>
          </a:p>
        </p:txBody>
      </p:sp>
      <p:sp>
        <p:nvSpPr>
          <p:cNvPr id="7" name="TextBox 7"/>
          <p:cNvSpPr txBox="1"/>
          <p:nvPr/>
        </p:nvSpPr>
        <p:spPr>
          <a:xfrm>
            <a:off x="4932040" y="4149080"/>
            <a:ext cx="3995325" cy="1667123"/>
          </a:xfrm>
          <a:prstGeom prst="rect">
            <a:avLst/>
          </a:prstGeom>
          <a:noFill/>
        </p:spPr>
        <p:txBody>
          <a:bodyPr vert="horz" wrap="none" lIns="0" tIns="0" rIns="0" bIns="0" rtlCol="0">
            <a:spAutoFit/>
          </a:bodyPr>
          <a:lstStyle/>
          <a:p>
            <a:pPr>
              <a:lnSpc>
                <a:spcPts val="2600"/>
              </a:lnSpc>
              <a:tabLst>
                <a:tab pos="342900" algn="l"/>
              </a:tabLst>
            </a:pPr>
            <a:r>
              <a:rPr lang="en-CA" sz="2402" dirty="0">
                <a:solidFill>
                  <a:srgbClr val="000000"/>
                </a:solidFill>
                <a:latin typeface="Arial"/>
                <a:cs typeface="Arial"/>
              </a:rPr>
              <a:t>•</a:t>
            </a:r>
            <a:r>
              <a:rPr lang="en-CA" sz="2402" dirty="0">
                <a:solidFill>
                  <a:srgbClr val="000000"/>
                </a:solidFill>
                <a:latin typeface="Times New Roman"/>
                <a:cs typeface="Times New Roman"/>
              </a:rPr>
              <a:t> </a:t>
            </a:r>
            <a:r>
              <a:rPr lang="en-US" sz="2402" dirty="0">
                <a:solidFill>
                  <a:srgbClr val="000000"/>
                </a:solidFill>
                <a:latin typeface="Times New Roman"/>
                <a:cs typeface="Times New Roman"/>
              </a:rPr>
              <a:t>Asthma occurs in 12% of </a:t>
            </a:r>
            <a:endParaRPr lang="x-none" sz="2402" dirty="0">
              <a:solidFill>
                <a:srgbClr val="000000"/>
              </a:solidFill>
              <a:latin typeface="Times New Roman"/>
              <a:cs typeface="Times New Roman"/>
            </a:endParaRPr>
          </a:p>
          <a:p>
            <a:pPr>
              <a:lnSpc>
                <a:spcPts val="2600"/>
              </a:lnSpc>
              <a:tabLst>
                <a:tab pos="342900" algn="l"/>
              </a:tabLst>
            </a:pPr>
            <a:r>
              <a:rPr lang="en-US" sz="2402" dirty="0">
                <a:solidFill>
                  <a:srgbClr val="000000"/>
                </a:solidFill>
                <a:latin typeface="Times New Roman"/>
                <a:cs typeface="Times New Roman"/>
              </a:rPr>
              <a:t>children in Europe and Australia</a:t>
            </a:r>
            <a:endParaRPr lang="x-none" sz="2402" dirty="0">
              <a:solidFill>
                <a:srgbClr val="000000"/>
              </a:solidFill>
              <a:latin typeface="Times New Roman"/>
              <a:cs typeface="Times New Roman"/>
            </a:endParaRPr>
          </a:p>
          <a:p>
            <a:pPr>
              <a:lnSpc>
                <a:spcPts val="2600"/>
              </a:lnSpc>
              <a:tabLst>
                <a:tab pos="342900" algn="l"/>
              </a:tabLst>
            </a:pPr>
            <a:r>
              <a:rPr lang="en-US" sz="2402" dirty="0">
                <a:solidFill>
                  <a:srgbClr val="000000"/>
                </a:solidFill>
                <a:latin typeface="Times New Roman"/>
                <a:cs typeface="Times New Roman"/>
              </a:rPr>
              <a:t> and only 3% in Gambia a</a:t>
            </a:r>
            <a:endParaRPr lang="x-none" sz="2402" dirty="0">
              <a:solidFill>
                <a:srgbClr val="000000"/>
              </a:solidFill>
              <a:latin typeface="Times New Roman"/>
              <a:cs typeface="Times New Roman"/>
            </a:endParaRPr>
          </a:p>
          <a:p>
            <a:pPr>
              <a:lnSpc>
                <a:spcPts val="2600"/>
              </a:lnSpc>
              <a:tabLst>
                <a:tab pos="342900" algn="l"/>
              </a:tabLst>
            </a:pPr>
            <a:r>
              <a:rPr lang="en-US" sz="2402" dirty="0" err="1">
                <a:solidFill>
                  <a:srgbClr val="000000"/>
                </a:solidFill>
                <a:latin typeface="Times New Roman"/>
                <a:cs typeface="Times New Roman"/>
              </a:rPr>
              <a:t>nd</a:t>
            </a:r>
            <a:r>
              <a:rPr lang="en-US" sz="2402" dirty="0">
                <a:solidFill>
                  <a:srgbClr val="000000"/>
                </a:solidFill>
                <a:latin typeface="Times New Roman"/>
                <a:cs typeface="Times New Roman"/>
              </a:rPr>
              <a:t> Nigeria</a:t>
            </a:r>
            <a:endParaRPr lang="en-CA" sz="2400" dirty="0">
              <a:solidFill>
                <a:srgbClr val="000000"/>
              </a:solidFill>
              <a:latin typeface="Times New Roman"/>
              <a:cs typeface="Times New Roman"/>
            </a:endParaRPr>
          </a:p>
          <a:p>
            <a:pPr>
              <a:lnSpc>
                <a:spcPts val="2600"/>
              </a:lnSpc>
            </a:pPr>
            <a:endParaRPr lang="en-CA" sz="2400" dirty="0">
              <a:solidFill>
                <a:srgbClr val="000000"/>
              </a:solidFill>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gradFill>
          <a:gsLst>
            <a:gs pos="0">
              <a:schemeClr val="bg2">
                <a:lumMod val="90000"/>
              </a:schemeClr>
            </a:gs>
            <a:gs pos="100000">
              <a:schemeClr val="bg1"/>
            </a:gs>
          </a:gsLst>
          <a:lin ang="2700000" scaled="1"/>
        </a:gradFill>
        <a:effectLst/>
      </p:bgPr>
    </p:bg>
    <p:spTree>
      <p:nvGrpSpPr>
        <p:cNvPr id="1" name=""/>
        <p:cNvGrpSpPr/>
        <p:nvPr/>
      </p:nvGrpSpPr>
      <p:grpSpPr>
        <a:xfrm>
          <a:off x="0" y="0"/>
          <a:ext cx="0" cy="0"/>
          <a:chOff x="0" y="0"/>
          <a:chExt cx="0" cy="0"/>
        </a:xfrm>
      </p:grpSpPr>
      <p:grpSp>
        <p:nvGrpSpPr>
          <p:cNvPr id="2" name="Group 37"/>
          <p:cNvGrpSpPr/>
          <p:nvPr/>
        </p:nvGrpSpPr>
        <p:grpSpPr>
          <a:xfrm>
            <a:off x="5220072" y="4797152"/>
            <a:ext cx="3204354" cy="1080120"/>
            <a:chOff x="1331640" y="2996952"/>
            <a:chExt cx="8544943" cy="2880320"/>
          </a:xfrm>
        </p:grpSpPr>
        <p:sp>
          <p:nvSpPr>
            <p:cNvPr id="3" name="Cube 2"/>
            <p:cNvSpPr/>
            <p:nvPr/>
          </p:nvSpPr>
          <p:spPr>
            <a:xfrm rot="464404">
              <a:off x="1628593" y="5076325"/>
              <a:ext cx="6295344" cy="161734"/>
            </a:xfrm>
            <a:prstGeom prst="cube">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latin typeface="Times New Roman" pitchFamily="18" charset="0"/>
                <a:cs typeface="Times New Roman" pitchFamily="18" charset="0"/>
              </a:endParaRPr>
            </a:p>
          </p:txBody>
        </p:sp>
        <p:sp>
          <p:nvSpPr>
            <p:cNvPr id="4" name="Isosceles Triangle 3"/>
            <p:cNvSpPr/>
            <p:nvPr/>
          </p:nvSpPr>
          <p:spPr>
            <a:xfrm>
              <a:off x="4427984" y="5229200"/>
              <a:ext cx="576064" cy="648072"/>
            </a:xfrm>
            <a:prstGeom prst="triangle">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latin typeface="Times New Roman" pitchFamily="18" charset="0"/>
                <a:cs typeface="Times New Roman" pitchFamily="18" charset="0"/>
              </a:endParaRPr>
            </a:p>
          </p:txBody>
        </p:sp>
        <p:grpSp>
          <p:nvGrpSpPr>
            <p:cNvPr id="5" name="Group 183"/>
            <p:cNvGrpSpPr>
              <a:grpSpLocks/>
            </p:cNvGrpSpPr>
            <p:nvPr/>
          </p:nvGrpSpPr>
          <p:grpSpPr bwMode="auto">
            <a:xfrm>
              <a:off x="1331640" y="2996952"/>
              <a:ext cx="865187" cy="927100"/>
              <a:chOff x="1174" y="2442"/>
              <a:chExt cx="840" cy="900"/>
            </a:xfrm>
            <a:gradFill flip="none" rotWithShape="1">
              <a:gsLst>
                <a:gs pos="0">
                  <a:schemeClr val="accent6">
                    <a:lumMod val="40000"/>
                    <a:lumOff val="60000"/>
                    <a:shade val="30000"/>
                    <a:satMod val="115000"/>
                  </a:schemeClr>
                </a:gs>
                <a:gs pos="50000">
                  <a:schemeClr val="accent6">
                    <a:lumMod val="40000"/>
                    <a:lumOff val="60000"/>
                    <a:shade val="67500"/>
                    <a:satMod val="115000"/>
                  </a:schemeClr>
                </a:gs>
                <a:gs pos="100000">
                  <a:schemeClr val="accent6">
                    <a:lumMod val="40000"/>
                    <a:lumOff val="60000"/>
                    <a:shade val="100000"/>
                    <a:satMod val="115000"/>
                  </a:schemeClr>
                </a:gs>
              </a:gsLst>
              <a:lin ang="10800000" scaled="1"/>
              <a:tileRect/>
            </a:gradFill>
            <a:effectLst>
              <a:outerShdw blurRad="63500" sx="102000" sy="102000" algn="ctr" rotWithShape="0">
                <a:prstClr val="black">
                  <a:alpha val="40000"/>
                </a:prstClr>
              </a:outerShdw>
            </a:effectLst>
          </p:grpSpPr>
          <p:sp>
            <p:nvSpPr>
              <p:cNvPr id="6" name="Oval 184"/>
              <p:cNvSpPr>
                <a:spLocks noChangeArrowheads="1"/>
              </p:cNvSpPr>
              <p:nvPr/>
            </p:nvSpPr>
            <p:spPr bwMode="auto">
              <a:xfrm rot="16200000">
                <a:off x="1144" y="2472"/>
                <a:ext cx="900" cy="840"/>
              </a:xfrm>
              <a:prstGeom prst="ellipse">
                <a:avLst/>
              </a:prstGeom>
              <a:solidFill>
                <a:schemeClr val="accent2">
                  <a:lumMod val="20000"/>
                  <a:lumOff val="80000"/>
                </a:schemeClr>
              </a:solidFill>
              <a:ln w="9525">
                <a:solidFill>
                  <a:schemeClr val="accent2">
                    <a:lumMod val="75000"/>
                  </a:schemeClr>
                </a:solidFill>
                <a:round/>
                <a:headEnd/>
                <a:tailEnd/>
              </a:ln>
            </p:spPr>
            <p:txBody>
              <a:bodyPr wrap="none" anchor="ctr"/>
              <a:lstStyle/>
              <a:p>
                <a:pPr>
                  <a:defRPr/>
                </a:pPr>
                <a:endParaRPr lang="en-US">
                  <a:latin typeface="Times New Roman" pitchFamily="18" charset="0"/>
                  <a:cs typeface="Times New Roman" pitchFamily="18" charset="0"/>
                </a:endParaRPr>
              </a:p>
            </p:txBody>
          </p:sp>
          <p:sp>
            <p:nvSpPr>
              <p:cNvPr id="7" name="Oval 185"/>
              <p:cNvSpPr>
                <a:spLocks noChangeArrowheads="1"/>
              </p:cNvSpPr>
              <p:nvPr/>
            </p:nvSpPr>
            <p:spPr bwMode="auto">
              <a:xfrm rot="16200000">
                <a:off x="1287" y="2679"/>
                <a:ext cx="614" cy="559"/>
              </a:xfrm>
              <a:prstGeom prst="ellipse">
                <a:avLst/>
              </a:prstGeom>
              <a:solidFill>
                <a:schemeClr val="accent2">
                  <a:lumMod val="75000"/>
                </a:schemeClr>
              </a:solidFill>
              <a:ln w="12700">
                <a:solidFill>
                  <a:schemeClr val="accent2">
                    <a:lumMod val="75000"/>
                  </a:schemeClr>
                </a:solidFill>
                <a:round/>
                <a:headEnd/>
                <a:tailEnd/>
              </a:ln>
              <a:effectLst/>
            </p:spPr>
            <p:txBody>
              <a:bodyPr vert="eaVert" wrap="none" anchor="ctr"/>
              <a:lstStyle/>
              <a:p>
                <a:pPr algn="ctr">
                  <a:defRPr/>
                </a:pPr>
                <a:r>
                  <a:rPr lang="en-US" sz="1200" b="1" dirty="0">
                    <a:solidFill>
                      <a:schemeClr val="bg1"/>
                    </a:solidFill>
                    <a:latin typeface="Times New Roman" pitchFamily="18" charset="0"/>
                    <a:cs typeface="Times New Roman" pitchFamily="18" charset="0"/>
                  </a:rPr>
                  <a:t>T</a:t>
                </a:r>
                <a:r>
                  <a:rPr lang="en-US" sz="1400" b="1" dirty="0">
                    <a:solidFill>
                      <a:schemeClr val="bg1"/>
                    </a:solidFill>
                    <a:latin typeface="Times New Roman" pitchFamily="18" charset="0"/>
                    <a:cs typeface="Times New Roman" pitchFamily="18" charset="0"/>
                  </a:rPr>
                  <a:t>h1</a:t>
                </a:r>
                <a:endParaRPr lang="en-CA" sz="1400" b="1" dirty="0">
                  <a:solidFill>
                    <a:schemeClr val="bg1"/>
                  </a:solidFill>
                  <a:latin typeface="Times New Roman" pitchFamily="18" charset="0"/>
                  <a:cs typeface="Times New Roman" pitchFamily="18" charset="0"/>
                </a:endParaRPr>
              </a:p>
            </p:txBody>
          </p:sp>
        </p:grpSp>
        <p:sp>
          <p:nvSpPr>
            <p:cNvPr id="8" name="TextBox 714"/>
            <p:cNvSpPr txBox="1">
              <a:spLocks noChangeArrowheads="1"/>
            </p:cNvSpPr>
            <p:nvPr/>
          </p:nvSpPr>
          <p:spPr bwMode="auto">
            <a:xfrm>
              <a:off x="2483765" y="2996952"/>
              <a:ext cx="1752192" cy="1723549"/>
            </a:xfrm>
            <a:prstGeom prst="rect">
              <a:avLst/>
            </a:prstGeom>
            <a:noFill/>
            <a:ln w="9525">
              <a:noFill/>
              <a:miter lim="800000"/>
              <a:headEnd/>
              <a:tailEnd/>
            </a:ln>
          </p:spPr>
          <p:txBody>
            <a:bodyPr wrap="square" anchor="ctr">
              <a:spAutoFit/>
            </a:bodyPr>
            <a:lstStyle/>
            <a:p>
              <a:r>
                <a:rPr lang="sr-Latn-CS" sz="1200" b="1" dirty="0">
                  <a:solidFill>
                    <a:schemeClr val="accent5">
                      <a:lumMod val="50000"/>
                    </a:schemeClr>
                  </a:solidFill>
                  <a:latin typeface="Times New Roman" pitchFamily="18" charset="0"/>
                  <a:cs typeface="Times New Roman" pitchFamily="18" charset="0"/>
                </a:rPr>
                <a:t>IL-2</a:t>
              </a:r>
            </a:p>
            <a:p>
              <a:r>
                <a:rPr lang="sr-Latn-CS" sz="1200" b="1" dirty="0">
                  <a:solidFill>
                    <a:schemeClr val="accent5">
                      <a:lumMod val="50000"/>
                    </a:schemeClr>
                  </a:solidFill>
                  <a:latin typeface="Times New Roman" pitchFamily="18" charset="0"/>
                  <a:cs typeface="Times New Roman" pitchFamily="18" charset="0"/>
                </a:rPr>
                <a:t>IL-12</a:t>
              </a:r>
            </a:p>
            <a:p>
              <a:r>
                <a:rPr lang="sr-Latn-CS" sz="1200" b="1" dirty="0">
                  <a:solidFill>
                    <a:schemeClr val="accent5">
                      <a:lumMod val="50000"/>
                    </a:schemeClr>
                  </a:solidFill>
                  <a:latin typeface="Times New Roman" pitchFamily="18" charset="0"/>
                  <a:cs typeface="Times New Roman" pitchFamily="18" charset="0"/>
                </a:rPr>
                <a:t>IFN-</a:t>
              </a:r>
              <a:r>
                <a:rPr lang="el-GR" sz="1200" b="1" dirty="0">
                  <a:solidFill>
                    <a:schemeClr val="accent5">
                      <a:lumMod val="50000"/>
                    </a:schemeClr>
                  </a:solidFill>
                  <a:latin typeface="Times New Roman" pitchFamily="18" charset="0"/>
                  <a:cs typeface="Times New Roman" pitchFamily="18" charset="0"/>
                </a:rPr>
                <a:t>γ</a:t>
              </a:r>
              <a:endParaRPr lang="en-US" sz="1200" b="1" dirty="0">
                <a:solidFill>
                  <a:schemeClr val="accent5">
                    <a:lumMod val="50000"/>
                  </a:schemeClr>
                </a:solidFill>
                <a:latin typeface="Times New Roman" pitchFamily="18" charset="0"/>
                <a:cs typeface="Times New Roman" pitchFamily="18" charset="0"/>
              </a:endParaRPr>
            </a:p>
          </p:txBody>
        </p:sp>
        <p:grpSp>
          <p:nvGrpSpPr>
            <p:cNvPr id="9" name="Group 183"/>
            <p:cNvGrpSpPr>
              <a:grpSpLocks/>
            </p:cNvGrpSpPr>
            <p:nvPr/>
          </p:nvGrpSpPr>
          <p:grpSpPr bwMode="auto">
            <a:xfrm>
              <a:off x="6732240" y="3789040"/>
              <a:ext cx="865187" cy="927100"/>
              <a:chOff x="1174" y="2442"/>
              <a:chExt cx="840" cy="900"/>
            </a:xfrm>
            <a:gradFill flip="none" rotWithShape="1">
              <a:gsLst>
                <a:gs pos="0">
                  <a:schemeClr val="accent6">
                    <a:lumMod val="40000"/>
                    <a:lumOff val="60000"/>
                    <a:shade val="30000"/>
                    <a:satMod val="115000"/>
                  </a:schemeClr>
                </a:gs>
                <a:gs pos="50000">
                  <a:schemeClr val="accent6">
                    <a:lumMod val="40000"/>
                    <a:lumOff val="60000"/>
                    <a:shade val="67500"/>
                    <a:satMod val="115000"/>
                  </a:schemeClr>
                </a:gs>
                <a:gs pos="100000">
                  <a:schemeClr val="accent6">
                    <a:lumMod val="40000"/>
                    <a:lumOff val="60000"/>
                    <a:shade val="100000"/>
                    <a:satMod val="115000"/>
                  </a:schemeClr>
                </a:gs>
              </a:gsLst>
              <a:lin ang="10800000" scaled="1"/>
              <a:tileRect/>
            </a:gradFill>
            <a:effectLst>
              <a:outerShdw blurRad="63500" sx="102000" sy="102000" algn="ctr" rotWithShape="0">
                <a:prstClr val="black">
                  <a:alpha val="40000"/>
                </a:prstClr>
              </a:outerShdw>
            </a:effectLst>
          </p:grpSpPr>
          <p:sp>
            <p:nvSpPr>
              <p:cNvPr id="15" name="Oval 184"/>
              <p:cNvSpPr>
                <a:spLocks noChangeArrowheads="1"/>
              </p:cNvSpPr>
              <p:nvPr/>
            </p:nvSpPr>
            <p:spPr bwMode="auto">
              <a:xfrm rot="16200000">
                <a:off x="1144" y="2472"/>
                <a:ext cx="900" cy="840"/>
              </a:xfrm>
              <a:prstGeom prst="ellipse">
                <a:avLst/>
              </a:prstGeom>
              <a:solidFill>
                <a:schemeClr val="accent2">
                  <a:lumMod val="20000"/>
                  <a:lumOff val="80000"/>
                </a:schemeClr>
              </a:solidFill>
              <a:ln w="9525">
                <a:solidFill>
                  <a:schemeClr val="accent2">
                    <a:lumMod val="75000"/>
                  </a:schemeClr>
                </a:solidFill>
                <a:round/>
                <a:headEnd/>
                <a:tailEnd/>
              </a:ln>
            </p:spPr>
            <p:txBody>
              <a:bodyPr wrap="none" anchor="ctr"/>
              <a:lstStyle/>
              <a:p>
                <a:pPr>
                  <a:defRPr/>
                </a:pPr>
                <a:endParaRPr lang="en-US">
                  <a:latin typeface="Times New Roman" pitchFamily="18" charset="0"/>
                  <a:cs typeface="Times New Roman" pitchFamily="18" charset="0"/>
                </a:endParaRPr>
              </a:p>
            </p:txBody>
          </p:sp>
          <p:sp>
            <p:nvSpPr>
              <p:cNvPr id="16" name="Oval 185"/>
              <p:cNvSpPr>
                <a:spLocks noChangeArrowheads="1"/>
              </p:cNvSpPr>
              <p:nvPr/>
            </p:nvSpPr>
            <p:spPr bwMode="auto">
              <a:xfrm rot="16200000">
                <a:off x="1287" y="2679"/>
                <a:ext cx="614" cy="559"/>
              </a:xfrm>
              <a:prstGeom prst="ellipse">
                <a:avLst/>
              </a:prstGeom>
              <a:solidFill>
                <a:schemeClr val="accent2">
                  <a:lumMod val="75000"/>
                </a:schemeClr>
              </a:solidFill>
              <a:ln w="12700">
                <a:solidFill>
                  <a:schemeClr val="accent2">
                    <a:lumMod val="75000"/>
                  </a:schemeClr>
                </a:solidFill>
                <a:round/>
                <a:headEnd/>
                <a:tailEnd/>
              </a:ln>
              <a:effectLst/>
            </p:spPr>
            <p:txBody>
              <a:bodyPr vert="eaVert" wrap="none" anchor="ctr"/>
              <a:lstStyle/>
              <a:p>
                <a:pPr algn="ctr">
                  <a:defRPr/>
                </a:pPr>
                <a:r>
                  <a:rPr lang="en-US" sz="1200" b="1" dirty="0">
                    <a:solidFill>
                      <a:schemeClr val="bg1"/>
                    </a:solidFill>
                    <a:latin typeface="Times New Roman" pitchFamily="18" charset="0"/>
                    <a:cs typeface="Times New Roman" pitchFamily="18" charset="0"/>
                  </a:rPr>
                  <a:t>Th2</a:t>
                </a:r>
                <a:endParaRPr lang="en-CA" sz="1200" b="1" dirty="0">
                  <a:solidFill>
                    <a:schemeClr val="bg1"/>
                  </a:solidFill>
                  <a:latin typeface="Times New Roman" pitchFamily="18" charset="0"/>
                  <a:cs typeface="Times New Roman" pitchFamily="18" charset="0"/>
                </a:endParaRPr>
              </a:p>
            </p:txBody>
          </p:sp>
        </p:grpSp>
        <p:sp>
          <p:nvSpPr>
            <p:cNvPr id="22" name="Rectangle 21"/>
            <p:cNvSpPr/>
            <p:nvPr/>
          </p:nvSpPr>
          <p:spPr>
            <a:xfrm>
              <a:off x="8052383" y="3765037"/>
              <a:ext cx="1824200" cy="1723549"/>
            </a:xfrm>
            <a:prstGeom prst="rect">
              <a:avLst/>
            </a:prstGeom>
          </p:spPr>
          <p:txBody>
            <a:bodyPr wrap="square" anchor="ctr">
              <a:spAutoFit/>
            </a:bodyPr>
            <a:lstStyle/>
            <a:p>
              <a:r>
                <a:rPr lang="sr-Latn-CS" sz="1200" b="1" dirty="0">
                  <a:solidFill>
                    <a:schemeClr val="accent5">
                      <a:lumMod val="50000"/>
                    </a:schemeClr>
                  </a:solidFill>
                  <a:latin typeface="Times New Roman" pitchFamily="18" charset="0"/>
                  <a:cs typeface="Times New Roman" pitchFamily="18" charset="0"/>
                </a:rPr>
                <a:t>IL-4</a:t>
              </a:r>
            </a:p>
            <a:p>
              <a:r>
                <a:rPr lang="sr-Latn-CS" sz="1200" b="1" dirty="0">
                  <a:solidFill>
                    <a:schemeClr val="accent5">
                      <a:lumMod val="50000"/>
                    </a:schemeClr>
                  </a:solidFill>
                  <a:latin typeface="Times New Roman" pitchFamily="18" charset="0"/>
                  <a:cs typeface="Times New Roman" pitchFamily="18" charset="0"/>
                </a:rPr>
                <a:t>IL-5</a:t>
              </a:r>
            </a:p>
            <a:p>
              <a:r>
                <a:rPr lang="sr-Latn-CS" sz="1200" b="1" dirty="0">
                  <a:solidFill>
                    <a:schemeClr val="accent5">
                      <a:lumMod val="50000"/>
                    </a:schemeClr>
                  </a:solidFill>
                  <a:latin typeface="Times New Roman" pitchFamily="18" charset="0"/>
                  <a:cs typeface="Times New Roman" pitchFamily="18" charset="0"/>
                </a:rPr>
                <a:t>IL-13</a:t>
              </a:r>
            </a:p>
          </p:txBody>
        </p:sp>
      </p:grpSp>
      <p:sp>
        <p:nvSpPr>
          <p:cNvPr id="23" name="Rectangle 22"/>
          <p:cNvSpPr/>
          <p:nvPr/>
        </p:nvSpPr>
        <p:spPr>
          <a:xfrm>
            <a:off x="4283968" y="6309320"/>
            <a:ext cx="864096" cy="2880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smtClean="0">
                <a:solidFill>
                  <a:schemeClr val="accent5">
                    <a:lumMod val="50000"/>
                  </a:schemeClr>
                </a:solidFill>
                <a:latin typeface="Times New Roman" pitchFamily="18" charset="0"/>
                <a:cs typeface="Times New Roman" pitchFamily="18" charset="0"/>
              </a:rPr>
              <a:t>genes</a:t>
            </a:r>
            <a:endParaRPr lang="en-US" sz="2200" b="1" dirty="0">
              <a:solidFill>
                <a:schemeClr val="accent5">
                  <a:lumMod val="50000"/>
                </a:schemeClr>
              </a:solidFill>
              <a:latin typeface="Times New Roman" pitchFamily="18" charset="0"/>
              <a:cs typeface="Times New Roman" pitchFamily="18" charset="0"/>
            </a:endParaRPr>
          </a:p>
        </p:txBody>
      </p:sp>
      <p:cxnSp>
        <p:nvCxnSpPr>
          <p:cNvPr id="25" name="Straight Arrow Connector 24"/>
          <p:cNvCxnSpPr/>
          <p:nvPr/>
        </p:nvCxnSpPr>
        <p:spPr>
          <a:xfrm flipV="1">
            <a:off x="5508104" y="6165304"/>
            <a:ext cx="1296144" cy="216024"/>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26" name="Straight Arrow Connector 25"/>
          <p:cNvCxnSpPr/>
          <p:nvPr/>
        </p:nvCxnSpPr>
        <p:spPr>
          <a:xfrm flipH="1" flipV="1">
            <a:off x="2627784" y="6165304"/>
            <a:ext cx="1296144" cy="216024"/>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27" name="Rectangle 26"/>
          <p:cNvSpPr/>
          <p:nvPr/>
        </p:nvSpPr>
        <p:spPr>
          <a:xfrm>
            <a:off x="6948264" y="6021288"/>
            <a:ext cx="2043336" cy="72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a:solidFill>
                  <a:schemeClr val="accent2">
                    <a:lumMod val="50000"/>
                  </a:schemeClr>
                </a:solidFill>
                <a:latin typeface="Times New Roman" pitchFamily="18" charset="0"/>
                <a:cs typeface="Times New Roman" pitchFamily="18" charset="0"/>
              </a:rPr>
              <a:t>allergic diseases, rhinitis, asthma</a:t>
            </a:r>
          </a:p>
        </p:txBody>
      </p:sp>
      <p:sp>
        <p:nvSpPr>
          <p:cNvPr id="28" name="Rectangle 27"/>
          <p:cNvSpPr/>
          <p:nvPr/>
        </p:nvSpPr>
        <p:spPr>
          <a:xfrm>
            <a:off x="539552" y="836712"/>
            <a:ext cx="3456384" cy="3672408"/>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4">
                  <a:lumMod val="50000"/>
                </a:schemeClr>
              </a:solidFill>
              <a:latin typeface="Times New Roman" pitchFamily="18" charset="0"/>
              <a:cs typeface="Times New Roman" pitchFamily="18" charset="0"/>
            </a:endParaRPr>
          </a:p>
          <a:p>
            <a:pPr algn="ctr"/>
            <a:endParaRPr lang="en-US" dirty="0">
              <a:solidFill>
                <a:schemeClr val="accent4">
                  <a:lumMod val="50000"/>
                </a:schemeClr>
              </a:solidFill>
              <a:latin typeface="Times New Roman" pitchFamily="18" charset="0"/>
              <a:cs typeface="Times New Roman" pitchFamily="18" charset="0"/>
            </a:endParaRPr>
          </a:p>
          <a:p>
            <a:pPr algn="ctr"/>
            <a:endParaRPr lang="en-US" dirty="0">
              <a:solidFill>
                <a:schemeClr val="accent4">
                  <a:lumMod val="50000"/>
                </a:schemeClr>
              </a:solidFill>
              <a:latin typeface="Times New Roman" pitchFamily="18" charset="0"/>
              <a:cs typeface="Times New Roman" pitchFamily="18" charset="0"/>
            </a:endParaRPr>
          </a:p>
          <a:p>
            <a:pPr algn="ctr"/>
            <a:endParaRPr lang="en-US" dirty="0">
              <a:solidFill>
                <a:schemeClr val="accent4">
                  <a:lumMod val="50000"/>
                </a:schemeClr>
              </a:solidFill>
              <a:latin typeface="Times New Roman" pitchFamily="18" charset="0"/>
              <a:cs typeface="Times New Roman" pitchFamily="18" charset="0"/>
            </a:endParaRPr>
          </a:p>
          <a:p>
            <a:pPr algn="ctr"/>
            <a:endParaRPr lang="en-US" dirty="0">
              <a:solidFill>
                <a:schemeClr val="accent4">
                  <a:lumMod val="50000"/>
                </a:schemeClr>
              </a:solidFill>
              <a:latin typeface="Times New Roman" pitchFamily="18" charset="0"/>
              <a:cs typeface="Times New Roman" pitchFamily="18" charset="0"/>
            </a:endParaRPr>
          </a:p>
          <a:p>
            <a:pPr>
              <a:buFont typeface="Wingdings" pitchFamily="2" charset="2"/>
              <a:buChar char="§"/>
            </a:pPr>
            <a:endParaRPr lang="en-US" sz="1900" dirty="0">
              <a:solidFill>
                <a:schemeClr val="accent4">
                  <a:lumMod val="50000"/>
                </a:schemeClr>
              </a:solidFill>
              <a:latin typeface="Times New Roman" pitchFamily="18" charset="0"/>
              <a:cs typeface="Times New Roman" pitchFamily="18" charset="0"/>
            </a:endParaRPr>
          </a:p>
          <a:p>
            <a:pPr>
              <a:buFont typeface="Wingdings" pitchFamily="2" charset="2"/>
              <a:buChar char="§"/>
            </a:pPr>
            <a:r>
              <a:rPr lang="en-US" sz="1900" dirty="0">
                <a:solidFill>
                  <a:schemeClr val="accent2">
                    <a:lumMod val="50000"/>
                  </a:schemeClr>
                </a:solidFill>
                <a:latin typeface="Times New Roman" pitchFamily="18" charset="0"/>
                <a:cs typeface="Times New Roman" pitchFamily="18" charset="0"/>
              </a:rPr>
              <a:t>more numerous families</a:t>
            </a:r>
          </a:p>
          <a:p>
            <a:pPr>
              <a:buFont typeface="Wingdings" pitchFamily="2" charset="2"/>
              <a:buChar char="§"/>
            </a:pPr>
            <a:r>
              <a:rPr lang="en-US" sz="1900" dirty="0">
                <a:solidFill>
                  <a:schemeClr val="accent2">
                    <a:lumMod val="50000"/>
                  </a:schemeClr>
                </a:solidFill>
                <a:latin typeface="Times New Roman" pitchFamily="18" charset="0"/>
                <a:cs typeface="Times New Roman" pitchFamily="18" charset="0"/>
              </a:rPr>
              <a:t>early exposure to infectious diseases</a:t>
            </a:r>
          </a:p>
          <a:p>
            <a:pPr>
              <a:buFont typeface="Wingdings" pitchFamily="2" charset="2"/>
              <a:buChar char="§"/>
            </a:pPr>
            <a:r>
              <a:rPr lang="en-US" sz="1900" dirty="0">
                <a:solidFill>
                  <a:schemeClr val="accent2">
                    <a:lumMod val="50000"/>
                  </a:schemeClr>
                </a:solidFill>
                <a:latin typeface="Times New Roman" pitchFamily="18" charset="0"/>
                <a:cs typeface="Times New Roman" pitchFamily="18" charset="0"/>
              </a:rPr>
              <a:t>stimulation of Th1 response</a:t>
            </a:r>
          </a:p>
          <a:p>
            <a:pPr>
              <a:buFont typeface="Wingdings" pitchFamily="2" charset="2"/>
              <a:buChar char="§"/>
            </a:pPr>
            <a:r>
              <a:rPr lang="en-US" sz="1900" dirty="0">
                <a:solidFill>
                  <a:schemeClr val="accent2">
                    <a:lumMod val="50000"/>
                  </a:schemeClr>
                </a:solidFill>
                <a:latin typeface="Times New Roman" pitchFamily="18" charset="0"/>
                <a:cs typeface="Times New Roman" pitchFamily="18" charset="0"/>
              </a:rPr>
              <a:t>less use of antibiotics</a:t>
            </a:r>
          </a:p>
        </p:txBody>
      </p:sp>
      <p:pic>
        <p:nvPicPr>
          <p:cNvPr id="1026" name="Picture 2" descr="African children Washing hands"/>
          <p:cNvPicPr>
            <a:picLocks noChangeAspect="1" noChangeArrowheads="1"/>
          </p:cNvPicPr>
          <p:nvPr/>
        </p:nvPicPr>
        <p:blipFill>
          <a:blip r:embed="rId2" cstate="print"/>
          <a:srcRect/>
          <a:stretch>
            <a:fillRect/>
          </a:stretch>
        </p:blipFill>
        <p:spPr bwMode="auto">
          <a:xfrm>
            <a:off x="611560" y="836712"/>
            <a:ext cx="2448272" cy="1483801"/>
          </a:xfrm>
          <a:prstGeom prst="roundRect">
            <a:avLst>
              <a:gd name="adj" fmla="val 8594"/>
            </a:avLst>
          </a:prstGeom>
          <a:solidFill>
            <a:srgbClr val="FFFFFF">
              <a:shade val="85000"/>
            </a:srgbClr>
          </a:solidFill>
          <a:ln w="9525">
            <a:solidFill>
              <a:schemeClr val="tx1"/>
            </a:solidFill>
          </a:ln>
          <a:effectLst>
            <a:reflection blurRad="12700" stA="38000" endPos="28000" dist="5000" dir="5400000" sy="-100000" algn="bl" rotWithShape="0"/>
          </a:effectLst>
        </p:spPr>
      </p:pic>
      <p:sp>
        <p:nvSpPr>
          <p:cNvPr id="34" name="Rectangle 33"/>
          <p:cNvSpPr/>
          <p:nvPr/>
        </p:nvSpPr>
        <p:spPr>
          <a:xfrm>
            <a:off x="5004048" y="836712"/>
            <a:ext cx="3384376" cy="3672408"/>
          </a:xfrm>
          <a:prstGeom prst="rect">
            <a:avLst/>
          </a:prstGeom>
          <a:solidFill>
            <a:schemeClr val="accent2">
              <a:lumMod val="20000"/>
              <a:lumOff val="80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Font typeface="Wingdings" pitchFamily="2" charset="2"/>
              <a:buChar char="§"/>
            </a:pPr>
            <a:endParaRPr lang="en-US" dirty="0">
              <a:solidFill>
                <a:schemeClr val="accent4">
                  <a:lumMod val="50000"/>
                </a:schemeClr>
              </a:solidFill>
              <a:latin typeface="Times New Roman" pitchFamily="18" charset="0"/>
              <a:cs typeface="Times New Roman" pitchFamily="18" charset="0"/>
            </a:endParaRPr>
          </a:p>
          <a:p>
            <a:pPr>
              <a:buFont typeface="Wingdings" pitchFamily="2" charset="2"/>
              <a:buChar char="§"/>
            </a:pPr>
            <a:endParaRPr lang="en-US" dirty="0">
              <a:solidFill>
                <a:schemeClr val="accent4">
                  <a:lumMod val="50000"/>
                </a:schemeClr>
              </a:solidFill>
              <a:latin typeface="Times New Roman" pitchFamily="18" charset="0"/>
              <a:cs typeface="Times New Roman" pitchFamily="18" charset="0"/>
            </a:endParaRPr>
          </a:p>
          <a:p>
            <a:pPr>
              <a:buFont typeface="Wingdings" pitchFamily="2" charset="2"/>
              <a:buChar char="§"/>
            </a:pPr>
            <a:endParaRPr lang="en-US" dirty="0">
              <a:solidFill>
                <a:schemeClr val="accent4">
                  <a:lumMod val="50000"/>
                </a:schemeClr>
              </a:solidFill>
              <a:latin typeface="Times New Roman" pitchFamily="18" charset="0"/>
              <a:cs typeface="Times New Roman" pitchFamily="18" charset="0"/>
            </a:endParaRPr>
          </a:p>
          <a:p>
            <a:pPr>
              <a:buFont typeface="Wingdings" pitchFamily="2" charset="2"/>
              <a:buChar char="§"/>
            </a:pPr>
            <a:endParaRPr lang="en-US" dirty="0">
              <a:solidFill>
                <a:schemeClr val="accent4">
                  <a:lumMod val="50000"/>
                </a:schemeClr>
              </a:solidFill>
              <a:latin typeface="Times New Roman" pitchFamily="18" charset="0"/>
              <a:cs typeface="Times New Roman" pitchFamily="18" charset="0"/>
            </a:endParaRPr>
          </a:p>
          <a:p>
            <a:pPr>
              <a:buFont typeface="Wingdings" pitchFamily="2" charset="2"/>
              <a:buChar char="§"/>
            </a:pPr>
            <a:endParaRPr lang="en-US" dirty="0">
              <a:solidFill>
                <a:schemeClr val="accent4">
                  <a:lumMod val="50000"/>
                </a:schemeClr>
              </a:solidFill>
              <a:latin typeface="Times New Roman" pitchFamily="18" charset="0"/>
              <a:cs typeface="Times New Roman" pitchFamily="18" charset="0"/>
            </a:endParaRPr>
          </a:p>
          <a:p>
            <a:pPr>
              <a:buFont typeface="Wingdings" pitchFamily="2" charset="2"/>
              <a:buChar char="§"/>
            </a:pPr>
            <a:endParaRPr lang="en-US" dirty="0">
              <a:solidFill>
                <a:schemeClr val="accent4">
                  <a:lumMod val="50000"/>
                </a:schemeClr>
              </a:solidFill>
              <a:latin typeface="Times New Roman" pitchFamily="18" charset="0"/>
              <a:cs typeface="Times New Roman" pitchFamily="18" charset="0"/>
            </a:endParaRPr>
          </a:p>
          <a:p>
            <a:pPr>
              <a:buFont typeface="Wingdings" pitchFamily="2" charset="2"/>
              <a:buChar char="§"/>
            </a:pPr>
            <a:endParaRPr lang="en-US" dirty="0">
              <a:solidFill>
                <a:schemeClr val="accent4">
                  <a:lumMod val="50000"/>
                </a:schemeClr>
              </a:solidFill>
              <a:latin typeface="Times New Roman" pitchFamily="18" charset="0"/>
              <a:cs typeface="Times New Roman" pitchFamily="18" charset="0"/>
            </a:endParaRPr>
          </a:p>
          <a:p>
            <a:pPr>
              <a:buFont typeface="Wingdings" pitchFamily="2" charset="2"/>
              <a:buChar char="§"/>
            </a:pPr>
            <a:r>
              <a:rPr lang="en-US" sz="1900" dirty="0">
                <a:solidFill>
                  <a:schemeClr val="accent2">
                    <a:lumMod val="50000"/>
                  </a:schemeClr>
                </a:solidFill>
                <a:latin typeface="Times New Roman" pitchFamily="18" charset="0"/>
                <a:cs typeface="Times New Roman" pitchFamily="18" charset="0"/>
              </a:rPr>
              <a:t>families with fewer members</a:t>
            </a:r>
          </a:p>
          <a:p>
            <a:pPr>
              <a:buFont typeface="Wingdings" pitchFamily="2" charset="2"/>
              <a:buChar char="§"/>
            </a:pPr>
            <a:r>
              <a:rPr lang="en-US" sz="1900" dirty="0">
                <a:solidFill>
                  <a:schemeClr val="accent2">
                    <a:lumMod val="50000"/>
                  </a:schemeClr>
                </a:solidFill>
                <a:latin typeface="Times New Roman" pitchFamily="18" charset="0"/>
                <a:cs typeface="Times New Roman" pitchFamily="18" charset="0"/>
              </a:rPr>
              <a:t>less exposure to infectious diseases</a:t>
            </a:r>
          </a:p>
          <a:p>
            <a:pPr>
              <a:buFont typeface="Wingdings" pitchFamily="2" charset="2"/>
              <a:buChar char="§"/>
            </a:pPr>
            <a:r>
              <a:rPr lang="en-US" sz="1900" dirty="0">
                <a:solidFill>
                  <a:schemeClr val="accent2">
                    <a:lumMod val="50000"/>
                  </a:schemeClr>
                </a:solidFill>
                <a:latin typeface="Times New Roman" pitchFamily="18" charset="0"/>
                <a:cs typeface="Times New Roman" pitchFamily="18" charset="0"/>
              </a:rPr>
              <a:t>vaccination</a:t>
            </a:r>
          </a:p>
          <a:p>
            <a:pPr>
              <a:buFont typeface="Wingdings" pitchFamily="2" charset="2"/>
              <a:buChar char="§"/>
            </a:pPr>
            <a:r>
              <a:rPr lang="en-US" sz="1900" dirty="0">
                <a:solidFill>
                  <a:schemeClr val="accent2">
                    <a:lumMod val="50000"/>
                  </a:schemeClr>
                </a:solidFill>
                <a:latin typeface="Times New Roman" pitchFamily="18" charset="0"/>
                <a:cs typeface="Times New Roman" pitchFamily="18" charset="0"/>
              </a:rPr>
              <a:t>stimulation of Th2 response</a:t>
            </a:r>
          </a:p>
          <a:p>
            <a:pPr>
              <a:buFont typeface="Wingdings" pitchFamily="2" charset="2"/>
              <a:buChar char="§"/>
            </a:pPr>
            <a:r>
              <a:rPr lang="en-US" sz="1900" dirty="0">
                <a:solidFill>
                  <a:schemeClr val="accent2">
                    <a:lumMod val="50000"/>
                  </a:schemeClr>
                </a:solidFill>
                <a:latin typeface="Times New Roman" pitchFamily="18" charset="0"/>
                <a:cs typeface="Times New Roman" pitchFamily="18" charset="0"/>
              </a:rPr>
              <a:t>greater use of antibiotics</a:t>
            </a:r>
            <a:endParaRPr lang="en-US" dirty="0">
              <a:latin typeface="Times New Roman" pitchFamily="18" charset="0"/>
              <a:cs typeface="Times New Roman" pitchFamily="18" charset="0"/>
            </a:endParaRPr>
          </a:p>
        </p:txBody>
      </p:sp>
      <p:pic>
        <p:nvPicPr>
          <p:cNvPr id="35" name="Picture 6" descr="http://www.motherforlife.com/uploads/images/articles/file_main_image_7836_2_donner_bain_tous_jours_01_7836_cache_316x500.jpg"/>
          <p:cNvPicPr>
            <a:picLocks noChangeAspect="1" noChangeArrowheads="1"/>
          </p:cNvPicPr>
          <p:nvPr/>
        </p:nvPicPr>
        <p:blipFill>
          <a:blip r:embed="rId3" cstate="print"/>
          <a:srcRect b="9640"/>
          <a:stretch>
            <a:fillRect/>
          </a:stretch>
        </p:blipFill>
        <p:spPr bwMode="auto">
          <a:xfrm>
            <a:off x="5004048" y="836711"/>
            <a:ext cx="2448272" cy="1512169"/>
          </a:xfrm>
          <a:prstGeom prst="roundRect">
            <a:avLst>
              <a:gd name="adj" fmla="val 8594"/>
            </a:avLst>
          </a:prstGeom>
          <a:solidFill>
            <a:srgbClr val="FFFFFF">
              <a:shade val="85000"/>
            </a:srgbClr>
          </a:solidFill>
          <a:ln w="3175">
            <a:solidFill>
              <a:schemeClr val="tx1"/>
            </a:solidFill>
          </a:ln>
          <a:effectLst>
            <a:reflection blurRad="12700" stA="38000" endPos="28000" dist="5000" dir="5400000" sy="-100000" algn="bl" rotWithShape="0"/>
          </a:effectLst>
        </p:spPr>
      </p:pic>
      <p:grpSp>
        <p:nvGrpSpPr>
          <p:cNvPr id="10" name="Group 61"/>
          <p:cNvGrpSpPr/>
          <p:nvPr/>
        </p:nvGrpSpPr>
        <p:grpSpPr>
          <a:xfrm>
            <a:off x="467544" y="4648200"/>
            <a:ext cx="3123084" cy="1157064"/>
            <a:chOff x="395536" y="4144144"/>
            <a:chExt cx="3123084" cy="1157064"/>
          </a:xfrm>
        </p:grpSpPr>
        <p:sp>
          <p:nvSpPr>
            <p:cNvPr id="59" name="Oval 184"/>
            <p:cNvSpPr>
              <a:spLocks noChangeArrowheads="1"/>
            </p:cNvSpPr>
            <p:nvPr/>
          </p:nvSpPr>
          <p:spPr bwMode="auto">
            <a:xfrm rot="16200000">
              <a:off x="383927" y="4232697"/>
              <a:ext cx="347663" cy="324445"/>
            </a:xfrm>
            <a:prstGeom prst="ellipse">
              <a:avLst/>
            </a:prstGeom>
            <a:solidFill>
              <a:schemeClr val="accent2">
                <a:lumMod val="20000"/>
                <a:lumOff val="80000"/>
              </a:schemeClr>
            </a:solidFill>
            <a:ln w="9525">
              <a:solidFill>
                <a:schemeClr val="accent2">
                  <a:lumMod val="75000"/>
                </a:schemeClr>
              </a:solidFill>
              <a:round/>
              <a:headEnd/>
              <a:tailEnd/>
            </a:ln>
          </p:spPr>
          <p:txBody>
            <a:bodyPr wrap="none" anchor="ctr"/>
            <a:lstStyle/>
            <a:p>
              <a:pPr>
                <a:defRPr/>
              </a:pPr>
              <a:endParaRPr lang="en-US">
                <a:latin typeface="Times New Roman" pitchFamily="18" charset="0"/>
                <a:cs typeface="Times New Roman" pitchFamily="18" charset="0"/>
              </a:endParaRPr>
            </a:p>
          </p:txBody>
        </p:sp>
        <p:grpSp>
          <p:nvGrpSpPr>
            <p:cNvPr id="11" name="Group 60"/>
            <p:cNvGrpSpPr/>
            <p:nvPr/>
          </p:nvGrpSpPr>
          <p:grpSpPr>
            <a:xfrm>
              <a:off x="467544" y="4144144"/>
              <a:ext cx="3051076" cy="1157064"/>
              <a:chOff x="881852" y="4144144"/>
              <a:chExt cx="3051076" cy="1157064"/>
            </a:xfrm>
          </p:grpSpPr>
          <p:sp>
            <p:nvSpPr>
              <p:cNvPr id="41" name="Cube 40"/>
              <p:cNvSpPr/>
              <p:nvPr/>
            </p:nvSpPr>
            <p:spPr>
              <a:xfrm rot="464404">
                <a:off x="938941" y="5000853"/>
                <a:ext cx="2360754" cy="60650"/>
              </a:xfrm>
              <a:prstGeom prst="cube">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latin typeface="Times New Roman" pitchFamily="18" charset="0"/>
                  <a:cs typeface="Times New Roman" pitchFamily="18" charset="0"/>
                </a:endParaRPr>
              </a:p>
            </p:txBody>
          </p:sp>
          <p:sp>
            <p:nvSpPr>
              <p:cNvPr id="42" name="Isosceles Triangle 41"/>
              <p:cNvSpPr/>
              <p:nvPr/>
            </p:nvSpPr>
            <p:spPr>
              <a:xfrm>
                <a:off x="1988713" y="5058181"/>
                <a:ext cx="216024" cy="243027"/>
              </a:xfrm>
              <a:prstGeom prst="triangle">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latin typeface="Times New Roman" pitchFamily="18" charset="0"/>
                  <a:cs typeface="Times New Roman" pitchFamily="18" charset="0"/>
                </a:endParaRPr>
              </a:p>
            </p:txBody>
          </p:sp>
          <p:sp>
            <p:nvSpPr>
              <p:cNvPr id="60" name="Oval 185"/>
              <p:cNvSpPr>
                <a:spLocks noChangeArrowheads="1"/>
              </p:cNvSpPr>
              <p:nvPr/>
            </p:nvSpPr>
            <p:spPr bwMode="auto">
              <a:xfrm rot="16200000">
                <a:off x="871215" y="4312653"/>
                <a:ext cx="237183" cy="215910"/>
              </a:xfrm>
              <a:prstGeom prst="ellipse">
                <a:avLst/>
              </a:prstGeom>
              <a:solidFill>
                <a:schemeClr val="accent2">
                  <a:lumMod val="75000"/>
                </a:schemeClr>
              </a:solidFill>
              <a:ln w="12700">
                <a:solidFill>
                  <a:schemeClr val="accent2">
                    <a:lumMod val="75000"/>
                  </a:schemeClr>
                </a:solidFill>
                <a:round/>
                <a:headEnd/>
                <a:tailEnd/>
              </a:ln>
              <a:effectLst/>
            </p:spPr>
            <p:txBody>
              <a:bodyPr vert="eaVert" wrap="none" anchor="ctr"/>
              <a:lstStyle/>
              <a:p>
                <a:pPr algn="ctr">
                  <a:defRPr/>
                </a:pPr>
                <a:r>
                  <a:rPr lang="en-US" sz="1200" b="1" dirty="0">
                    <a:solidFill>
                      <a:schemeClr val="bg1"/>
                    </a:solidFill>
                    <a:latin typeface="Times New Roman" pitchFamily="18" charset="0"/>
                    <a:cs typeface="Times New Roman" pitchFamily="18" charset="0"/>
                  </a:rPr>
                  <a:t>T</a:t>
                </a:r>
                <a:r>
                  <a:rPr lang="en-US" sz="1400" b="1" dirty="0">
                    <a:solidFill>
                      <a:schemeClr val="bg1"/>
                    </a:solidFill>
                    <a:latin typeface="Times New Roman" pitchFamily="18" charset="0"/>
                    <a:cs typeface="Times New Roman" pitchFamily="18" charset="0"/>
                  </a:rPr>
                  <a:t>h2</a:t>
                </a:r>
                <a:endParaRPr lang="en-CA" sz="1400" b="1" dirty="0">
                  <a:solidFill>
                    <a:schemeClr val="bg1"/>
                  </a:solidFill>
                  <a:latin typeface="Times New Roman" pitchFamily="18" charset="0"/>
                  <a:cs typeface="Times New Roman" pitchFamily="18" charset="0"/>
                </a:endParaRPr>
              </a:p>
            </p:txBody>
          </p:sp>
          <p:sp>
            <p:nvSpPr>
              <p:cNvPr id="44" name="TextBox 714"/>
              <p:cNvSpPr txBox="1">
                <a:spLocks noChangeArrowheads="1"/>
              </p:cNvSpPr>
              <p:nvPr/>
            </p:nvSpPr>
            <p:spPr bwMode="auto">
              <a:xfrm>
                <a:off x="3275856" y="4509120"/>
                <a:ext cx="657072" cy="646331"/>
              </a:xfrm>
              <a:prstGeom prst="rect">
                <a:avLst/>
              </a:prstGeom>
              <a:noFill/>
              <a:ln w="9525">
                <a:noFill/>
                <a:miter lim="800000"/>
                <a:headEnd/>
                <a:tailEnd/>
              </a:ln>
            </p:spPr>
            <p:txBody>
              <a:bodyPr wrap="square" anchor="ctr">
                <a:spAutoFit/>
              </a:bodyPr>
              <a:lstStyle/>
              <a:p>
                <a:r>
                  <a:rPr lang="sr-Latn-CS" sz="1200" b="1" dirty="0">
                    <a:solidFill>
                      <a:schemeClr val="accent5">
                        <a:lumMod val="50000"/>
                      </a:schemeClr>
                    </a:solidFill>
                    <a:latin typeface="Times New Roman" pitchFamily="18" charset="0"/>
                    <a:cs typeface="Times New Roman" pitchFamily="18" charset="0"/>
                  </a:rPr>
                  <a:t>IL-2</a:t>
                </a:r>
              </a:p>
              <a:p>
                <a:r>
                  <a:rPr lang="sr-Latn-CS" sz="1200" b="1" dirty="0">
                    <a:solidFill>
                      <a:schemeClr val="accent5">
                        <a:lumMod val="50000"/>
                      </a:schemeClr>
                    </a:solidFill>
                    <a:latin typeface="Times New Roman" pitchFamily="18" charset="0"/>
                    <a:cs typeface="Times New Roman" pitchFamily="18" charset="0"/>
                  </a:rPr>
                  <a:t>IL-12</a:t>
                </a:r>
              </a:p>
              <a:p>
                <a:r>
                  <a:rPr lang="sr-Latn-CS" sz="1200" b="1" dirty="0">
                    <a:solidFill>
                      <a:schemeClr val="accent5">
                        <a:lumMod val="50000"/>
                      </a:schemeClr>
                    </a:solidFill>
                    <a:latin typeface="Times New Roman" pitchFamily="18" charset="0"/>
                    <a:cs typeface="Times New Roman" pitchFamily="18" charset="0"/>
                  </a:rPr>
                  <a:t>IFN-</a:t>
                </a:r>
                <a:r>
                  <a:rPr lang="el-GR" sz="1200" b="1" dirty="0">
                    <a:solidFill>
                      <a:schemeClr val="accent5">
                        <a:lumMod val="50000"/>
                      </a:schemeClr>
                    </a:solidFill>
                    <a:latin typeface="Times New Roman" pitchFamily="18" charset="0"/>
                    <a:cs typeface="Times New Roman" pitchFamily="18" charset="0"/>
                  </a:rPr>
                  <a:t>γ</a:t>
                </a:r>
                <a:endParaRPr lang="en-US" sz="1200" b="1" dirty="0">
                  <a:solidFill>
                    <a:schemeClr val="accent5">
                      <a:lumMod val="50000"/>
                    </a:schemeClr>
                  </a:solidFill>
                  <a:latin typeface="Times New Roman" pitchFamily="18" charset="0"/>
                  <a:cs typeface="Times New Roman" pitchFamily="18" charset="0"/>
                </a:endParaRPr>
              </a:p>
            </p:txBody>
          </p:sp>
          <p:grpSp>
            <p:nvGrpSpPr>
              <p:cNvPr id="12" name="Group 183"/>
              <p:cNvGrpSpPr>
                <a:grpSpLocks/>
              </p:cNvGrpSpPr>
              <p:nvPr/>
            </p:nvGrpSpPr>
            <p:grpSpPr bwMode="auto">
              <a:xfrm>
                <a:off x="2852809" y="4518121"/>
                <a:ext cx="324445" cy="347663"/>
                <a:chOff x="1174" y="2442"/>
                <a:chExt cx="840" cy="900"/>
              </a:xfrm>
              <a:gradFill flip="none" rotWithShape="1">
                <a:gsLst>
                  <a:gs pos="0">
                    <a:schemeClr val="accent6">
                      <a:lumMod val="40000"/>
                      <a:lumOff val="60000"/>
                      <a:shade val="30000"/>
                      <a:satMod val="115000"/>
                    </a:schemeClr>
                  </a:gs>
                  <a:gs pos="50000">
                    <a:schemeClr val="accent6">
                      <a:lumMod val="40000"/>
                      <a:lumOff val="60000"/>
                      <a:shade val="67500"/>
                      <a:satMod val="115000"/>
                    </a:schemeClr>
                  </a:gs>
                  <a:gs pos="100000">
                    <a:schemeClr val="accent6">
                      <a:lumMod val="40000"/>
                      <a:lumOff val="60000"/>
                      <a:shade val="100000"/>
                      <a:satMod val="115000"/>
                    </a:schemeClr>
                  </a:gs>
                </a:gsLst>
                <a:lin ang="10800000" scaled="1"/>
                <a:tileRect/>
              </a:gradFill>
              <a:effectLst>
                <a:outerShdw blurRad="63500" sx="102000" sy="102000" algn="ctr" rotWithShape="0">
                  <a:prstClr val="black">
                    <a:alpha val="40000"/>
                  </a:prstClr>
                </a:outerShdw>
              </a:effectLst>
            </p:grpSpPr>
            <p:sp>
              <p:nvSpPr>
                <p:cNvPr id="57" name="Oval 184"/>
                <p:cNvSpPr>
                  <a:spLocks noChangeArrowheads="1"/>
                </p:cNvSpPr>
                <p:nvPr/>
              </p:nvSpPr>
              <p:spPr bwMode="auto">
                <a:xfrm rot="16200000">
                  <a:off x="1144" y="2472"/>
                  <a:ext cx="900" cy="840"/>
                </a:xfrm>
                <a:prstGeom prst="ellipse">
                  <a:avLst/>
                </a:prstGeom>
                <a:solidFill>
                  <a:schemeClr val="accent2">
                    <a:lumMod val="20000"/>
                    <a:lumOff val="80000"/>
                  </a:schemeClr>
                </a:solidFill>
                <a:ln w="9525">
                  <a:solidFill>
                    <a:schemeClr val="accent2">
                      <a:lumMod val="75000"/>
                    </a:schemeClr>
                  </a:solidFill>
                  <a:round/>
                  <a:headEnd/>
                  <a:tailEnd/>
                </a:ln>
              </p:spPr>
              <p:txBody>
                <a:bodyPr wrap="none" anchor="ctr"/>
                <a:lstStyle/>
                <a:p>
                  <a:pPr>
                    <a:defRPr/>
                  </a:pPr>
                  <a:endParaRPr lang="en-US">
                    <a:latin typeface="Times New Roman" pitchFamily="18" charset="0"/>
                    <a:cs typeface="Times New Roman" pitchFamily="18" charset="0"/>
                  </a:endParaRPr>
                </a:p>
              </p:txBody>
            </p:sp>
            <p:sp>
              <p:nvSpPr>
                <p:cNvPr id="58" name="Oval 185"/>
                <p:cNvSpPr>
                  <a:spLocks noChangeArrowheads="1"/>
                </p:cNvSpPr>
                <p:nvPr/>
              </p:nvSpPr>
              <p:spPr bwMode="auto">
                <a:xfrm rot="16200000">
                  <a:off x="1287" y="2679"/>
                  <a:ext cx="614" cy="559"/>
                </a:xfrm>
                <a:prstGeom prst="ellipse">
                  <a:avLst/>
                </a:prstGeom>
                <a:solidFill>
                  <a:schemeClr val="accent2">
                    <a:lumMod val="75000"/>
                  </a:schemeClr>
                </a:solidFill>
                <a:ln w="12700">
                  <a:solidFill>
                    <a:schemeClr val="accent2">
                      <a:lumMod val="75000"/>
                    </a:schemeClr>
                  </a:solidFill>
                  <a:round/>
                  <a:headEnd/>
                  <a:tailEnd/>
                </a:ln>
                <a:effectLst/>
              </p:spPr>
              <p:txBody>
                <a:bodyPr vert="eaVert" wrap="none" anchor="ctr"/>
                <a:lstStyle/>
                <a:p>
                  <a:pPr algn="ctr">
                    <a:defRPr/>
                  </a:pPr>
                  <a:r>
                    <a:rPr lang="en-US" sz="1200" b="1" dirty="0">
                      <a:solidFill>
                        <a:schemeClr val="bg1"/>
                      </a:solidFill>
                      <a:latin typeface="Times New Roman" pitchFamily="18" charset="0"/>
                      <a:cs typeface="Times New Roman" pitchFamily="18" charset="0"/>
                    </a:rPr>
                    <a:t>Th1</a:t>
                  </a:r>
                  <a:endParaRPr lang="en-CA" sz="1200" b="1" dirty="0">
                    <a:solidFill>
                      <a:schemeClr val="bg1"/>
                    </a:solidFill>
                    <a:latin typeface="Times New Roman" pitchFamily="18" charset="0"/>
                    <a:cs typeface="Times New Roman" pitchFamily="18" charset="0"/>
                  </a:endParaRPr>
                </a:p>
              </p:txBody>
            </p:sp>
          </p:grpSp>
          <p:sp>
            <p:nvSpPr>
              <p:cNvPr id="51" name="Flowchart: Connector 50"/>
              <p:cNvSpPr/>
              <p:nvPr/>
            </p:nvSpPr>
            <p:spPr>
              <a:xfrm>
                <a:off x="3065689" y="4893019"/>
                <a:ext cx="54006" cy="54006"/>
              </a:xfrm>
              <a:prstGeom prst="flowChartConnector">
                <a:avLst/>
              </a:prstGeom>
              <a:solidFill>
                <a:schemeClr val="accent4">
                  <a:lumMod val="60000"/>
                  <a:lumOff val="4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itchFamily="18" charset="0"/>
                  <a:cs typeface="Times New Roman" pitchFamily="18" charset="0"/>
                </a:endParaRPr>
              </a:p>
            </p:txBody>
          </p:sp>
          <p:sp>
            <p:nvSpPr>
              <p:cNvPr id="52" name="Flowchart: Connector 51"/>
              <p:cNvSpPr/>
              <p:nvPr/>
            </p:nvSpPr>
            <p:spPr>
              <a:xfrm>
                <a:off x="3122839" y="4950169"/>
                <a:ext cx="54006" cy="54006"/>
              </a:xfrm>
              <a:prstGeom prst="flowChartConnector">
                <a:avLst/>
              </a:prstGeom>
              <a:solidFill>
                <a:schemeClr val="accent4">
                  <a:lumMod val="60000"/>
                  <a:lumOff val="4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itchFamily="18" charset="0"/>
                  <a:cs typeface="Times New Roman" pitchFamily="18" charset="0"/>
                </a:endParaRPr>
              </a:p>
            </p:txBody>
          </p:sp>
          <p:sp>
            <p:nvSpPr>
              <p:cNvPr id="53" name="Flowchart: Connector 52"/>
              <p:cNvSpPr/>
              <p:nvPr/>
            </p:nvSpPr>
            <p:spPr>
              <a:xfrm>
                <a:off x="3179989" y="5007319"/>
                <a:ext cx="54006" cy="54006"/>
              </a:xfrm>
              <a:prstGeom prst="flowChartConnector">
                <a:avLst/>
              </a:prstGeom>
              <a:solidFill>
                <a:schemeClr val="accent4">
                  <a:lumMod val="60000"/>
                  <a:lumOff val="4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itchFamily="18" charset="0"/>
                  <a:cs typeface="Times New Roman" pitchFamily="18" charset="0"/>
                </a:endParaRPr>
              </a:p>
            </p:txBody>
          </p:sp>
          <p:sp>
            <p:nvSpPr>
              <p:cNvPr id="54" name="Flowchart: Connector 53"/>
              <p:cNvSpPr/>
              <p:nvPr/>
            </p:nvSpPr>
            <p:spPr>
              <a:xfrm>
                <a:off x="3143554" y="4862872"/>
                <a:ext cx="54006" cy="54006"/>
              </a:xfrm>
              <a:prstGeom prst="flowChartConnector">
                <a:avLst/>
              </a:prstGeom>
              <a:solidFill>
                <a:schemeClr val="accent4">
                  <a:lumMod val="60000"/>
                  <a:lumOff val="4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itchFamily="18" charset="0"/>
                  <a:cs typeface="Times New Roman" pitchFamily="18" charset="0"/>
                </a:endParaRPr>
              </a:p>
            </p:txBody>
          </p:sp>
          <p:sp>
            <p:nvSpPr>
              <p:cNvPr id="55" name="Flowchart: Connector 54"/>
              <p:cNvSpPr/>
              <p:nvPr/>
            </p:nvSpPr>
            <p:spPr>
              <a:xfrm>
                <a:off x="3200704" y="4920022"/>
                <a:ext cx="54006" cy="54006"/>
              </a:xfrm>
              <a:prstGeom prst="flowChartConnector">
                <a:avLst/>
              </a:prstGeom>
              <a:solidFill>
                <a:schemeClr val="accent4">
                  <a:lumMod val="60000"/>
                  <a:lumOff val="4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itchFamily="18" charset="0"/>
                  <a:cs typeface="Times New Roman" pitchFamily="18" charset="0"/>
                </a:endParaRPr>
              </a:p>
            </p:txBody>
          </p:sp>
          <p:sp>
            <p:nvSpPr>
              <p:cNvPr id="56" name="Rectangle 55"/>
              <p:cNvSpPr/>
              <p:nvPr/>
            </p:nvSpPr>
            <p:spPr>
              <a:xfrm>
                <a:off x="1180500" y="4144144"/>
                <a:ext cx="684075" cy="646331"/>
              </a:xfrm>
              <a:prstGeom prst="rect">
                <a:avLst/>
              </a:prstGeom>
            </p:spPr>
            <p:txBody>
              <a:bodyPr wrap="square" anchor="ctr">
                <a:spAutoFit/>
              </a:bodyPr>
              <a:lstStyle/>
              <a:p>
                <a:r>
                  <a:rPr lang="sr-Latn-CS" sz="1200" b="1" dirty="0">
                    <a:solidFill>
                      <a:schemeClr val="accent5">
                        <a:lumMod val="50000"/>
                      </a:schemeClr>
                    </a:solidFill>
                    <a:latin typeface="Times New Roman" pitchFamily="18" charset="0"/>
                    <a:cs typeface="Times New Roman" pitchFamily="18" charset="0"/>
                  </a:rPr>
                  <a:t>IL-4</a:t>
                </a:r>
              </a:p>
              <a:p>
                <a:r>
                  <a:rPr lang="sr-Latn-CS" sz="1200" b="1" dirty="0">
                    <a:solidFill>
                      <a:schemeClr val="accent5">
                        <a:lumMod val="50000"/>
                      </a:schemeClr>
                    </a:solidFill>
                    <a:latin typeface="Times New Roman" pitchFamily="18" charset="0"/>
                    <a:cs typeface="Times New Roman" pitchFamily="18" charset="0"/>
                  </a:rPr>
                  <a:t>IL-5</a:t>
                </a:r>
              </a:p>
              <a:p>
                <a:r>
                  <a:rPr lang="sr-Latn-CS" sz="1200" b="1" dirty="0">
                    <a:solidFill>
                      <a:schemeClr val="accent5">
                        <a:lumMod val="50000"/>
                      </a:schemeClr>
                    </a:solidFill>
                    <a:latin typeface="Times New Roman" pitchFamily="18" charset="0"/>
                    <a:cs typeface="Times New Roman" pitchFamily="18" charset="0"/>
                  </a:rPr>
                  <a:t>IL-13</a:t>
                </a:r>
              </a:p>
            </p:txBody>
          </p:sp>
        </p:grpSp>
      </p:grpSp>
      <p:sp>
        <p:nvSpPr>
          <p:cNvPr id="66" name="Rectangle 65"/>
          <p:cNvSpPr/>
          <p:nvPr/>
        </p:nvSpPr>
        <p:spPr>
          <a:xfrm>
            <a:off x="611560" y="6021288"/>
            <a:ext cx="1800200" cy="5040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accent2">
                    <a:lumMod val="50000"/>
                  </a:schemeClr>
                </a:solidFill>
                <a:latin typeface="Times New Roman" pitchFamily="18" charset="0"/>
                <a:cs typeface="Times New Roman" pitchFamily="18" charset="0"/>
              </a:rPr>
              <a:t>no allergy</a:t>
            </a:r>
          </a:p>
        </p:txBody>
      </p:sp>
      <p:sp>
        <p:nvSpPr>
          <p:cNvPr id="69" name="Oval 68"/>
          <p:cNvSpPr/>
          <p:nvPr/>
        </p:nvSpPr>
        <p:spPr>
          <a:xfrm>
            <a:off x="2339752" y="4725144"/>
            <a:ext cx="1296144" cy="1080120"/>
          </a:xfrm>
          <a:prstGeom prst="ellipse">
            <a:avLst/>
          </a:prstGeom>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latin typeface="Times New Roman" pitchFamily="18" charset="0"/>
              <a:cs typeface="Times New Roman" pitchFamily="18" charset="0"/>
            </a:endParaRPr>
          </a:p>
        </p:txBody>
      </p:sp>
      <p:sp>
        <p:nvSpPr>
          <p:cNvPr id="70" name="Oval 69"/>
          <p:cNvSpPr/>
          <p:nvPr/>
        </p:nvSpPr>
        <p:spPr>
          <a:xfrm>
            <a:off x="7092280" y="4797152"/>
            <a:ext cx="1296144" cy="1080120"/>
          </a:xfrm>
          <a:prstGeom prst="ellipse">
            <a:avLst/>
          </a:prstGeom>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latin typeface="Times New Roman" pitchFamily="18" charset="0"/>
              <a:cs typeface="Times New Roman" pitchFamily="18" charset="0"/>
            </a:endParaRPr>
          </a:p>
        </p:txBody>
      </p:sp>
      <p:sp useBgFill="1">
        <p:nvSpPr>
          <p:cNvPr id="73" name="Rectangle 72"/>
          <p:cNvSpPr/>
          <p:nvPr/>
        </p:nvSpPr>
        <p:spPr>
          <a:xfrm>
            <a:off x="2195736" y="0"/>
            <a:ext cx="4968552" cy="692696"/>
          </a:xfrm>
          <a:prstGeom prst="rect">
            <a:avLst/>
          </a:prstGeom>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ln w="18000">
                  <a:solidFill>
                    <a:schemeClr val="accent2">
                      <a:satMod val="140000"/>
                    </a:schemeClr>
                  </a:solidFill>
                  <a:prstDash val="solid"/>
                  <a:miter lim="800000"/>
                </a:ln>
                <a:solidFill>
                  <a:schemeClr val="tx1"/>
                </a:solidFill>
                <a:latin typeface="Times New Roman" pitchFamily="18" charset="0"/>
                <a:cs typeface="Times New Roman" pitchFamily="18" charset="0"/>
              </a:rPr>
              <a:t>HYGIENE HYPOTHESIS</a:t>
            </a:r>
            <a:endParaRPr lang="en-US" sz="2400" dirty="0">
              <a:ln w="18000">
                <a:solidFill>
                  <a:schemeClr val="accent2">
                    <a:satMod val="140000"/>
                  </a:schemeClr>
                </a:solidFill>
                <a:prstDash val="solid"/>
                <a:miter lim="800000"/>
              </a:ln>
              <a:solidFill>
                <a:schemeClr val="tx1"/>
              </a:solidFill>
              <a:latin typeface="Times New Roman" pitchFamily="18" charset="0"/>
              <a:cs typeface="Times New Roman" pitchFamily="18" charset="0"/>
            </a:endParaRPr>
          </a:p>
        </p:txBody>
      </p:sp>
      <p:grpSp>
        <p:nvGrpSpPr>
          <p:cNvPr id="13" name="Group 86"/>
          <p:cNvGrpSpPr/>
          <p:nvPr/>
        </p:nvGrpSpPr>
        <p:grpSpPr>
          <a:xfrm>
            <a:off x="685800" y="5059347"/>
            <a:ext cx="189021" cy="198453"/>
            <a:chOff x="2875789" y="5519328"/>
            <a:chExt cx="189021" cy="198453"/>
          </a:xfrm>
        </p:grpSpPr>
        <p:sp>
          <p:nvSpPr>
            <p:cNvPr id="82" name="Flowchart: Connector 81"/>
            <p:cNvSpPr/>
            <p:nvPr/>
          </p:nvSpPr>
          <p:spPr>
            <a:xfrm>
              <a:off x="2875789" y="5549475"/>
              <a:ext cx="54006" cy="54006"/>
            </a:xfrm>
            <a:prstGeom prst="flowChartConnector">
              <a:avLst/>
            </a:prstGeom>
            <a:solidFill>
              <a:schemeClr val="accent4">
                <a:lumMod val="60000"/>
                <a:lumOff val="4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itchFamily="18" charset="0"/>
                <a:cs typeface="Times New Roman" pitchFamily="18" charset="0"/>
              </a:endParaRPr>
            </a:p>
          </p:txBody>
        </p:sp>
        <p:sp>
          <p:nvSpPr>
            <p:cNvPr id="83" name="Flowchart: Connector 82"/>
            <p:cNvSpPr/>
            <p:nvPr/>
          </p:nvSpPr>
          <p:spPr>
            <a:xfrm>
              <a:off x="2932939" y="5606625"/>
              <a:ext cx="54006" cy="54006"/>
            </a:xfrm>
            <a:prstGeom prst="flowChartConnector">
              <a:avLst/>
            </a:prstGeom>
            <a:solidFill>
              <a:schemeClr val="accent4">
                <a:lumMod val="60000"/>
                <a:lumOff val="4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itchFamily="18" charset="0"/>
                <a:cs typeface="Times New Roman" pitchFamily="18" charset="0"/>
              </a:endParaRPr>
            </a:p>
          </p:txBody>
        </p:sp>
        <p:sp>
          <p:nvSpPr>
            <p:cNvPr id="84" name="Flowchart: Connector 83"/>
            <p:cNvSpPr/>
            <p:nvPr/>
          </p:nvSpPr>
          <p:spPr>
            <a:xfrm>
              <a:off x="2990089" y="5663775"/>
              <a:ext cx="54006" cy="54006"/>
            </a:xfrm>
            <a:prstGeom prst="flowChartConnector">
              <a:avLst/>
            </a:prstGeom>
            <a:solidFill>
              <a:schemeClr val="accent4">
                <a:lumMod val="60000"/>
                <a:lumOff val="4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itchFamily="18" charset="0"/>
                <a:cs typeface="Times New Roman" pitchFamily="18" charset="0"/>
              </a:endParaRPr>
            </a:p>
          </p:txBody>
        </p:sp>
        <p:sp>
          <p:nvSpPr>
            <p:cNvPr id="85" name="Flowchart: Connector 84"/>
            <p:cNvSpPr/>
            <p:nvPr/>
          </p:nvSpPr>
          <p:spPr>
            <a:xfrm>
              <a:off x="2953654" y="5519328"/>
              <a:ext cx="54006" cy="54006"/>
            </a:xfrm>
            <a:prstGeom prst="flowChartConnector">
              <a:avLst/>
            </a:prstGeom>
            <a:solidFill>
              <a:schemeClr val="accent4">
                <a:lumMod val="60000"/>
                <a:lumOff val="4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itchFamily="18" charset="0"/>
                <a:cs typeface="Times New Roman" pitchFamily="18" charset="0"/>
              </a:endParaRPr>
            </a:p>
          </p:txBody>
        </p:sp>
        <p:sp>
          <p:nvSpPr>
            <p:cNvPr id="86" name="Flowchart: Connector 85"/>
            <p:cNvSpPr/>
            <p:nvPr/>
          </p:nvSpPr>
          <p:spPr>
            <a:xfrm>
              <a:off x="3010804" y="5576478"/>
              <a:ext cx="54006" cy="54006"/>
            </a:xfrm>
            <a:prstGeom prst="flowChartConnector">
              <a:avLst/>
            </a:prstGeom>
            <a:solidFill>
              <a:schemeClr val="accent4">
                <a:lumMod val="60000"/>
                <a:lumOff val="4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itchFamily="18" charset="0"/>
                <a:cs typeface="Times New Roman" pitchFamily="18" charset="0"/>
              </a:endParaRPr>
            </a:p>
          </p:txBody>
        </p:sp>
      </p:grpSp>
      <p:grpSp>
        <p:nvGrpSpPr>
          <p:cNvPr id="14" name="Group 98"/>
          <p:cNvGrpSpPr/>
          <p:nvPr/>
        </p:nvGrpSpPr>
        <p:grpSpPr>
          <a:xfrm>
            <a:off x="7543800" y="5410200"/>
            <a:ext cx="189021" cy="198453"/>
            <a:chOff x="3028189" y="5671728"/>
            <a:chExt cx="189021" cy="198453"/>
          </a:xfrm>
        </p:grpSpPr>
        <p:sp>
          <p:nvSpPr>
            <p:cNvPr id="88" name="Flowchart: Connector 87"/>
            <p:cNvSpPr/>
            <p:nvPr/>
          </p:nvSpPr>
          <p:spPr>
            <a:xfrm>
              <a:off x="3028189" y="5701875"/>
              <a:ext cx="54006" cy="54006"/>
            </a:xfrm>
            <a:prstGeom prst="flowChartConnector">
              <a:avLst/>
            </a:prstGeom>
            <a:solidFill>
              <a:schemeClr val="accent4">
                <a:lumMod val="60000"/>
                <a:lumOff val="4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itchFamily="18" charset="0"/>
                <a:cs typeface="Times New Roman" pitchFamily="18" charset="0"/>
              </a:endParaRPr>
            </a:p>
          </p:txBody>
        </p:sp>
        <p:sp>
          <p:nvSpPr>
            <p:cNvPr id="89" name="Flowchart: Connector 88"/>
            <p:cNvSpPr/>
            <p:nvPr/>
          </p:nvSpPr>
          <p:spPr>
            <a:xfrm>
              <a:off x="3085339" y="5759025"/>
              <a:ext cx="54006" cy="54006"/>
            </a:xfrm>
            <a:prstGeom prst="flowChartConnector">
              <a:avLst/>
            </a:prstGeom>
            <a:solidFill>
              <a:schemeClr val="accent4">
                <a:lumMod val="60000"/>
                <a:lumOff val="4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itchFamily="18" charset="0"/>
                <a:cs typeface="Times New Roman" pitchFamily="18" charset="0"/>
              </a:endParaRPr>
            </a:p>
          </p:txBody>
        </p:sp>
        <p:sp>
          <p:nvSpPr>
            <p:cNvPr id="90" name="Flowchart: Connector 89"/>
            <p:cNvSpPr/>
            <p:nvPr/>
          </p:nvSpPr>
          <p:spPr>
            <a:xfrm>
              <a:off x="3142489" y="5816175"/>
              <a:ext cx="54006" cy="54006"/>
            </a:xfrm>
            <a:prstGeom prst="flowChartConnector">
              <a:avLst/>
            </a:prstGeom>
            <a:solidFill>
              <a:schemeClr val="accent4">
                <a:lumMod val="60000"/>
                <a:lumOff val="4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itchFamily="18" charset="0"/>
                <a:cs typeface="Times New Roman" pitchFamily="18" charset="0"/>
              </a:endParaRPr>
            </a:p>
          </p:txBody>
        </p:sp>
        <p:sp>
          <p:nvSpPr>
            <p:cNvPr id="91" name="Flowchart: Connector 90"/>
            <p:cNvSpPr/>
            <p:nvPr/>
          </p:nvSpPr>
          <p:spPr>
            <a:xfrm>
              <a:off x="3106054" y="5671728"/>
              <a:ext cx="54006" cy="54006"/>
            </a:xfrm>
            <a:prstGeom prst="flowChartConnector">
              <a:avLst/>
            </a:prstGeom>
            <a:solidFill>
              <a:schemeClr val="accent4">
                <a:lumMod val="60000"/>
                <a:lumOff val="4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itchFamily="18" charset="0"/>
                <a:cs typeface="Times New Roman" pitchFamily="18" charset="0"/>
              </a:endParaRPr>
            </a:p>
          </p:txBody>
        </p:sp>
        <p:sp>
          <p:nvSpPr>
            <p:cNvPr id="92" name="Flowchart: Connector 91"/>
            <p:cNvSpPr/>
            <p:nvPr/>
          </p:nvSpPr>
          <p:spPr>
            <a:xfrm>
              <a:off x="3163204" y="5728878"/>
              <a:ext cx="54006" cy="54006"/>
            </a:xfrm>
            <a:prstGeom prst="flowChartConnector">
              <a:avLst/>
            </a:prstGeom>
            <a:solidFill>
              <a:schemeClr val="accent4">
                <a:lumMod val="60000"/>
                <a:lumOff val="4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itchFamily="18" charset="0"/>
                <a:cs typeface="Times New Roman" pitchFamily="18" charset="0"/>
              </a:endParaRPr>
            </a:p>
          </p:txBody>
        </p:sp>
      </p:grpSp>
      <p:grpSp>
        <p:nvGrpSpPr>
          <p:cNvPr id="17" name="Group 97"/>
          <p:cNvGrpSpPr/>
          <p:nvPr/>
        </p:nvGrpSpPr>
        <p:grpSpPr>
          <a:xfrm>
            <a:off x="5486400" y="5135547"/>
            <a:ext cx="189021" cy="198453"/>
            <a:chOff x="3180589" y="5824128"/>
            <a:chExt cx="189021" cy="198453"/>
          </a:xfrm>
        </p:grpSpPr>
        <p:sp>
          <p:nvSpPr>
            <p:cNvPr id="93" name="Flowchart: Connector 92"/>
            <p:cNvSpPr/>
            <p:nvPr/>
          </p:nvSpPr>
          <p:spPr>
            <a:xfrm>
              <a:off x="3180589" y="5854275"/>
              <a:ext cx="54006" cy="54006"/>
            </a:xfrm>
            <a:prstGeom prst="flowChartConnector">
              <a:avLst/>
            </a:prstGeom>
            <a:solidFill>
              <a:schemeClr val="accent4">
                <a:lumMod val="60000"/>
                <a:lumOff val="4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itchFamily="18" charset="0"/>
                <a:cs typeface="Times New Roman" pitchFamily="18" charset="0"/>
              </a:endParaRPr>
            </a:p>
          </p:txBody>
        </p:sp>
        <p:sp>
          <p:nvSpPr>
            <p:cNvPr id="94" name="Flowchart: Connector 93"/>
            <p:cNvSpPr/>
            <p:nvPr/>
          </p:nvSpPr>
          <p:spPr>
            <a:xfrm>
              <a:off x="3237739" y="5911425"/>
              <a:ext cx="54006" cy="54006"/>
            </a:xfrm>
            <a:prstGeom prst="flowChartConnector">
              <a:avLst/>
            </a:prstGeom>
            <a:solidFill>
              <a:schemeClr val="accent4">
                <a:lumMod val="60000"/>
                <a:lumOff val="4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itchFamily="18" charset="0"/>
                <a:cs typeface="Times New Roman" pitchFamily="18" charset="0"/>
              </a:endParaRPr>
            </a:p>
          </p:txBody>
        </p:sp>
        <p:sp>
          <p:nvSpPr>
            <p:cNvPr id="95" name="Flowchart: Connector 94"/>
            <p:cNvSpPr/>
            <p:nvPr/>
          </p:nvSpPr>
          <p:spPr>
            <a:xfrm>
              <a:off x="3294889" y="5968575"/>
              <a:ext cx="54006" cy="54006"/>
            </a:xfrm>
            <a:prstGeom prst="flowChartConnector">
              <a:avLst/>
            </a:prstGeom>
            <a:solidFill>
              <a:schemeClr val="accent4">
                <a:lumMod val="60000"/>
                <a:lumOff val="4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itchFamily="18" charset="0"/>
                <a:cs typeface="Times New Roman" pitchFamily="18" charset="0"/>
              </a:endParaRPr>
            </a:p>
          </p:txBody>
        </p:sp>
        <p:sp>
          <p:nvSpPr>
            <p:cNvPr id="96" name="Flowchart: Connector 95"/>
            <p:cNvSpPr/>
            <p:nvPr/>
          </p:nvSpPr>
          <p:spPr>
            <a:xfrm>
              <a:off x="3258454" y="5824128"/>
              <a:ext cx="54006" cy="54006"/>
            </a:xfrm>
            <a:prstGeom prst="flowChartConnector">
              <a:avLst/>
            </a:prstGeom>
            <a:solidFill>
              <a:schemeClr val="accent4">
                <a:lumMod val="60000"/>
                <a:lumOff val="4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itchFamily="18" charset="0"/>
                <a:cs typeface="Times New Roman" pitchFamily="18" charset="0"/>
              </a:endParaRPr>
            </a:p>
          </p:txBody>
        </p:sp>
        <p:sp>
          <p:nvSpPr>
            <p:cNvPr id="97" name="Flowchart: Connector 96"/>
            <p:cNvSpPr/>
            <p:nvPr/>
          </p:nvSpPr>
          <p:spPr>
            <a:xfrm>
              <a:off x="3315604" y="5881278"/>
              <a:ext cx="54006" cy="54006"/>
            </a:xfrm>
            <a:prstGeom prst="flowChartConnector">
              <a:avLst/>
            </a:prstGeom>
            <a:solidFill>
              <a:schemeClr val="accent4">
                <a:lumMod val="60000"/>
                <a:lumOff val="4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itchFamily="18" charset="0"/>
                <a:cs typeface="Times New Roman" pitchFamily="18" charset="0"/>
              </a:endParaRPr>
            </a:p>
          </p:txBody>
        </p:sp>
      </p:gr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p:cNvPicPr>
          <p:nvPr/>
        </p:nvPicPr>
        <p:blipFill>
          <a:blip r:embed="rId2" cstate="print"/>
          <a:stretch>
            <a:fillRect/>
          </a:stretch>
        </p:blipFill>
        <p:spPr>
          <a:xfrm>
            <a:off x="108520" y="0"/>
            <a:ext cx="8711952" cy="6845300"/>
          </a:xfrm>
          <a:prstGeom prst="rect">
            <a:avLst/>
          </a:prstGeom>
        </p:spPr>
      </p:pic>
      <p:sp>
        <p:nvSpPr>
          <p:cNvPr id="3" name="TextBox 2"/>
          <p:cNvSpPr txBox="1"/>
          <p:nvPr/>
        </p:nvSpPr>
        <p:spPr>
          <a:xfrm>
            <a:off x="831830" y="241300"/>
            <a:ext cx="7064434" cy="1392689"/>
          </a:xfrm>
          <a:prstGeom prst="rect">
            <a:avLst/>
          </a:prstGeom>
          <a:noFill/>
        </p:spPr>
        <p:txBody>
          <a:bodyPr vert="horz" wrap="none" lIns="0" tIns="0" rIns="0" bIns="0" rtlCol="0">
            <a:spAutoFit/>
          </a:bodyPr>
          <a:lstStyle/>
          <a:p>
            <a:pPr algn="ctr"/>
            <a:r>
              <a:rPr lang="en-US" sz="4800" dirty="0">
                <a:ln w="18000">
                  <a:solidFill>
                    <a:schemeClr val="accent2">
                      <a:satMod val="140000"/>
                    </a:schemeClr>
                  </a:solidFill>
                  <a:prstDash val="solid"/>
                  <a:miter lim="800000"/>
                </a:ln>
                <a:latin typeface="Times New Roman" pitchFamily="18" charset="0"/>
                <a:cs typeface="Times New Roman" pitchFamily="18" charset="0"/>
              </a:rPr>
              <a:t>HYGIENE HYPOTHESIS</a:t>
            </a:r>
          </a:p>
          <a:p>
            <a:pPr>
              <a:lnSpc>
                <a:spcPts val="5060"/>
              </a:lnSpc>
            </a:pPr>
            <a:endParaRPr lang="en-CA" sz="4404" dirty="0">
              <a:solidFill>
                <a:srgbClr val="000000"/>
              </a:solidFill>
            </a:endParaRPr>
          </a:p>
        </p:txBody>
      </p:sp>
    </p:spTree>
  </p:cSld>
  <p:clrMapOvr>
    <a:masterClrMapping/>
  </p:clrMapOvr>
  <p:transition advTm="79970"/>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2"/>
          <p:cNvSpPr txBox="1"/>
          <p:nvPr/>
        </p:nvSpPr>
        <p:spPr>
          <a:xfrm>
            <a:off x="1701800" y="520700"/>
            <a:ext cx="5335435" cy="654025"/>
          </a:xfrm>
          <a:prstGeom prst="rect">
            <a:avLst/>
          </a:prstGeom>
          <a:noFill/>
        </p:spPr>
        <p:txBody>
          <a:bodyPr vert="horz" wrap="none" lIns="0" tIns="0" rIns="0" bIns="0" rtlCol="0">
            <a:spAutoFit/>
          </a:bodyPr>
          <a:lstStyle/>
          <a:p>
            <a:pPr>
              <a:lnSpc>
                <a:spcPts val="5060"/>
              </a:lnSpc>
            </a:pPr>
            <a:r>
              <a:rPr lang="x-none" sz="4404" dirty="0">
                <a:solidFill>
                  <a:srgbClr val="000000"/>
                </a:solidFill>
                <a:latin typeface="Times New Roman"/>
                <a:cs typeface="Times New Roman"/>
              </a:rPr>
              <a:t>Type I </a:t>
            </a:r>
            <a:r>
              <a:rPr lang="en-CA" sz="4404" dirty="0">
                <a:solidFill>
                  <a:srgbClr val="000000"/>
                </a:solidFill>
                <a:latin typeface="Times New Roman"/>
                <a:cs typeface="Times New Roman"/>
              </a:rPr>
              <a:t>hypersensitivity </a:t>
            </a:r>
            <a:endParaRPr lang="en-CA" sz="4404" dirty="0">
              <a:solidFill>
                <a:srgbClr val="000000"/>
              </a:solidFill>
            </a:endParaRPr>
          </a:p>
        </p:txBody>
      </p:sp>
      <p:sp>
        <p:nvSpPr>
          <p:cNvPr id="3" name="TextBox 3"/>
          <p:cNvSpPr txBox="1"/>
          <p:nvPr/>
        </p:nvSpPr>
        <p:spPr>
          <a:xfrm>
            <a:off x="660400" y="1524000"/>
            <a:ext cx="8149795" cy="981423"/>
          </a:xfrm>
          <a:prstGeom prst="rect">
            <a:avLst/>
          </a:prstGeom>
          <a:noFill/>
        </p:spPr>
        <p:txBody>
          <a:bodyPr vert="horz" wrap="none" lIns="0" tIns="0" rIns="0" bIns="0" rtlCol="0">
            <a:spAutoFit/>
          </a:bodyPr>
          <a:lstStyle/>
          <a:p>
            <a:pPr>
              <a:lnSpc>
                <a:spcPts val="3900"/>
              </a:lnSpc>
            </a:pPr>
            <a:r>
              <a:rPr lang="en-CA" sz="3204" dirty="0">
                <a:solidFill>
                  <a:srgbClr val="E36C09"/>
                </a:solidFill>
                <a:latin typeface="Arial"/>
                <a:cs typeface="Arial"/>
              </a:rPr>
              <a:t>•</a:t>
            </a:r>
            <a:r>
              <a:rPr lang="en-CA" sz="3214" b="1" dirty="0">
                <a:solidFill>
                  <a:srgbClr val="E36C09"/>
                </a:solidFill>
                <a:latin typeface="Times New Roman Bold"/>
                <a:cs typeface="Times New Roman Bold"/>
              </a:rPr>
              <a:t> </a:t>
            </a:r>
            <a:r>
              <a:rPr lang="en-US" sz="3214" b="1" dirty="0">
                <a:solidFill>
                  <a:srgbClr val="E36C09"/>
                </a:solidFill>
                <a:latin typeface="Times New Roman Bold"/>
                <a:cs typeface="Times New Roman Bold"/>
              </a:rPr>
              <a:t>why </a:t>
            </a:r>
            <a:r>
              <a:rPr lang="en-US" sz="3214" dirty="0">
                <a:latin typeface="Times New Roman Bold"/>
                <a:cs typeface="Times New Roman Bold"/>
              </a:rPr>
              <a:t>in the presence of allergens</a:t>
            </a:r>
            <a:endParaRPr lang="x-none" sz="3214" dirty="0">
              <a:latin typeface="Times New Roman Bold"/>
              <a:cs typeface="Times New Roman Bold"/>
            </a:endParaRPr>
          </a:p>
          <a:p>
            <a:pPr>
              <a:lnSpc>
                <a:spcPts val="3900"/>
              </a:lnSpc>
            </a:pPr>
            <a:r>
              <a:rPr lang="en-US" sz="3214" dirty="0">
                <a:latin typeface="Times New Roman Bold"/>
                <a:cs typeface="Times New Roman Bold"/>
              </a:rPr>
              <a:t> (in people who are prone to allergic reactions)</a:t>
            </a:r>
            <a:endParaRPr lang="en-CA" sz="3204" dirty="0"/>
          </a:p>
        </p:txBody>
      </p:sp>
      <p:sp>
        <p:nvSpPr>
          <p:cNvPr id="4" name="TextBox 4"/>
          <p:cNvSpPr txBox="1"/>
          <p:nvPr/>
        </p:nvSpPr>
        <p:spPr>
          <a:xfrm>
            <a:off x="1003300" y="2514600"/>
            <a:ext cx="7649082" cy="974626"/>
          </a:xfrm>
          <a:prstGeom prst="rect">
            <a:avLst/>
          </a:prstGeom>
          <a:noFill/>
        </p:spPr>
        <p:txBody>
          <a:bodyPr vert="horz" wrap="none" lIns="0" tIns="0" rIns="0" bIns="0" rtlCol="0">
            <a:spAutoFit/>
          </a:bodyPr>
          <a:lstStyle/>
          <a:p>
            <a:pPr>
              <a:lnSpc>
                <a:spcPts val="3800"/>
              </a:lnSpc>
            </a:pPr>
            <a:r>
              <a:rPr lang="en-US" sz="3214" b="1" dirty="0">
                <a:solidFill>
                  <a:srgbClr val="E36C09"/>
                </a:solidFill>
                <a:latin typeface="Times New Roman Bold"/>
                <a:cs typeface="Times New Roman Bold"/>
              </a:rPr>
              <a:t>activation of Th2 and not Th1 lymphocytes </a:t>
            </a:r>
            <a:endParaRPr lang="x-none" sz="3214" b="1" dirty="0">
              <a:solidFill>
                <a:srgbClr val="E36C09"/>
              </a:solidFill>
              <a:latin typeface="Times New Roman Bold"/>
              <a:cs typeface="Times New Roman Bold"/>
            </a:endParaRPr>
          </a:p>
          <a:p>
            <a:pPr>
              <a:lnSpc>
                <a:spcPts val="3800"/>
              </a:lnSpc>
            </a:pPr>
            <a:r>
              <a:rPr lang="en-US" sz="3214" b="1" dirty="0">
                <a:solidFill>
                  <a:srgbClr val="E36C09"/>
                </a:solidFill>
                <a:latin typeface="Times New Roman Bold"/>
                <a:cs typeface="Times New Roman Bold"/>
              </a:rPr>
              <a:t>occurs?</a:t>
            </a:r>
            <a:endParaRPr lang="en-CA" sz="3204" dirty="0">
              <a:solidFill>
                <a:srgbClr val="000000"/>
              </a:solidFill>
            </a:endParaRPr>
          </a:p>
        </p:txBody>
      </p:sp>
      <p:sp>
        <p:nvSpPr>
          <p:cNvPr id="5" name="TextBox 5"/>
          <p:cNvSpPr txBox="1"/>
          <p:nvPr/>
        </p:nvSpPr>
        <p:spPr>
          <a:xfrm>
            <a:off x="660400" y="3594100"/>
            <a:ext cx="5662384" cy="474489"/>
          </a:xfrm>
          <a:prstGeom prst="rect">
            <a:avLst/>
          </a:prstGeom>
          <a:noFill/>
        </p:spPr>
        <p:txBody>
          <a:bodyPr vert="horz" wrap="none" lIns="0" tIns="0" rIns="0" bIns="0" rtlCol="0">
            <a:spAutoFit/>
          </a:bodyPr>
          <a:lstStyle/>
          <a:p>
            <a:pPr>
              <a:lnSpc>
                <a:spcPts val="3680"/>
              </a:lnSpc>
            </a:pPr>
            <a:r>
              <a:rPr lang="en-CA" sz="3204" dirty="0">
                <a:solidFill>
                  <a:srgbClr val="E36C09"/>
                </a:solidFill>
                <a:latin typeface="Arial"/>
                <a:cs typeface="Arial"/>
              </a:rPr>
              <a:t>•</a:t>
            </a:r>
            <a:r>
              <a:rPr lang="en-CA" sz="3214" b="1" dirty="0">
                <a:solidFill>
                  <a:srgbClr val="E36C09"/>
                </a:solidFill>
                <a:latin typeface="Times New Roman Bold"/>
                <a:cs typeface="Times New Roman Bold"/>
              </a:rPr>
              <a:t> </a:t>
            </a:r>
            <a:r>
              <a:rPr lang="en-US" sz="3214" b="1" dirty="0">
                <a:solidFill>
                  <a:srgbClr val="E36C09"/>
                </a:solidFill>
                <a:latin typeface="Times New Roman Bold"/>
                <a:cs typeface="Times New Roman Bold"/>
              </a:rPr>
              <a:t>why the incidence is increasing</a:t>
            </a:r>
            <a:endParaRPr lang="en-CA" sz="3204" dirty="0">
              <a:solidFill>
                <a:srgbClr val="000000"/>
              </a:solidFill>
            </a:endParaRPr>
          </a:p>
        </p:txBody>
      </p:sp>
      <p:sp>
        <p:nvSpPr>
          <p:cNvPr id="6" name="TextBox 6"/>
          <p:cNvSpPr txBox="1"/>
          <p:nvPr/>
        </p:nvSpPr>
        <p:spPr>
          <a:xfrm>
            <a:off x="1003300" y="4076700"/>
            <a:ext cx="7860870" cy="974626"/>
          </a:xfrm>
          <a:prstGeom prst="rect">
            <a:avLst/>
          </a:prstGeom>
          <a:noFill/>
        </p:spPr>
        <p:txBody>
          <a:bodyPr vert="horz" wrap="none" lIns="0" tIns="0" rIns="0" bIns="0" rtlCol="0">
            <a:spAutoFit/>
          </a:bodyPr>
          <a:lstStyle/>
          <a:p>
            <a:pPr>
              <a:lnSpc>
                <a:spcPts val="3800"/>
              </a:lnSpc>
            </a:pPr>
            <a:r>
              <a:rPr lang="en-US" sz="3204" dirty="0">
                <a:solidFill>
                  <a:srgbClr val="000000"/>
                </a:solidFill>
                <a:latin typeface="Times New Roman"/>
                <a:cs typeface="Times New Roman"/>
              </a:rPr>
              <a:t>of allergic diseases in the world (especially </a:t>
            </a:r>
            <a:endParaRPr lang="x-none" sz="3204" dirty="0">
              <a:solidFill>
                <a:srgbClr val="000000"/>
              </a:solidFill>
              <a:latin typeface="Times New Roman"/>
              <a:cs typeface="Times New Roman"/>
            </a:endParaRPr>
          </a:p>
          <a:p>
            <a:pPr>
              <a:lnSpc>
                <a:spcPts val="3800"/>
              </a:lnSpc>
            </a:pPr>
            <a:r>
              <a:rPr lang="en-US" sz="3204" dirty="0">
                <a:solidFill>
                  <a:srgbClr val="000000"/>
                </a:solidFill>
                <a:latin typeface="Times New Roman"/>
                <a:cs typeface="Times New Roman"/>
              </a:rPr>
              <a:t>in developed countries of Western civilization)?</a:t>
            </a:r>
            <a:endParaRPr lang="en-CA" sz="3204" dirty="0">
              <a:solidFill>
                <a:srgbClr val="000000"/>
              </a:solidFill>
            </a:endParaRPr>
          </a:p>
        </p:txBody>
      </p:sp>
    </p:spTree>
  </p:cSld>
  <p:clrMapOvr>
    <a:masterClrMapping/>
  </p:clrMapOvr>
  <p:transition advTm="4410"/>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1043608" y="241300"/>
            <a:ext cx="6840760" cy="1128514"/>
          </a:xfrm>
          <a:prstGeom prst="rect">
            <a:avLst/>
          </a:prstGeom>
          <a:noFill/>
        </p:spPr>
        <p:txBody>
          <a:bodyPr vert="horz" wrap="square" lIns="0" tIns="0" rIns="0" bIns="0" rtlCol="0">
            <a:spAutoFit/>
          </a:bodyPr>
          <a:lstStyle/>
          <a:p>
            <a:pPr>
              <a:lnSpc>
                <a:spcPts val="4600"/>
              </a:lnSpc>
            </a:pPr>
            <a:r>
              <a:rPr lang="en-US" sz="3200" dirty="0">
                <a:solidFill>
                  <a:srgbClr val="000000"/>
                </a:solidFill>
                <a:latin typeface="Times New Roman" pitchFamily="18" charset="0"/>
                <a:cs typeface="Times New Roman" pitchFamily="18" charset="0"/>
              </a:rPr>
              <a:t>Activation of specific T lymphocytes</a:t>
            </a:r>
            <a:endParaRPr lang="en-CA" sz="3200" dirty="0">
              <a:solidFill>
                <a:srgbClr val="000000"/>
              </a:solidFill>
              <a:latin typeface="Times New Roman" pitchFamily="18" charset="0"/>
              <a:cs typeface="Times New Roman" pitchFamily="18" charset="0"/>
            </a:endParaRPr>
          </a:p>
          <a:p>
            <a:pPr>
              <a:lnSpc>
                <a:spcPts val="4600"/>
              </a:lnSpc>
            </a:pPr>
            <a:endParaRPr lang="en-CA" sz="3200" dirty="0">
              <a:solidFill>
                <a:srgbClr val="000000"/>
              </a:solidFill>
              <a:latin typeface="Times New Roman" pitchFamily="18" charset="0"/>
              <a:cs typeface="Times New Roman" pitchFamily="18" charset="0"/>
            </a:endParaRPr>
          </a:p>
        </p:txBody>
      </p:sp>
      <p:sp>
        <p:nvSpPr>
          <p:cNvPr id="4" name="TextBox 4"/>
          <p:cNvSpPr txBox="1"/>
          <p:nvPr/>
        </p:nvSpPr>
        <p:spPr>
          <a:xfrm>
            <a:off x="546100" y="1612900"/>
            <a:ext cx="6928115" cy="869597"/>
          </a:xfrm>
          <a:prstGeom prst="rect">
            <a:avLst/>
          </a:prstGeom>
          <a:noFill/>
        </p:spPr>
        <p:txBody>
          <a:bodyPr vert="horz" wrap="none" lIns="0" tIns="0" rIns="0" bIns="0" rtlCol="0">
            <a:spAutoFit/>
          </a:bodyPr>
          <a:lstStyle/>
          <a:p>
            <a:pPr>
              <a:lnSpc>
                <a:spcPts val="3500"/>
              </a:lnSpc>
            </a:pPr>
            <a:r>
              <a:rPr lang="en-CA" sz="2800" dirty="0">
                <a:solidFill>
                  <a:srgbClr val="000000"/>
                </a:solidFill>
                <a:latin typeface="Times New Roman" pitchFamily="18" charset="0"/>
                <a:cs typeface="Times New Roman" pitchFamily="18" charset="0"/>
              </a:rPr>
              <a:t>• </a:t>
            </a:r>
            <a:r>
              <a:rPr lang="en-US" sz="2800" dirty="0">
                <a:solidFill>
                  <a:srgbClr val="000000"/>
                </a:solidFill>
                <a:latin typeface="Times New Roman" pitchFamily="18" charset="0"/>
                <a:cs typeface="Times New Roman" pitchFamily="18" charset="0"/>
              </a:rPr>
              <a:t>What determines whether activation will occur</a:t>
            </a:r>
            <a:r>
              <a:rPr lang="en-CA" sz="2800" dirty="0">
                <a:solidFill>
                  <a:srgbClr val="000000"/>
                </a:solidFill>
                <a:latin typeface="Times New Roman" pitchFamily="18" charset="0"/>
                <a:cs typeface="Times New Roman" pitchFamily="18" charset="0"/>
              </a:rPr>
              <a:t/>
            </a:r>
            <a:br>
              <a:rPr lang="en-CA" sz="2800" dirty="0">
                <a:solidFill>
                  <a:srgbClr val="000000"/>
                </a:solidFill>
                <a:latin typeface="Times New Roman" pitchFamily="18" charset="0"/>
                <a:cs typeface="Times New Roman" pitchFamily="18" charset="0"/>
              </a:rPr>
            </a:br>
            <a:r>
              <a:rPr lang="en-CA" sz="2800" b="1" dirty="0">
                <a:solidFill>
                  <a:srgbClr val="E36C09"/>
                </a:solidFill>
                <a:latin typeface="Times New Roman" pitchFamily="18" charset="0"/>
                <a:cs typeface="Times New Roman" pitchFamily="18" charset="0"/>
              </a:rPr>
              <a:t>Th1 or Th2 lymphocytes?</a:t>
            </a:r>
            <a:endParaRPr lang="en-CA" sz="2800" dirty="0">
              <a:solidFill>
                <a:srgbClr val="000000"/>
              </a:solidFill>
              <a:latin typeface="Times New Roman" pitchFamily="18" charset="0"/>
              <a:cs typeface="Times New Roman" pitchFamily="18" charset="0"/>
            </a:endParaRPr>
          </a:p>
        </p:txBody>
      </p:sp>
      <p:sp>
        <p:nvSpPr>
          <p:cNvPr id="2" name="Rectangle 1">
            <a:extLst>
              <a:ext uri="{FF2B5EF4-FFF2-40B4-BE49-F238E27FC236}">
                <a16:creationId xmlns="" xmlns:a16="http://schemas.microsoft.com/office/drawing/2014/main" id="{56504A3F-F0A1-49F2-B7CF-31075D9DFF6A}"/>
              </a:ext>
            </a:extLst>
          </p:cNvPr>
          <p:cNvSpPr/>
          <p:nvPr/>
        </p:nvSpPr>
        <p:spPr>
          <a:xfrm>
            <a:off x="339239" y="2725583"/>
            <a:ext cx="7560840" cy="3108543"/>
          </a:xfrm>
          <a:prstGeom prst="rect">
            <a:avLst/>
          </a:prstGeom>
        </p:spPr>
        <p:txBody>
          <a:bodyPr wrap="square">
            <a:spAutoFit/>
          </a:bodyPr>
          <a:lstStyle/>
          <a:p>
            <a:pPr marL="457200" indent="-457200">
              <a:buFont typeface="Arial" panose="020B0604020202020204" pitchFamily="34" charset="0"/>
              <a:buChar char="•"/>
            </a:pPr>
            <a:r>
              <a:rPr lang="en-US" sz="2800" dirty="0">
                <a:latin typeface="Times New Roman" panose="02020603050405020304" pitchFamily="18" charset="0"/>
                <a:cs typeface="Times New Roman" panose="02020603050405020304" pitchFamily="18" charset="0"/>
              </a:rPr>
              <a:t>In the presence of microbial antigens and tissue factors, </a:t>
            </a:r>
            <a:r>
              <a:rPr lang="en-US" sz="2800" dirty="0">
                <a:solidFill>
                  <a:srgbClr val="E36C09"/>
                </a:solidFill>
                <a:latin typeface="Times New Roman" panose="02020603050405020304" pitchFamily="18" charset="0"/>
                <a:cs typeface="Times New Roman" panose="02020603050405020304" pitchFamily="18" charset="0"/>
              </a:rPr>
              <a:t>the </a:t>
            </a:r>
            <a:r>
              <a:rPr lang="en-US" sz="2800" b="1" dirty="0">
                <a:solidFill>
                  <a:srgbClr val="E36C09"/>
                </a:solidFill>
                <a:latin typeface="Times New Roman" panose="02020603050405020304" pitchFamily="18" charset="0"/>
                <a:cs typeface="Times New Roman" panose="02020603050405020304" pitchFamily="18" charset="0"/>
              </a:rPr>
              <a:t>polarization of dendritic antigen-presenting cells</a:t>
            </a:r>
            <a:r>
              <a:rPr lang="en-US" sz="2800" dirty="0">
                <a:latin typeface="Times New Roman" panose="02020603050405020304" pitchFamily="18" charset="0"/>
                <a:cs typeface="Times New Roman" panose="02020603050405020304" pitchFamily="18" charset="0"/>
              </a:rPr>
              <a:t> and </a:t>
            </a:r>
            <a:r>
              <a:rPr lang="en-US" sz="2800" b="1" dirty="0">
                <a:solidFill>
                  <a:srgbClr val="E36C09"/>
                </a:solidFill>
                <a:latin typeface="Times New Roman" panose="02020603050405020304" pitchFamily="18" charset="0"/>
                <a:cs typeface="Times New Roman" panose="02020603050405020304" pitchFamily="18" charset="0"/>
              </a:rPr>
              <a:t>the secretion of cytokines </a:t>
            </a:r>
            <a:r>
              <a:rPr lang="en-US" sz="2800" dirty="0">
                <a:latin typeface="Times New Roman" panose="02020603050405020304" pitchFamily="18" charset="0"/>
                <a:cs typeface="Times New Roman" panose="02020603050405020304" pitchFamily="18" charset="0"/>
              </a:rPr>
              <a:t>(factor 3) that direct Th0 to Th1 or Th2 occur, which determines the type of immune response (that is, the tendency to develop allergic reactions).</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p:cNvPicPr>
          <p:nvPr/>
        </p:nvPicPr>
        <p:blipFill>
          <a:blip r:embed="rId2" cstate="print"/>
          <a:stretch>
            <a:fillRect/>
          </a:stretch>
        </p:blipFill>
        <p:spPr>
          <a:xfrm>
            <a:off x="0" y="0"/>
            <a:ext cx="9144000" cy="6845300"/>
          </a:xfrm>
          <a:prstGeom prst="rect">
            <a:avLst/>
          </a:prstGeom>
        </p:spPr>
      </p:pic>
      <p:sp>
        <p:nvSpPr>
          <p:cNvPr id="14" name="TextBox 2"/>
          <p:cNvSpPr txBox="1"/>
          <p:nvPr/>
        </p:nvSpPr>
        <p:spPr>
          <a:xfrm>
            <a:off x="2400300" y="203200"/>
            <a:ext cx="4717189" cy="474489"/>
          </a:xfrm>
          <a:prstGeom prst="rect">
            <a:avLst/>
          </a:prstGeom>
          <a:noFill/>
        </p:spPr>
        <p:txBody>
          <a:bodyPr vert="horz" wrap="none" lIns="0" tIns="0" rIns="0" bIns="0" rtlCol="0">
            <a:spAutoFit/>
          </a:bodyPr>
          <a:lstStyle/>
          <a:p>
            <a:pPr>
              <a:lnSpc>
                <a:spcPts val="3680"/>
              </a:lnSpc>
            </a:pPr>
            <a:r>
              <a:rPr lang="en-CA" sz="3204" dirty="0">
                <a:solidFill>
                  <a:srgbClr val="000000"/>
                </a:solidFill>
                <a:latin typeface="Times New Roman"/>
                <a:cs typeface="Times New Roman"/>
              </a:rPr>
              <a:t>Activation of T lymphocytes</a:t>
            </a:r>
            <a:endParaRPr lang="en-CA" sz="3204" dirty="0">
              <a:solidFill>
                <a:srgbClr val="000000"/>
              </a:solidFill>
            </a:endParaRPr>
          </a:p>
        </p:txBody>
      </p:sp>
      <p:sp>
        <p:nvSpPr>
          <p:cNvPr id="3" name="TextBox 3"/>
          <p:cNvSpPr txBox="1"/>
          <p:nvPr/>
        </p:nvSpPr>
        <p:spPr>
          <a:xfrm>
            <a:off x="3677618" y="804689"/>
            <a:ext cx="1054776" cy="359073"/>
          </a:xfrm>
          <a:prstGeom prst="rect">
            <a:avLst/>
          </a:prstGeom>
          <a:noFill/>
        </p:spPr>
        <p:txBody>
          <a:bodyPr vert="horz" wrap="none" lIns="0" tIns="0" rIns="0" bIns="0" rtlCol="0">
            <a:spAutoFit/>
          </a:bodyPr>
          <a:lstStyle/>
          <a:p>
            <a:pPr>
              <a:lnSpc>
                <a:spcPts val="2760"/>
              </a:lnSpc>
            </a:pPr>
            <a:r>
              <a:rPr lang="en-CA" sz="2412" b="1" dirty="0">
                <a:solidFill>
                  <a:srgbClr val="E36C09"/>
                </a:solidFill>
                <a:latin typeface="Times New Roman Bold"/>
                <a:cs typeface="Times New Roman Bold"/>
              </a:rPr>
              <a:t>Signal 1</a:t>
            </a:r>
            <a:endParaRPr lang="en-CA" sz="2402" dirty="0">
              <a:solidFill>
                <a:srgbClr val="000000"/>
              </a:solidFill>
            </a:endParaRPr>
          </a:p>
        </p:txBody>
      </p:sp>
      <p:sp>
        <p:nvSpPr>
          <p:cNvPr id="4" name="TextBox 4"/>
          <p:cNvSpPr txBox="1"/>
          <p:nvPr/>
        </p:nvSpPr>
        <p:spPr>
          <a:xfrm>
            <a:off x="3352800" y="1244600"/>
            <a:ext cx="2016834" cy="294953"/>
          </a:xfrm>
          <a:prstGeom prst="rect">
            <a:avLst/>
          </a:prstGeom>
          <a:noFill/>
        </p:spPr>
        <p:txBody>
          <a:bodyPr vert="horz" wrap="none" lIns="0" tIns="0" rIns="0" bIns="0" rtlCol="0">
            <a:spAutoFit/>
          </a:bodyPr>
          <a:lstStyle/>
          <a:p>
            <a:pPr>
              <a:lnSpc>
                <a:spcPts val="2300"/>
              </a:lnSpc>
            </a:pPr>
            <a:r>
              <a:rPr lang="en-CA" sz="2004" dirty="0">
                <a:solidFill>
                  <a:srgbClr val="000000"/>
                </a:solidFill>
                <a:latin typeface="Times New Roman"/>
                <a:cs typeface="Times New Roman"/>
              </a:rPr>
              <a:t>Ag and Ag receptor</a:t>
            </a:r>
            <a:endParaRPr lang="en-CA" sz="2004" dirty="0">
              <a:solidFill>
                <a:srgbClr val="000000"/>
              </a:solidFill>
            </a:endParaRPr>
          </a:p>
        </p:txBody>
      </p:sp>
      <p:sp>
        <p:nvSpPr>
          <p:cNvPr id="5" name="TextBox 5"/>
          <p:cNvSpPr txBox="1"/>
          <p:nvPr/>
        </p:nvSpPr>
        <p:spPr>
          <a:xfrm>
            <a:off x="1765300" y="2070100"/>
            <a:ext cx="1193800" cy="939800"/>
          </a:xfrm>
          <a:prstGeom prst="rect">
            <a:avLst/>
          </a:prstGeom>
          <a:noFill/>
        </p:spPr>
        <p:txBody>
          <a:bodyPr vert="horz" wrap="none" lIns="0" tIns="0" rIns="0" bIns="0" rtlCol="0">
            <a:spAutoFit/>
          </a:bodyPr>
          <a:lstStyle/>
          <a:p>
            <a:pPr>
              <a:lnSpc>
                <a:spcPts val="5000"/>
              </a:lnSpc>
            </a:pPr>
            <a:r>
              <a:rPr lang="en-CA" sz="4414" b="1">
                <a:solidFill>
                  <a:srgbClr val="FCDD05"/>
                </a:solidFill>
                <a:latin typeface="Times New Roman Bold"/>
                <a:cs typeface="Times New Roman Bold"/>
              </a:rPr>
              <a:t>DC</a:t>
            </a:r>
          </a:p>
          <a:p>
            <a:pPr>
              <a:lnSpc>
                <a:spcPts val="5060"/>
              </a:lnSpc>
            </a:pPr>
            <a:endParaRPr lang="en-CA" sz="4404">
              <a:solidFill>
                <a:srgbClr val="000000"/>
              </a:solidFill>
            </a:endParaRPr>
          </a:p>
        </p:txBody>
      </p:sp>
      <p:sp>
        <p:nvSpPr>
          <p:cNvPr id="6" name="TextBox 6"/>
          <p:cNvSpPr txBox="1"/>
          <p:nvPr/>
        </p:nvSpPr>
        <p:spPr>
          <a:xfrm>
            <a:off x="5918200" y="2400300"/>
            <a:ext cx="3111500" cy="939800"/>
          </a:xfrm>
          <a:prstGeom prst="rect">
            <a:avLst/>
          </a:prstGeom>
          <a:noFill/>
        </p:spPr>
        <p:txBody>
          <a:bodyPr vert="horz" wrap="none" lIns="0" tIns="0" rIns="0" bIns="0" rtlCol="0">
            <a:spAutoFit/>
          </a:bodyPr>
          <a:lstStyle/>
          <a:p>
            <a:pPr>
              <a:lnSpc>
                <a:spcPts val="3500"/>
              </a:lnSpc>
            </a:pPr>
            <a:r>
              <a:rPr lang="en-CA" sz="4416" b="1">
                <a:solidFill>
                  <a:srgbClr val="FCDD05"/>
                </a:solidFill>
                <a:latin typeface="Times New Roman Bold"/>
                <a:cs typeface="Times New Roman Bold"/>
              </a:rPr>
              <a:t>Th</a:t>
            </a:r>
          </a:p>
          <a:p>
            <a:pPr>
              <a:lnSpc>
                <a:spcPts val="3520"/>
              </a:lnSpc>
            </a:pPr>
            <a:endParaRPr lang="en-CA" sz="4406">
              <a:solidFill>
                <a:srgbClr val="000000"/>
              </a:solidFill>
            </a:endParaRPr>
          </a:p>
        </p:txBody>
      </p:sp>
      <p:sp>
        <p:nvSpPr>
          <p:cNvPr id="7" name="TextBox 7"/>
          <p:cNvSpPr txBox="1"/>
          <p:nvPr/>
        </p:nvSpPr>
        <p:spPr>
          <a:xfrm>
            <a:off x="3873500" y="3327400"/>
            <a:ext cx="1054776" cy="705321"/>
          </a:xfrm>
          <a:prstGeom prst="rect">
            <a:avLst/>
          </a:prstGeom>
          <a:noFill/>
        </p:spPr>
        <p:txBody>
          <a:bodyPr vert="horz" wrap="none" lIns="0" tIns="0" rIns="0" bIns="0" rtlCol="0">
            <a:spAutoFit/>
          </a:bodyPr>
          <a:lstStyle/>
          <a:p>
            <a:pPr>
              <a:lnSpc>
                <a:spcPts val="2700"/>
              </a:lnSpc>
            </a:pPr>
            <a:r>
              <a:rPr lang="en-CA" sz="2412" b="1" dirty="0" smtClean="0">
                <a:solidFill>
                  <a:srgbClr val="E36C09"/>
                </a:solidFill>
                <a:latin typeface="Times New Roman Bold"/>
                <a:cs typeface="Times New Roman Bold"/>
              </a:rPr>
              <a:t>Signal </a:t>
            </a:r>
            <a:r>
              <a:rPr lang="en-CA" sz="2410" b="1" dirty="0" smtClean="0">
                <a:solidFill>
                  <a:srgbClr val="E36C09"/>
                </a:solidFill>
                <a:latin typeface="Times New Roman Bold"/>
                <a:cs typeface="Times New Roman Bold"/>
              </a:rPr>
              <a:t>2</a:t>
            </a:r>
            <a:endParaRPr lang="en-CA" sz="2410" b="1" dirty="0">
              <a:solidFill>
                <a:srgbClr val="E36C09"/>
              </a:solidFill>
              <a:latin typeface="Times New Roman Bold"/>
              <a:cs typeface="Times New Roman Bold"/>
            </a:endParaRPr>
          </a:p>
          <a:p>
            <a:pPr>
              <a:lnSpc>
                <a:spcPts val="2760"/>
              </a:lnSpc>
            </a:pPr>
            <a:endParaRPr lang="en-CA" sz="2400" dirty="0">
              <a:solidFill>
                <a:srgbClr val="000000"/>
              </a:solidFill>
            </a:endParaRPr>
          </a:p>
        </p:txBody>
      </p:sp>
      <p:sp>
        <p:nvSpPr>
          <p:cNvPr id="8" name="TextBox 8"/>
          <p:cNvSpPr txBox="1"/>
          <p:nvPr/>
        </p:nvSpPr>
        <p:spPr>
          <a:xfrm>
            <a:off x="4000500" y="3695700"/>
            <a:ext cx="5029200" cy="381000"/>
          </a:xfrm>
          <a:prstGeom prst="rect">
            <a:avLst/>
          </a:prstGeom>
          <a:noFill/>
        </p:spPr>
        <p:txBody>
          <a:bodyPr vert="horz" wrap="none" lIns="0" tIns="0" rIns="0" bIns="0" rtlCol="0">
            <a:spAutoFit/>
          </a:bodyPr>
          <a:lstStyle/>
          <a:p>
            <a:pPr>
              <a:lnSpc>
                <a:spcPts val="2100"/>
              </a:lnSpc>
            </a:pPr>
            <a:r>
              <a:rPr lang="en-CA" sz="1810" b="1">
                <a:solidFill>
                  <a:srgbClr val="000000"/>
                </a:solidFill>
                <a:latin typeface="Times New Roman Bold"/>
                <a:cs typeface="Times New Roman Bold"/>
              </a:rPr>
              <a:t>B7 - CD28</a:t>
            </a:r>
          </a:p>
          <a:p>
            <a:pPr>
              <a:lnSpc>
                <a:spcPts val="2070"/>
              </a:lnSpc>
            </a:pPr>
            <a:endParaRPr lang="en-CA" sz="1800">
              <a:solidFill>
                <a:srgbClr val="000000"/>
              </a:solidFill>
            </a:endParaRPr>
          </a:p>
        </p:txBody>
      </p:sp>
      <p:sp>
        <p:nvSpPr>
          <p:cNvPr id="9" name="TextBox 9"/>
          <p:cNvSpPr txBox="1"/>
          <p:nvPr/>
        </p:nvSpPr>
        <p:spPr>
          <a:xfrm>
            <a:off x="3073400" y="3962400"/>
            <a:ext cx="2577629" cy="294953"/>
          </a:xfrm>
          <a:prstGeom prst="rect">
            <a:avLst/>
          </a:prstGeom>
          <a:noFill/>
        </p:spPr>
        <p:txBody>
          <a:bodyPr vert="horz" wrap="none" lIns="0" tIns="0" rIns="0" bIns="0" rtlCol="0">
            <a:spAutoFit/>
          </a:bodyPr>
          <a:lstStyle/>
          <a:p>
            <a:pPr>
              <a:lnSpc>
                <a:spcPts val="2300"/>
              </a:lnSpc>
            </a:pPr>
            <a:r>
              <a:rPr lang="en-CA" sz="2006" dirty="0">
                <a:solidFill>
                  <a:srgbClr val="000000"/>
                </a:solidFill>
                <a:latin typeface="Times New Roman"/>
                <a:cs typeface="Times New Roman"/>
              </a:rPr>
              <a:t>Costimulatory molecules</a:t>
            </a:r>
            <a:endParaRPr lang="en-CA" sz="2006" dirty="0">
              <a:solidFill>
                <a:srgbClr val="000000"/>
              </a:solidFill>
            </a:endParaRPr>
          </a:p>
        </p:txBody>
      </p:sp>
      <p:sp>
        <p:nvSpPr>
          <p:cNvPr id="10" name="TextBox 10"/>
          <p:cNvSpPr txBox="1"/>
          <p:nvPr/>
        </p:nvSpPr>
        <p:spPr>
          <a:xfrm>
            <a:off x="2362200" y="4775200"/>
            <a:ext cx="4115935" cy="615553"/>
          </a:xfrm>
          <a:prstGeom prst="rect">
            <a:avLst/>
          </a:prstGeom>
          <a:noFill/>
        </p:spPr>
        <p:txBody>
          <a:bodyPr vert="horz" wrap="none" lIns="0" tIns="0" rIns="0" bIns="0" rtlCol="0">
            <a:spAutoFit/>
          </a:bodyPr>
          <a:lstStyle/>
          <a:p>
            <a:pPr indent="22859">
              <a:lnSpc>
                <a:spcPts val="2400"/>
              </a:lnSpc>
            </a:pPr>
            <a:r>
              <a:rPr lang="en-US" sz="2004" dirty="0">
                <a:solidFill>
                  <a:srgbClr val="000000"/>
                </a:solidFill>
                <a:latin typeface="Times New Roman"/>
                <a:cs typeface="Times New Roman"/>
              </a:rPr>
              <a:t>Signals 1 and 2 activate T lymphocytes </a:t>
            </a:r>
            <a:endParaRPr lang="x-none" sz="2004" dirty="0">
              <a:solidFill>
                <a:srgbClr val="000000"/>
              </a:solidFill>
              <a:latin typeface="Times New Roman"/>
              <a:cs typeface="Times New Roman"/>
            </a:endParaRPr>
          </a:p>
          <a:p>
            <a:pPr indent="22859">
              <a:lnSpc>
                <a:spcPts val="2400"/>
              </a:lnSpc>
            </a:pPr>
            <a:r>
              <a:rPr lang="en-US" sz="2004" dirty="0">
                <a:solidFill>
                  <a:srgbClr val="000000"/>
                </a:solidFill>
                <a:latin typeface="Times New Roman"/>
                <a:cs typeface="Times New Roman"/>
              </a:rPr>
              <a:t>(proliferation and effector function)</a:t>
            </a:r>
            <a:endParaRPr lang="en-CA" sz="2004" dirty="0">
              <a:solidFill>
                <a:srgbClr val="000000"/>
              </a:solidFill>
            </a:endParaRPr>
          </a:p>
        </p:txBody>
      </p:sp>
      <p:sp>
        <p:nvSpPr>
          <p:cNvPr id="11" name="TextBox 11"/>
          <p:cNvSpPr txBox="1"/>
          <p:nvPr/>
        </p:nvSpPr>
        <p:spPr>
          <a:xfrm>
            <a:off x="1663700" y="5397500"/>
            <a:ext cx="5586850" cy="294953"/>
          </a:xfrm>
          <a:prstGeom prst="rect">
            <a:avLst/>
          </a:prstGeom>
          <a:noFill/>
        </p:spPr>
        <p:txBody>
          <a:bodyPr vert="horz" wrap="none" lIns="0" tIns="0" rIns="0" bIns="0" rtlCol="0">
            <a:spAutoFit/>
          </a:bodyPr>
          <a:lstStyle/>
          <a:p>
            <a:pPr>
              <a:lnSpc>
                <a:spcPts val="2300"/>
              </a:lnSpc>
            </a:pPr>
            <a:r>
              <a:rPr lang="en-US" sz="2006" dirty="0">
                <a:solidFill>
                  <a:srgbClr val="000000"/>
                </a:solidFill>
                <a:latin typeface="Times New Roman"/>
                <a:cs typeface="Times New Roman"/>
              </a:rPr>
              <a:t>They don't explain what drives the cell to Th1 or Th2?</a:t>
            </a:r>
            <a:endParaRPr lang="en-CA" sz="2006" dirty="0">
              <a:solidFill>
                <a:srgbClr val="000000"/>
              </a:solidFill>
            </a:endParaRPr>
          </a:p>
        </p:txBody>
      </p:sp>
      <p:sp>
        <p:nvSpPr>
          <p:cNvPr id="12" name="TextBox 12"/>
          <p:cNvSpPr txBox="1"/>
          <p:nvPr/>
        </p:nvSpPr>
        <p:spPr>
          <a:xfrm>
            <a:off x="2422448" y="5790253"/>
            <a:ext cx="3154710" cy="359073"/>
          </a:xfrm>
          <a:prstGeom prst="rect">
            <a:avLst/>
          </a:prstGeom>
          <a:noFill/>
        </p:spPr>
        <p:txBody>
          <a:bodyPr vert="horz" wrap="none" lIns="0" tIns="0" rIns="0" bIns="0" rtlCol="0">
            <a:spAutoFit/>
          </a:bodyPr>
          <a:lstStyle/>
          <a:p>
            <a:pPr>
              <a:lnSpc>
                <a:spcPts val="2760"/>
              </a:lnSpc>
            </a:pPr>
            <a:r>
              <a:rPr lang="en-CA" sz="2412" b="1" dirty="0">
                <a:solidFill>
                  <a:srgbClr val="E36C09"/>
                </a:solidFill>
                <a:latin typeface="Times New Roman Bold"/>
                <a:cs typeface="Times New Roman Bold"/>
              </a:rPr>
              <a:t>Signal 3</a:t>
            </a:r>
            <a:r>
              <a:rPr lang="en-CA" sz="2402" dirty="0">
                <a:solidFill>
                  <a:srgbClr val="000066"/>
                </a:solidFill>
                <a:latin typeface="Times New Roman"/>
                <a:cs typeface="Times New Roman"/>
              </a:rPr>
              <a:t>– </a:t>
            </a:r>
            <a:r>
              <a:rPr lang="en-US" sz="2402" dirty="0">
                <a:solidFill>
                  <a:srgbClr val="000066"/>
                </a:solidFill>
                <a:latin typeface="Times New Roman"/>
                <a:cs typeface="Times New Roman"/>
              </a:rPr>
              <a:t>cytokine signal</a:t>
            </a:r>
            <a:endParaRPr lang="en-CA" sz="2402" dirty="0">
              <a:solidFill>
                <a:srgbClr val="000000"/>
              </a:solidFill>
            </a:endParaRPr>
          </a:p>
        </p:txBody>
      </p:sp>
      <p:sp>
        <p:nvSpPr>
          <p:cNvPr id="13" name="TextBox 13"/>
          <p:cNvSpPr txBox="1"/>
          <p:nvPr/>
        </p:nvSpPr>
        <p:spPr>
          <a:xfrm>
            <a:off x="1762834" y="6337300"/>
            <a:ext cx="6198813" cy="359073"/>
          </a:xfrm>
          <a:prstGeom prst="rect">
            <a:avLst/>
          </a:prstGeom>
          <a:noFill/>
        </p:spPr>
        <p:txBody>
          <a:bodyPr vert="horz" wrap="none" lIns="0" tIns="0" rIns="0" bIns="0" rtlCol="0">
            <a:spAutoFit/>
          </a:bodyPr>
          <a:lstStyle/>
          <a:p>
            <a:pPr>
              <a:lnSpc>
                <a:spcPts val="2760"/>
              </a:lnSpc>
            </a:pPr>
            <a:r>
              <a:rPr lang="en-US" sz="2400" dirty="0">
                <a:solidFill>
                  <a:srgbClr val="000000"/>
                </a:solidFill>
                <a:latin typeface="Times New Roman"/>
                <a:cs typeface="Times New Roman"/>
              </a:rPr>
              <a:t>It depends on the DC polarization by the pathogen</a:t>
            </a:r>
            <a:endParaRPr lang="en-CA" sz="2400" dirty="0">
              <a:solidFill>
                <a:srgbClr val="000000"/>
              </a:solidFill>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p:cNvPicPr>
          <p:nvPr/>
        </p:nvPicPr>
        <p:blipFill>
          <a:blip r:embed="rId2" cstate="print"/>
          <a:stretch>
            <a:fillRect/>
          </a:stretch>
        </p:blipFill>
        <p:spPr>
          <a:xfrm>
            <a:off x="0" y="0"/>
            <a:ext cx="9144000" cy="6845300"/>
          </a:xfrm>
          <a:prstGeom prst="rect">
            <a:avLst/>
          </a:prstGeom>
        </p:spPr>
      </p:pic>
      <p:sp>
        <p:nvSpPr>
          <p:cNvPr id="13" name="TextBox 2"/>
          <p:cNvSpPr txBox="1"/>
          <p:nvPr/>
        </p:nvSpPr>
        <p:spPr>
          <a:xfrm>
            <a:off x="1346200" y="215900"/>
            <a:ext cx="5184111" cy="589905"/>
          </a:xfrm>
          <a:prstGeom prst="rect">
            <a:avLst/>
          </a:prstGeom>
          <a:noFill/>
        </p:spPr>
        <p:txBody>
          <a:bodyPr vert="horz" wrap="none" lIns="0" tIns="0" rIns="0" bIns="0" rtlCol="0">
            <a:spAutoFit/>
          </a:bodyPr>
          <a:lstStyle/>
          <a:p>
            <a:pPr>
              <a:lnSpc>
                <a:spcPts val="4600"/>
              </a:lnSpc>
            </a:pPr>
            <a:r>
              <a:rPr lang="en-CA" sz="3995" dirty="0">
                <a:solidFill>
                  <a:srgbClr val="000000"/>
                </a:solidFill>
                <a:latin typeface="Times New Roman"/>
                <a:cs typeface="Times New Roman"/>
              </a:rPr>
              <a:t>DC cytokine polarization</a:t>
            </a:r>
            <a:endParaRPr lang="en-CA" sz="3995" dirty="0">
              <a:solidFill>
                <a:srgbClr val="000000"/>
              </a:solidFill>
            </a:endParaRPr>
          </a:p>
        </p:txBody>
      </p:sp>
      <p:sp>
        <p:nvSpPr>
          <p:cNvPr id="3" name="TextBox 3"/>
          <p:cNvSpPr txBox="1"/>
          <p:nvPr/>
        </p:nvSpPr>
        <p:spPr>
          <a:xfrm>
            <a:off x="4724400" y="1028700"/>
            <a:ext cx="1178208" cy="359073"/>
          </a:xfrm>
          <a:prstGeom prst="rect">
            <a:avLst/>
          </a:prstGeom>
          <a:noFill/>
        </p:spPr>
        <p:txBody>
          <a:bodyPr vert="horz" wrap="none" lIns="0" tIns="0" rIns="0" bIns="0" rtlCol="0">
            <a:spAutoFit/>
          </a:bodyPr>
          <a:lstStyle/>
          <a:p>
            <a:pPr>
              <a:lnSpc>
                <a:spcPts val="2760"/>
              </a:lnSpc>
            </a:pPr>
            <a:r>
              <a:rPr lang="en-CA" sz="2402" dirty="0">
                <a:solidFill>
                  <a:srgbClr val="000000"/>
                </a:solidFill>
                <a:latin typeface="Times New Roman"/>
                <a:cs typeface="Times New Roman"/>
              </a:rPr>
              <a:t>cytokines</a:t>
            </a:r>
            <a:endParaRPr lang="en-CA" sz="2402" dirty="0">
              <a:solidFill>
                <a:srgbClr val="000000"/>
              </a:solidFill>
            </a:endParaRPr>
          </a:p>
        </p:txBody>
      </p:sp>
      <p:sp>
        <p:nvSpPr>
          <p:cNvPr id="4" name="TextBox 4"/>
          <p:cNvSpPr txBox="1"/>
          <p:nvPr/>
        </p:nvSpPr>
        <p:spPr>
          <a:xfrm>
            <a:off x="4000500" y="1397000"/>
            <a:ext cx="2781211" cy="718145"/>
          </a:xfrm>
          <a:prstGeom prst="rect">
            <a:avLst/>
          </a:prstGeom>
          <a:noFill/>
        </p:spPr>
        <p:txBody>
          <a:bodyPr vert="horz" wrap="none" lIns="0" tIns="0" rIns="0" bIns="0" rtlCol="0">
            <a:spAutoFit/>
          </a:bodyPr>
          <a:lstStyle/>
          <a:p>
            <a:pPr>
              <a:lnSpc>
                <a:spcPts val="2760"/>
              </a:lnSpc>
            </a:pPr>
            <a:r>
              <a:rPr lang="en-CA" sz="2410" dirty="0">
                <a:solidFill>
                  <a:srgbClr val="339966"/>
                </a:solidFill>
                <a:latin typeface="Palatino Linotype" pitchFamily="18" charset="0"/>
                <a:cs typeface="Times New Roman Bold"/>
              </a:rPr>
              <a:t>IFN</a:t>
            </a:r>
            <a:r>
              <a:rPr lang="en-CA" sz="2410" dirty="0">
                <a:solidFill>
                  <a:srgbClr val="339966"/>
                </a:solidFill>
                <a:latin typeface="Palatino Linotype" pitchFamily="18" charset="0"/>
                <a:cs typeface="Arial Bold"/>
              </a:rPr>
              <a:t>-</a:t>
            </a:r>
            <a:r>
              <a:rPr lang="en-CA" sz="2400" dirty="0">
                <a:solidFill>
                  <a:srgbClr val="339966"/>
                </a:solidFill>
                <a:latin typeface="Palatino Linotype" pitchFamily="18" charset="0"/>
                <a:cs typeface="Arial Unicode MS"/>
              </a:rPr>
              <a:t>γ,</a:t>
            </a:r>
            <a:r>
              <a:rPr lang="en-CA" sz="2410" dirty="0">
                <a:solidFill>
                  <a:srgbClr val="339966"/>
                </a:solidFill>
                <a:latin typeface="Palatino Linotype" pitchFamily="18" charset="0"/>
                <a:cs typeface="Arial Bold"/>
              </a:rPr>
              <a:t> </a:t>
            </a:r>
            <a:r>
              <a:rPr lang="en-CA" sz="2410" dirty="0">
                <a:solidFill>
                  <a:srgbClr val="339966"/>
                </a:solidFill>
                <a:latin typeface="Palatino Linotype" pitchFamily="18" charset="0"/>
                <a:cs typeface="Times New Roman Bold"/>
              </a:rPr>
              <a:t>IFN</a:t>
            </a:r>
            <a:r>
              <a:rPr lang="en-CA" sz="2410" dirty="0">
                <a:solidFill>
                  <a:srgbClr val="339966"/>
                </a:solidFill>
                <a:latin typeface="Palatino Linotype" pitchFamily="18" charset="0"/>
                <a:cs typeface="Arial Bold"/>
              </a:rPr>
              <a:t>-</a:t>
            </a:r>
            <a:r>
              <a:rPr lang="el-GR" sz="2410" dirty="0">
                <a:solidFill>
                  <a:srgbClr val="339966"/>
                </a:solidFill>
                <a:latin typeface="Palatino Linotype" pitchFamily="18" charset="0"/>
                <a:cs typeface="Arial Bold"/>
              </a:rPr>
              <a:t>α</a:t>
            </a:r>
            <a:r>
              <a:rPr lang="en-CA" sz="2400" dirty="0">
                <a:solidFill>
                  <a:srgbClr val="339966"/>
                </a:solidFill>
                <a:latin typeface="Palatino Linotype" pitchFamily="18" charset="0"/>
                <a:cs typeface="Arial Unicode MS"/>
              </a:rPr>
              <a:t>,</a:t>
            </a:r>
            <a:r>
              <a:rPr lang="en-CA" sz="2410" dirty="0">
                <a:solidFill>
                  <a:srgbClr val="339966"/>
                </a:solidFill>
                <a:latin typeface="Palatino Linotype" pitchFamily="18" charset="0"/>
                <a:cs typeface="Arial Bold"/>
              </a:rPr>
              <a:t> </a:t>
            </a:r>
            <a:r>
              <a:rPr lang="en-CA" sz="2410" dirty="0">
                <a:solidFill>
                  <a:srgbClr val="339966"/>
                </a:solidFill>
                <a:latin typeface="Palatino Linotype" pitchFamily="18" charset="0"/>
                <a:cs typeface="Times New Roman Bold"/>
              </a:rPr>
              <a:t>IFN</a:t>
            </a:r>
            <a:r>
              <a:rPr lang="en-CA" sz="2410" dirty="0">
                <a:solidFill>
                  <a:srgbClr val="339966"/>
                </a:solidFill>
                <a:latin typeface="Palatino Linotype" pitchFamily="18" charset="0"/>
                <a:cs typeface="Arial Bold"/>
              </a:rPr>
              <a:t>-</a:t>
            </a:r>
            <a:r>
              <a:rPr lang="en-CA" sz="2400" dirty="0">
                <a:solidFill>
                  <a:srgbClr val="339966"/>
                </a:solidFill>
                <a:latin typeface="Palatino Linotype" pitchFamily="18" charset="0"/>
                <a:cs typeface="Arial Unicode MS"/>
              </a:rPr>
              <a:t>β</a:t>
            </a:r>
          </a:p>
          <a:p>
            <a:pPr>
              <a:lnSpc>
                <a:spcPts val="2760"/>
              </a:lnSpc>
            </a:pPr>
            <a:endParaRPr lang="en-CA" sz="2400" dirty="0">
              <a:solidFill>
                <a:srgbClr val="000000"/>
              </a:solidFill>
              <a:latin typeface="Palatino Linotype" pitchFamily="18" charset="0"/>
            </a:endParaRPr>
          </a:p>
        </p:txBody>
      </p:sp>
      <p:sp>
        <p:nvSpPr>
          <p:cNvPr id="5" name="TextBox 5"/>
          <p:cNvSpPr txBox="1"/>
          <p:nvPr/>
        </p:nvSpPr>
        <p:spPr>
          <a:xfrm>
            <a:off x="3810000" y="2311400"/>
            <a:ext cx="3964227" cy="1077218"/>
          </a:xfrm>
          <a:prstGeom prst="rect">
            <a:avLst/>
          </a:prstGeom>
          <a:noFill/>
        </p:spPr>
        <p:txBody>
          <a:bodyPr vert="horz" wrap="none" lIns="0" tIns="0" rIns="0" bIns="0" rtlCol="0">
            <a:spAutoFit/>
          </a:bodyPr>
          <a:lstStyle/>
          <a:p>
            <a:pPr>
              <a:lnSpc>
                <a:spcPts val="2800"/>
              </a:lnSpc>
            </a:pPr>
            <a:r>
              <a:rPr lang="en-CA" sz="2400" dirty="0">
                <a:solidFill>
                  <a:srgbClr val="000000"/>
                </a:solidFill>
                <a:latin typeface="Times New Roman"/>
                <a:cs typeface="Times New Roman"/>
              </a:rPr>
              <a:t>Th0 у Th1 polarizing cytokines</a:t>
            </a:r>
            <a:r>
              <a:rPr lang="en-CA" sz="2400" dirty="0">
                <a:solidFill>
                  <a:srgbClr val="000000"/>
                </a:solidFill>
                <a:latin typeface="Times New Roman"/>
              </a:rPr>
              <a:t/>
            </a:r>
            <a:br>
              <a:rPr lang="en-CA" sz="2400" dirty="0">
                <a:solidFill>
                  <a:srgbClr val="000000"/>
                </a:solidFill>
                <a:latin typeface="Times New Roman"/>
              </a:rPr>
            </a:br>
            <a:r>
              <a:rPr lang="en-CA" sz="2410" b="1" dirty="0">
                <a:solidFill>
                  <a:srgbClr val="E36C09"/>
                </a:solidFill>
                <a:latin typeface="Times New Roman Bold"/>
                <a:cs typeface="Times New Roman Bold"/>
              </a:rPr>
              <a:t>IL-12p70, </a:t>
            </a:r>
            <a:r>
              <a:rPr lang="en-CA" sz="2400" dirty="0">
                <a:solidFill>
                  <a:srgbClr val="5F497A"/>
                </a:solidFill>
                <a:latin typeface="Times New Roman"/>
                <a:cs typeface="Times New Roman"/>
              </a:rPr>
              <a:t>IL-27,</a:t>
            </a:r>
            <a:r>
              <a:rPr lang="en-CA" sz="2400" dirty="0">
                <a:solidFill>
                  <a:srgbClr val="5F497A"/>
                </a:solidFill>
                <a:latin typeface="Arial"/>
                <a:cs typeface="Arial"/>
              </a:rPr>
              <a:t> </a:t>
            </a:r>
            <a:r>
              <a:rPr lang="en-CA" sz="2400" dirty="0">
                <a:solidFill>
                  <a:srgbClr val="5F497A"/>
                </a:solidFill>
                <a:latin typeface="Times New Roman"/>
                <a:cs typeface="Times New Roman"/>
              </a:rPr>
              <a:t>TNF</a:t>
            </a:r>
            <a:r>
              <a:rPr lang="en-CA" sz="2400" dirty="0">
                <a:solidFill>
                  <a:srgbClr val="5F497A"/>
                </a:solidFill>
                <a:latin typeface="Arial"/>
                <a:cs typeface="Arial"/>
              </a:rPr>
              <a:t>-</a:t>
            </a:r>
            <a:r>
              <a:rPr lang="en-CA" sz="2400" dirty="0">
                <a:solidFill>
                  <a:srgbClr val="5F497A"/>
                </a:solidFill>
                <a:latin typeface="Arial Unicode MS"/>
                <a:cs typeface="Arial Unicode MS"/>
              </a:rPr>
              <a:t>β, </a:t>
            </a:r>
            <a:r>
              <a:rPr lang="en-CA" sz="2400" dirty="0">
                <a:solidFill>
                  <a:srgbClr val="5F497A"/>
                </a:solidFill>
                <a:latin typeface="Times New Roman"/>
                <a:cs typeface="Times New Roman"/>
              </a:rPr>
              <a:t>IL-18</a:t>
            </a:r>
          </a:p>
          <a:p>
            <a:pPr>
              <a:lnSpc>
                <a:spcPts val="2800"/>
              </a:lnSpc>
            </a:pPr>
            <a:endParaRPr lang="en-CA" sz="2400" dirty="0">
              <a:solidFill>
                <a:srgbClr val="000000"/>
              </a:solidFill>
            </a:endParaRPr>
          </a:p>
        </p:txBody>
      </p:sp>
      <p:sp>
        <p:nvSpPr>
          <p:cNvPr id="6" name="TextBox 6"/>
          <p:cNvSpPr txBox="1"/>
          <p:nvPr/>
        </p:nvSpPr>
        <p:spPr>
          <a:xfrm>
            <a:off x="5854700" y="3263900"/>
            <a:ext cx="1178208" cy="359073"/>
          </a:xfrm>
          <a:prstGeom prst="rect">
            <a:avLst/>
          </a:prstGeom>
          <a:noFill/>
        </p:spPr>
        <p:txBody>
          <a:bodyPr vert="horz" wrap="none" lIns="0" tIns="0" rIns="0" bIns="0" rtlCol="0">
            <a:spAutoFit/>
          </a:bodyPr>
          <a:lstStyle/>
          <a:p>
            <a:pPr>
              <a:lnSpc>
                <a:spcPts val="2760"/>
              </a:lnSpc>
            </a:pPr>
            <a:r>
              <a:rPr lang="en-CA" sz="2400" dirty="0">
                <a:solidFill>
                  <a:srgbClr val="000000"/>
                </a:solidFill>
                <a:latin typeface="Times New Roman"/>
                <a:cs typeface="Times New Roman"/>
              </a:rPr>
              <a:t>cytokines</a:t>
            </a:r>
            <a:endParaRPr lang="en-CA" sz="2400" dirty="0">
              <a:solidFill>
                <a:srgbClr val="000000"/>
              </a:solidFill>
            </a:endParaRPr>
          </a:p>
        </p:txBody>
      </p:sp>
      <p:sp>
        <p:nvSpPr>
          <p:cNvPr id="7" name="TextBox 7"/>
          <p:cNvSpPr txBox="1"/>
          <p:nvPr/>
        </p:nvSpPr>
        <p:spPr>
          <a:xfrm>
            <a:off x="4622800" y="3619500"/>
            <a:ext cx="4521200" cy="711200"/>
          </a:xfrm>
          <a:prstGeom prst="rect">
            <a:avLst/>
          </a:prstGeom>
          <a:noFill/>
        </p:spPr>
        <p:txBody>
          <a:bodyPr vert="horz" wrap="none" lIns="0" tIns="0" rIns="0" bIns="0" rtlCol="0">
            <a:spAutoFit/>
          </a:bodyPr>
          <a:lstStyle/>
          <a:p>
            <a:pPr>
              <a:lnSpc>
                <a:spcPts val="2400"/>
              </a:lnSpc>
              <a:tabLst>
                <a:tab pos="990600" algn="l"/>
              </a:tabLst>
            </a:pPr>
            <a:r>
              <a:rPr lang="en-CA" sz="2016" b="1">
                <a:solidFill>
                  <a:srgbClr val="339966"/>
                </a:solidFill>
                <a:latin typeface="Times New Roman Bold"/>
                <a:cs typeface="Times New Roman Bold"/>
              </a:rPr>
              <a:t>CCL7 (MCP-3), CCL13 (MCP-4),</a:t>
            </a:r>
            <a:r>
              <a:rPr lang="en-CA" sz="2004">
                <a:solidFill>
                  <a:srgbClr val="000000"/>
                </a:solidFill>
                <a:latin typeface="Times New Roman"/>
              </a:rPr>
              <a:t/>
            </a:r>
            <a:br>
              <a:rPr lang="en-CA" sz="2004">
                <a:solidFill>
                  <a:srgbClr val="000000"/>
                </a:solidFill>
                <a:latin typeface="Times New Roman"/>
              </a:rPr>
            </a:br>
            <a:r>
              <a:rPr lang="en-CA" sz="2014" b="1">
                <a:solidFill>
                  <a:srgbClr val="339966"/>
                </a:solidFill>
                <a:latin typeface="Times New Roman Bold"/>
                <a:cs typeface="Times New Roman Bold"/>
              </a:rPr>
              <a:t>	PGE</a:t>
            </a:r>
            <a:r>
              <a:rPr lang="en-CA" sz="1341" b="1">
                <a:solidFill>
                  <a:srgbClr val="339966"/>
                </a:solidFill>
                <a:latin typeface="Times New Roman Bold"/>
                <a:cs typeface="Times New Roman Bold"/>
              </a:rPr>
              <a:t>2,</a:t>
            </a:r>
            <a:r>
              <a:rPr lang="en-CA" sz="2014" b="1">
                <a:solidFill>
                  <a:srgbClr val="339966"/>
                </a:solidFill>
                <a:latin typeface="Times New Roman Bold"/>
                <a:cs typeface="Times New Roman Bold"/>
              </a:rPr>
              <a:t> Histamin</a:t>
            </a:r>
          </a:p>
          <a:p>
            <a:pPr>
              <a:lnSpc>
                <a:spcPts val="2400"/>
              </a:lnSpc>
            </a:pPr>
            <a:endParaRPr lang="en-CA" sz="2004">
              <a:solidFill>
                <a:srgbClr val="000000"/>
              </a:solidFill>
            </a:endParaRPr>
          </a:p>
        </p:txBody>
      </p:sp>
      <p:sp>
        <p:nvSpPr>
          <p:cNvPr id="8" name="TextBox 8"/>
          <p:cNvSpPr txBox="1"/>
          <p:nvPr/>
        </p:nvSpPr>
        <p:spPr>
          <a:xfrm>
            <a:off x="5346700" y="4470400"/>
            <a:ext cx="2692275" cy="718145"/>
          </a:xfrm>
          <a:prstGeom prst="rect">
            <a:avLst/>
          </a:prstGeom>
          <a:noFill/>
        </p:spPr>
        <p:txBody>
          <a:bodyPr vert="horz" wrap="none" lIns="0" tIns="0" rIns="0" bIns="0" rtlCol="0">
            <a:spAutoFit/>
          </a:bodyPr>
          <a:lstStyle/>
          <a:p>
            <a:pPr>
              <a:lnSpc>
                <a:spcPts val="2760"/>
              </a:lnSpc>
            </a:pPr>
            <a:r>
              <a:rPr lang="en-CA" sz="2400" dirty="0">
                <a:solidFill>
                  <a:srgbClr val="000000"/>
                </a:solidFill>
                <a:latin typeface="Times New Roman"/>
                <a:cs typeface="Times New Roman"/>
              </a:rPr>
              <a:t>Th0 у Th2 polarizing </a:t>
            </a:r>
            <a:endParaRPr lang="x-none" sz="2400" dirty="0">
              <a:solidFill>
                <a:srgbClr val="000000"/>
              </a:solidFill>
              <a:latin typeface="Times New Roman"/>
              <a:cs typeface="Times New Roman"/>
            </a:endParaRPr>
          </a:p>
          <a:p>
            <a:pPr>
              <a:lnSpc>
                <a:spcPts val="2760"/>
              </a:lnSpc>
            </a:pPr>
            <a:r>
              <a:rPr lang="en-CA" sz="2400" dirty="0">
                <a:solidFill>
                  <a:srgbClr val="000000"/>
                </a:solidFill>
                <a:latin typeface="Times New Roman"/>
                <a:cs typeface="Times New Roman"/>
              </a:rPr>
              <a:t>cytokines</a:t>
            </a:r>
            <a:endParaRPr lang="en-CA" sz="2400" dirty="0">
              <a:solidFill>
                <a:srgbClr val="000000"/>
              </a:solidFill>
            </a:endParaRPr>
          </a:p>
        </p:txBody>
      </p:sp>
      <p:sp>
        <p:nvSpPr>
          <p:cNvPr id="9" name="TextBox 9"/>
          <p:cNvSpPr txBox="1"/>
          <p:nvPr/>
        </p:nvSpPr>
        <p:spPr>
          <a:xfrm>
            <a:off x="6261100" y="4838700"/>
            <a:ext cx="65" cy="718145"/>
          </a:xfrm>
          <a:prstGeom prst="rect">
            <a:avLst/>
          </a:prstGeom>
          <a:noFill/>
        </p:spPr>
        <p:txBody>
          <a:bodyPr vert="horz" wrap="none" lIns="0" tIns="0" rIns="0" bIns="0" rtlCol="0">
            <a:spAutoFit/>
          </a:bodyPr>
          <a:lstStyle/>
          <a:p>
            <a:pPr>
              <a:lnSpc>
                <a:spcPts val="2760"/>
              </a:lnSpc>
            </a:pPr>
            <a:endParaRPr lang="en-CA" sz="2402" dirty="0">
              <a:solidFill>
                <a:srgbClr val="000000"/>
              </a:solidFill>
              <a:latin typeface="Times New Roman"/>
              <a:cs typeface="Times New Roman"/>
            </a:endParaRPr>
          </a:p>
          <a:p>
            <a:pPr>
              <a:lnSpc>
                <a:spcPts val="2760"/>
              </a:lnSpc>
            </a:pPr>
            <a:endParaRPr lang="en-CA" sz="2402" dirty="0">
              <a:solidFill>
                <a:srgbClr val="000000"/>
              </a:solidFill>
            </a:endParaRPr>
          </a:p>
        </p:txBody>
      </p:sp>
      <p:sp>
        <p:nvSpPr>
          <p:cNvPr id="10" name="TextBox 10"/>
          <p:cNvSpPr txBox="1"/>
          <p:nvPr/>
        </p:nvSpPr>
        <p:spPr>
          <a:xfrm>
            <a:off x="5511800" y="5207000"/>
            <a:ext cx="3632200" cy="457200"/>
          </a:xfrm>
          <a:prstGeom prst="rect">
            <a:avLst/>
          </a:prstGeom>
          <a:noFill/>
        </p:spPr>
        <p:txBody>
          <a:bodyPr vert="horz" wrap="none" lIns="0" tIns="0" rIns="0" bIns="0" rtlCol="0">
            <a:spAutoFit/>
          </a:bodyPr>
          <a:lstStyle/>
          <a:p>
            <a:pPr>
              <a:lnSpc>
                <a:spcPts val="2760"/>
              </a:lnSpc>
            </a:pPr>
            <a:r>
              <a:rPr lang="en-CA" sz="2400">
                <a:solidFill>
                  <a:srgbClr val="008000"/>
                </a:solidFill>
                <a:latin typeface="Times New Roman"/>
                <a:cs typeface="Times New Roman"/>
              </a:rPr>
              <a:t>CCL2 (MCP-1), ?IL-4</a:t>
            </a:r>
          </a:p>
          <a:p>
            <a:pPr>
              <a:lnSpc>
                <a:spcPts val="2760"/>
              </a:lnSpc>
            </a:pPr>
            <a:endParaRPr lang="en-CA" sz="2400">
              <a:solidFill>
                <a:srgbClr val="000000"/>
              </a:solidFill>
            </a:endParaRPr>
          </a:p>
        </p:txBody>
      </p:sp>
      <p:sp>
        <p:nvSpPr>
          <p:cNvPr id="11" name="TextBox 11"/>
          <p:cNvSpPr txBox="1"/>
          <p:nvPr/>
        </p:nvSpPr>
        <p:spPr>
          <a:xfrm>
            <a:off x="5103265" y="5599558"/>
            <a:ext cx="3560270" cy="359073"/>
          </a:xfrm>
          <a:prstGeom prst="rect">
            <a:avLst/>
          </a:prstGeom>
          <a:noFill/>
        </p:spPr>
        <p:txBody>
          <a:bodyPr vert="horz" wrap="none" lIns="0" tIns="0" rIns="0" bIns="0" rtlCol="0">
            <a:spAutoFit/>
          </a:bodyPr>
          <a:lstStyle/>
          <a:p>
            <a:pPr>
              <a:lnSpc>
                <a:spcPts val="2760"/>
              </a:lnSpc>
            </a:pPr>
            <a:r>
              <a:rPr lang="en-CA" sz="2410" b="1" dirty="0">
                <a:solidFill>
                  <a:srgbClr val="E36C09"/>
                </a:solidFill>
                <a:latin typeface="Times New Roman Bold"/>
                <a:cs typeface="Times New Roman Bold"/>
              </a:rPr>
              <a:t>Lack of high</a:t>
            </a:r>
            <a:r>
              <a:rPr lang="x-none" sz="2410" b="1" dirty="0">
                <a:solidFill>
                  <a:srgbClr val="E36C09"/>
                </a:solidFill>
                <a:latin typeface="Times New Roman Bold"/>
                <a:cs typeface="Times New Roman Bold"/>
              </a:rPr>
              <a:t> concentration</a:t>
            </a:r>
            <a:endParaRPr lang="en-CA" sz="2400" dirty="0">
              <a:solidFill>
                <a:srgbClr val="000000"/>
              </a:solidFill>
            </a:endParaRPr>
          </a:p>
        </p:txBody>
      </p:sp>
      <p:sp>
        <p:nvSpPr>
          <p:cNvPr id="12" name="TextBox 12"/>
          <p:cNvSpPr txBox="1"/>
          <p:nvPr/>
        </p:nvSpPr>
        <p:spPr>
          <a:xfrm>
            <a:off x="5219700" y="5918200"/>
            <a:ext cx="2992038" cy="1104020"/>
          </a:xfrm>
          <a:prstGeom prst="rect">
            <a:avLst/>
          </a:prstGeom>
          <a:noFill/>
        </p:spPr>
        <p:txBody>
          <a:bodyPr vert="horz" wrap="none" lIns="0" tIns="0" rIns="0" bIns="0" rtlCol="0">
            <a:spAutoFit/>
          </a:bodyPr>
          <a:lstStyle/>
          <a:p>
            <a:pPr>
              <a:lnSpc>
                <a:spcPts val="2900"/>
              </a:lnSpc>
              <a:tabLst>
                <a:tab pos="406400" algn="l"/>
              </a:tabLst>
            </a:pPr>
            <a:r>
              <a:rPr lang="en-CA" sz="2410" b="1" dirty="0">
                <a:solidFill>
                  <a:srgbClr val="E36C09"/>
                </a:solidFill>
                <a:latin typeface="Times New Roman Bold"/>
                <a:cs typeface="Times New Roman Bold"/>
              </a:rPr>
              <a:t>IL-12p70</a:t>
            </a:r>
            <a:r>
              <a:rPr lang="en-CA" sz="2402" dirty="0">
                <a:solidFill>
                  <a:srgbClr val="000000"/>
                </a:solidFill>
                <a:latin typeface="Times New Roman"/>
              </a:rPr>
              <a:t/>
            </a:r>
            <a:br>
              <a:rPr lang="en-CA" sz="2402" dirty="0">
                <a:solidFill>
                  <a:srgbClr val="000000"/>
                </a:solidFill>
                <a:latin typeface="Times New Roman"/>
              </a:rPr>
            </a:br>
            <a:r>
              <a:rPr lang="en-CA" sz="2402" dirty="0">
                <a:solidFill>
                  <a:srgbClr val="008000"/>
                </a:solidFill>
                <a:latin typeface="Times New Roman"/>
                <a:cs typeface="Times New Roman"/>
              </a:rPr>
              <a:t>	IL-27, TNF</a:t>
            </a:r>
            <a:r>
              <a:rPr lang="en-CA" sz="2402" dirty="0">
                <a:solidFill>
                  <a:srgbClr val="008000"/>
                </a:solidFill>
                <a:latin typeface="Arial"/>
                <a:cs typeface="Arial"/>
              </a:rPr>
              <a:t>-</a:t>
            </a:r>
            <a:r>
              <a:rPr lang="en-CA" sz="2402" dirty="0">
                <a:solidFill>
                  <a:srgbClr val="008000"/>
                </a:solidFill>
                <a:latin typeface="Arial Unicode MS"/>
                <a:cs typeface="Arial Unicode MS"/>
              </a:rPr>
              <a:t>β, </a:t>
            </a:r>
            <a:r>
              <a:rPr lang="en-CA" sz="2402" dirty="0">
                <a:solidFill>
                  <a:srgbClr val="008000"/>
                </a:solidFill>
                <a:latin typeface="Times New Roman"/>
                <a:cs typeface="Times New Roman"/>
              </a:rPr>
              <a:t>IL-18</a:t>
            </a:r>
          </a:p>
          <a:p>
            <a:pPr>
              <a:lnSpc>
                <a:spcPts val="2900"/>
              </a:lnSpc>
            </a:pPr>
            <a:endParaRPr lang="en-CA" sz="2402" dirty="0">
              <a:solidFill>
                <a:srgbClr val="000000"/>
              </a:solidFill>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p:cNvPicPr>
          <p:nvPr/>
        </p:nvPicPr>
        <p:blipFill>
          <a:blip r:embed="rId2" cstate="print"/>
          <a:stretch>
            <a:fillRect/>
          </a:stretch>
        </p:blipFill>
        <p:spPr>
          <a:xfrm>
            <a:off x="0" y="0"/>
            <a:ext cx="9144000" cy="6845300"/>
          </a:xfrm>
          <a:prstGeom prst="rect">
            <a:avLst/>
          </a:prstGeom>
        </p:spPr>
      </p:pic>
      <p:sp>
        <p:nvSpPr>
          <p:cNvPr id="24" name="TextBox 2"/>
          <p:cNvSpPr txBox="1"/>
          <p:nvPr/>
        </p:nvSpPr>
        <p:spPr>
          <a:xfrm>
            <a:off x="2844800" y="139700"/>
            <a:ext cx="4458528" cy="564257"/>
          </a:xfrm>
          <a:prstGeom prst="rect">
            <a:avLst/>
          </a:prstGeom>
          <a:noFill/>
        </p:spPr>
        <p:txBody>
          <a:bodyPr vert="horz" wrap="none" lIns="0" tIns="0" rIns="0" bIns="0" rtlCol="0">
            <a:spAutoFit/>
          </a:bodyPr>
          <a:lstStyle/>
          <a:p>
            <a:pPr>
              <a:lnSpc>
                <a:spcPts val="4355"/>
              </a:lnSpc>
            </a:pPr>
            <a:r>
              <a:rPr lang="en-CA" sz="3998" dirty="0">
                <a:solidFill>
                  <a:srgbClr val="000000"/>
                </a:solidFill>
                <a:latin typeface="Times New Roman"/>
                <a:cs typeface="Times New Roman"/>
              </a:rPr>
              <a:t>A source of cytokines</a:t>
            </a:r>
            <a:endParaRPr lang="en-CA" sz="3998" dirty="0">
              <a:solidFill>
                <a:srgbClr val="000000"/>
              </a:solidFill>
            </a:endParaRPr>
          </a:p>
        </p:txBody>
      </p:sp>
      <p:sp>
        <p:nvSpPr>
          <p:cNvPr id="7" name="TextBox 7"/>
          <p:cNvSpPr txBox="1"/>
          <p:nvPr/>
        </p:nvSpPr>
        <p:spPr>
          <a:xfrm>
            <a:off x="520700" y="2578100"/>
            <a:ext cx="654025" cy="538609"/>
          </a:xfrm>
          <a:prstGeom prst="rect">
            <a:avLst/>
          </a:prstGeom>
          <a:noFill/>
        </p:spPr>
        <p:txBody>
          <a:bodyPr vert="horz" wrap="none" lIns="0" tIns="0" rIns="0" bIns="0" rtlCol="0">
            <a:spAutoFit/>
          </a:bodyPr>
          <a:lstStyle/>
          <a:p>
            <a:pPr>
              <a:lnSpc>
                <a:spcPts val="2100"/>
              </a:lnSpc>
            </a:pPr>
            <a:r>
              <a:rPr lang="x-none" sz="1800" dirty="0">
                <a:solidFill>
                  <a:srgbClr val="000066"/>
                </a:solidFill>
                <a:latin typeface="Times New Roman"/>
                <a:cs typeface="Times New Roman"/>
              </a:rPr>
              <a:t>viruses</a:t>
            </a:r>
            <a:endParaRPr lang="en-CA" sz="1800" dirty="0">
              <a:solidFill>
                <a:srgbClr val="000066"/>
              </a:solidFill>
              <a:latin typeface="Times New Roman"/>
              <a:cs typeface="Times New Roman"/>
            </a:endParaRPr>
          </a:p>
          <a:p>
            <a:pPr>
              <a:lnSpc>
                <a:spcPts val="2070"/>
              </a:lnSpc>
            </a:pPr>
            <a:endParaRPr lang="en-CA" sz="1800" dirty="0">
              <a:solidFill>
                <a:srgbClr val="000000"/>
              </a:solidFill>
            </a:endParaRPr>
          </a:p>
        </p:txBody>
      </p:sp>
      <p:sp>
        <p:nvSpPr>
          <p:cNvPr id="9" name="TextBox 9"/>
          <p:cNvSpPr txBox="1"/>
          <p:nvPr/>
        </p:nvSpPr>
        <p:spPr>
          <a:xfrm>
            <a:off x="2032000" y="2946400"/>
            <a:ext cx="1409700" cy="381000"/>
          </a:xfrm>
          <a:prstGeom prst="rect">
            <a:avLst/>
          </a:prstGeom>
          <a:noFill/>
        </p:spPr>
        <p:txBody>
          <a:bodyPr vert="horz" wrap="none" lIns="0" tIns="0" rIns="0" bIns="0" rtlCol="0">
            <a:spAutoFit/>
          </a:bodyPr>
          <a:lstStyle/>
          <a:p>
            <a:pPr>
              <a:lnSpc>
                <a:spcPts val="2100"/>
              </a:lnSpc>
            </a:pPr>
            <a:r>
              <a:rPr lang="en-CA" sz="1800">
                <a:solidFill>
                  <a:srgbClr val="000066"/>
                </a:solidFill>
                <a:latin typeface="Times New Roman"/>
                <a:cs typeface="Times New Roman"/>
              </a:rPr>
              <a:t>NK</a:t>
            </a:r>
          </a:p>
          <a:p>
            <a:pPr>
              <a:lnSpc>
                <a:spcPts val="2070"/>
              </a:lnSpc>
            </a:pPr>
            <a:endParaRPr lang="en-CA" sz="1800">
              <a:solidFill>
                <a:srgbClr val="000000"/>
              </a:solidFill>
            </a:endParaRPr>
          </a:p>
        </p:txBody>
      </p:sp>
      <p:sp>
        <p:nvSpPr>
          <p:cNvPr id="10" name="TextBox 10"/>
          <p:cNvSpPr txBox="1"/>
          <p:nvPr/>
        </p:nvSpPr>
        <p:spPr>
          <a:xfrm>
            <a:off x="3556000" y="1066800"/>
            <a:ext cx="617157" cy="589905"/>
          </a:xfrm>
          <a:prstGeom prst="rect">
            <a:avLst/>
          </a:prstGeom>
          <a:noFill/>
        </p:spPr>
        <p:txBody>
          <a:bodyPr vert="horz" wrap="none" lIns="0" tIns="0" rIns="0" bIns="0" rtlCol="0">
            <a:spAutoFit/>
          </a:bodyPr>
          <a:lstStyle/>
          <a:p>
            <a:pPr>
              <a:lnSpc>
                <a:spcPts val="2300"/>
              </a:lnSpc>
            </a:pPr>
            <a:r>
              <a:rPr lang="en-CA" sz="1903" dirty="0" err="1">
                <a:solidFill>
                  <a:srgbClr val="000066"/>
                </a:solidFill>
                <a:latin typeface="Times New Roman"/>
                <a:cs typeface="Times New Roman"/>
              </a:rPr>
              <a:t>IFN</a:t>
            </a:r>
            <a:r>
              <a:rPr lang="en-CA" sz="1903" dirty="0">
                <a:solidFill>
                  <a:srgbClr val="000066"/>
                </a:solidFill>
                <a:latin typeface="Arial"/>
                <a:cs typeface="Arial"/>
              </a:rPr>
              <a:t>-</a:t>
            </a:r>
            <a:r>
              <a:rPr lang="en-CA" sz="1903" dirty="0">
                <a:solidFill>
                  <a:srgbClr val="000066"/>
                </a:solidFill>
                <a:latin typeface="Arial Unicode MS"/>
                <a:cs typeface="Arial Unicode MS"/>
              </a:rPr>
              <a:t>α</a:t>
            </a:r>
          </a:p>
          <a:p>
            <a:pPr>
              <a:lnSpc>
                <a:spcPts val="2300"/>
              </a:lnSpc>
            </a:pPr>
            <a:endParaRPr lang="en-CA" sz="2004" dirty="0">
              <a:solidFill>
                <a:srgbClr val="000000"/>
              </a:solidFill>
            </a:endParaRPr>
          </a:p>
        </p:txBody>
      </p:sp>
      <p:sp>
        <p:nvSpPr>
          <p:cNvPr id="11" name="TextBox 11"/>
          <p:cNvSpPr txBox="1"/>
          <p:nvPr/>
        </p:nvSpPr>
        <p:spPr>
          <a:xfrm>
            <a:off x="3594100" y="1358900"/>
            <a:ext cx="5435600" cy="431800"/>
          </a:xfrm>
          <a:prstGeom prst="rect">
            <a:avLst/>
          </a:prstGeom>
          <a:noFill/>
        </p:spPr>
        <p:txBody>
          <a:bodyPr vert="horz" wrap="none" lIns="0" tIns="0" rIns="0" bIns="0" rtlCol="0">
            <a:spAutoFit/>
          </a:bodyPr>
          <a:lstStyle/>
          <a:p>
            <a:pPr>
              <a:lnSpc>
                <a:spcPts val="2300"/>
              </a:lnSpc>
            </a:pPr>
            <a:r>
              <a:rPr lang="en-CA" sz="1903">
                <a:solidFill>
                  <a:srgbClr val="000066"/>
                </a:solidFill>
                <a:latin typeface="Times New Roman"/>
                <a:cs typeface="Times New Roman"/>
              </a:rPr>
              <a:t>IL-18</a:t>
            </a:r>
          </a:p>
          <a:p>
            <a:pPr>
              <a:lnSpc>
                <a:spcPts val="2300"/>
              </a:lnSpc>
            </a:pPr>
            <a:endParaRPr lang="en-CA" sz="2004">
              <a:solidFill>
                <a:srgbClr val="000000"/>
              </a:solidFill>
            </a:endParaRPr>
          </a:p>
        </p:txBody>
      </p:sp>
      <p:sp>
        <p:nvSpPr>
          <p:cNvPr id="12" name="TextBox 12"/>
          <p:cNvSpPr txBox="1"/>
          <p:nvPr/>
        </p:nvSpPr>
        <p:spPr>
          <a:xfrm>
            <a:off x="7315200" y="1917700"/>
            <a:ext cx="1714500" cy="444500"/>
          </a:xfrm>
          <a:prstGeom prst="rect">
            <a:avLst/>
          </a:prstGeom>
          <a:noFill/>
        </p:spPr>
        <p:txBody>
          <a:bodyPr vert="horz" wrap="none" lIns="0" tIns="0" rIns="0" bIns="0" rtlCol="0">
            <a:spAutoFit/>
          </a:bodyPr>
          <a:lstStyle/>
          <a:p>
            <a:pPr>
              <a:lnSpc>
                <a:spcPts val="2400"/>
              </a:lnSpc>
            </a:pPr>
            <a:r>
              <a:rPr lang="en-CA" sz="1995">
                <a:solidFill>
                  <a:srgbClr val="FF9900"/>
                </a:solidFill>
                <a:latin typeface="Times New Roman"/>
                <a:cs typeface="Times New Roman"/>
              </a:rPr>
              <a:t>Th1</a:t>
            </a:r>
          </a:p>
          <a:p>
            <a:pPr>
              <a:lnSpc>
                <a:spcPts val="2415"/>
              </a:lnSpc>
            </a:pPr>
            <a:endParaRPr lang="en-CA" sz="2100">
              <a:solidFill>
                <a:srgbClr val="000000"/>
              </a:solidFill>
            </a:endParaRPr>
          </a:p>
        </p:txBody>
      </p:sp>
      <p:sp>
        <p:nvSpPr>
          <p:cNvPr id="13" name="TextBox 13"/>
          <p:cNvSpPr txBox="1"/>
          <p:nvPr/>
        </p:nvSpPr>
        <p:spPr>
          <a:xfrm>
            <a:off x="3581400" y="2578100"/>
            <a:ext cx="591509" cy="589905"/>
          </a:xfrm>
          <a:prstGeom prst="rect">
            <a:avLst/>
          </a:prstGeom>
          <a:noFill/>
        </p:spPr>
        <p:txBody>
          <a:bodyPr vert="horz" wrap="none" lIns="0" tIns="0" rIns="0" bIns="0" rtlCol="0">
            <a:spAutoFit/>
          </a:bodyPr>
          <a:lstStyle/>
          <a:p>
            <a:pPr>
              <a:lnSpc>
                <a:spcPts val="2300"/>
              </a:lnSpc>
            </a:pPr>
            <a:r>
              <a:rPr lang="en-CA" sz="1903" spc="-10" dirty="0" err="1">
                <a:solidFill>
                  <a:srgbClr val="000066"/>
                </a:solidFill>
                <a:latin typeface="Times New Roman"/>
                <a:cs typeface="Times New Roman"/>
              </a:rPr>
              <a:t>IFN</a:t>
            </a:r>
            <a:r>
              <a:rPr lang="en-CA" sz="1903" spc="-10" dirty="0">
                <a:solidFill>
                  <a:srgbClr val="000066"/>
                </a:solidFill>
                <a:latin typeface="Arial"/>
                <a:cs typeface="Arial"/>
              </a:rPr>
              <a:t>-</a:t>
            </a:r>
            <a:r>
              <a:rPr lang="en-CA" sz="1903" spc="-10" dirty="0">
                <a:solidFill>
                  <a:srgbClr val="000066"/>
                </a:solidFill>
                <a:latin typeface="Arial Unicode MS"/>
                <a:cs typeface="Arial Unicode MS"/>
              </a:rPr>
              <a:t>γ</a:t>
            </a:r>
          </a:p>
          <a:p>
            <a:pPr>
              <a:lnSpc>
                <a:spcPts val="2300"/>
              </a:lnSpc>
            </a:pPr>
            <a:endParaRPr lang="en-CA" sz="2004" dirty="0">
              <a:solidFill>
                <a:srgbClr val="000000"/>
              </a:solidFill>
            </a:endParaRPr>
          </a:p>
        </p:txBody>
      </p:sp>
      <p:sp>
        <p:nvSpPr>
          <p:cNvPr id="17" name="TextBox 17"/>
          <p:cNvSpPr txBox="1"/>
          <p:nvPr/>
        </p:nvSpPr>
        <p:spPr>
          <a:xfrm>
            <a:off x="1739900" y="4635500"/>
            <a:ext cx="827150" cy="269304"/>
          </a:xfrm>
          <a:prstGeom prst="rect">
            <a:avLst/>
          </a:prstGeom>
          <a:noFill/>
        </p:spPr>
        <p:txBody>
          <a:bodyPr vert="horz" wrap="none" lIns="0" tIns="0" rIns="0" bIns="0" rtlCol="0">
            <a:spAutoFit/>
          </a:bodyPr>
          <a:lstStyle/>
          <a:p>
            <a:pPr>
              <a:lnSpc>
                <a:spcPts val="2100"/>
              </a:lnSpc>
            </a:pPr>
            <a:r>
              <a:rPr lang="en-CA" dirty="0">
                <a:solidFill>
                  <a:srgbClr val="000066"/>
                </a:solidFill>
                <a:latin typeface="Times New Roman"/>
                <a:cs typeface="Times New Roman"/>
              </a:rPr>
              <a:t>mast cell</a:t>
            </a:r>
            <a:endParaRPr lang="en-CA" sz="1800" dirty="0">
              <a:solidFill>
                <a:srgbClr val="000000"/>
              </a:solidFill>
            </a:endParaRPr>
          </a:p>
        </p:txBody>
      </p:sp>
      <p:sp>
        <p:nvSpPr>
          <p:cNvPr id="18" name="TextBox 18"/>
          <p:cNvSpPr txBox="1"/>
          <p:nvPr/>
        </p:nvSpPr>
        <p:spPr>
          <a:xfrm>
            <a:off x="520700" y="5702300"/>
            <a:ext cx="654025" cy="538609"/>
          </a:xfrm>
          <a:prstGeom prst="rect">
            <a:avLst/>
          </a:prstGeom>
          <a:noFill/>
        </p:spPr>
        <p:txBody>
          <a:bodyPr vert="horz" wrap="none" lIns="0" tIns="0" rIns="0" bIns="0" rtlCol="0">
            <a:spAutoFit/>
          </a:bodyPr>
          <a:lstStyle/>
          <a:p>
            <a:pPr>
              <a:lnSpc>
                <a:spcPts val="2100"/>
              </a:lnSpc>
            </a:pPr>
            <a:r>
              <a:rPr lang="x-none" sz="1800" dirty="0">
                <a:solidFill>
                  <a:srgbClr val="000066"/>
                </a:solidFill>
                <a:latin typeface="Times New Roman"/>
                <a:cs typeface="Times New Roman"/>
              </a:rPr>
              <a:t>viruses</a:t>
            </a:r>
            <a:endParaRPr lang="en-CA" sz="1800" dirty="0">
              <a:solidFill>
                <a:srgbClr val="000066"/>
              </a:solidFill>
              <a:latin typeface="Times New Roman"/>
              <a:cs typeface="Times New Roman"/>
            </a:endParaRPr>
          </a:p>
          <a:p>
            <a:pPr>
              <a:lnSpc>
                <a:spcPts val="2070"/>
              </a:lnSpc>
            </a:pPr>
            <a:endParaRPr lang="en-CA" sz="1800" dirty="0">
              <a:solidFill>
                <a:srgbClr val="000000"/>
              </a:solidFill>
            </a:endParaRPr>
          </a:p>
        </p:txBody>
      </p:sp>
      <p:sp>
        <p:nvSpPr>
          <p:cNvPr id="19" name="TextBox 19"/>
          <p:cNvSpPr txBox="1"/>
          <p:nvPr/>
        </p:nvSpPr>
        <p:spPr>
          <a:xfrm>
            <a:off x="1625600" y="6286500"/>
            <a:ext cx="884858" cy="269304"/>
          </a:xfrm>
          <a:prstGeom prst="rect">
            <a:avLst/>
          </a:prstGeom>
          <a:noFill/>
        </p:spPr>
        <p:txBody>
          <a:bodyPr vert="horz" wrap="none" lIns="0" tIns="0" rIns="0" bIns="0" rtlCol="0">
            <a:spAutoFit/>
          </a:bodyPr>
          <a:lstStyle/>
          <a:p>
            <a:pPr>
              <a:lnSpc>
                <a:spcPts val="2100"/>
              </a:lnSpc>
            </a:pPr>
            <a:r>
              <a:rPr lang="en-CA" dirty="0">
                <a:solidFill>
                  <a:srgbClr val="000066"/>
                </a:solidFill>
                <a:latin typeface="Times New Roman"/>
                <a:cs typeface="Times New Roman"/>
              </a:rPr>
              <a:t>fibroblast</a:t>
            </a:r>
            <a:endParaRPr lang="en-CA" sz="1800" dirty="0">
              <a:solidFill>
                <a:srgbClr val="000000"/>
              </a:solidFill>
            </a:endParaRPr>
          </a:p>
        </p:txBody>
      </p:sp>
      <p:sp>
        <p:nvSpPr>
          <p:cNvPr id="20" name="TextBox 20"/>
          <p:cNvSpPr txBox="1"/>
          <p:nvPr/>
        </p:nvSpPr>
        <p:spPr>
          <a:xfrm>
            <a:off x="3479800" y="3937000"/>
            <a:ext cx="948978" cy="269304"/>
          </a:xfrm>
          <a:prstGeom prst="rect">
            <a:avLst/>
          </a:prstGeom>
          <a:noFill/>
        </p:spPr>
        <p:txBody>
          <a:bodyPr vert="horz" wrap="none" lIns="0" tIns="0" rIns="0" bIns="0" rtlCol="0">
            <a:spAutoFit/>
          </a:bodyPr>
          <a:lstStyle/>
          <a:p>
            <a:pPr>
              <a:lnSpc>
                <a:spcPts val="2100"/>
              </a:lnSpc>
            </a:pPr>
            <a:r>
              <a:rPr lang="en-CA" dirty="0">
                <a:solidFill>
                  <a:srgbClr val="000066"/>
                </a:solidFill>
                <a:latin typeface="Times New Roman"/>
                <a:cs typeface="Times New Roman"/>
              </a:rPr>
              <a:t>Histamine</a:t>
            </a:r>
            <a:endParaRPr lang="en-CA" sz="1800" dirty="0">
              <a:solidFill>
                <a:srgbClr val="000000"/>
              </a:solidFill>
            </a:endParaRPr>
          </a:p>
        </p:txBody>
      </p:sp>
      <p:sp>
        <p:nvSpPr>
          <p:cNvPr id="21" name="TextBox 21"/>
          <p:cNvSpPr txBox="1"/>
          <p:nvPr/>
        </p:nvSpPr>
        <p:spPr>
          <a:xfrm>
            <a:off x="7289800" y="4889500"/>
            <a:ext cx="1739900" cy="444500"/>
          </a:xfrm>
          <a:prstGeom prst="rect">
            <a:avLst/>
          </a:prstGeom>
          <a:noFill/>
        </p:spPr>
        <p:txBody>
          <a:bodyPr vert="horz" wrap="none" lIns="0" tIns="0" rIns="0" bIns="0" rtlCol="0">
            <a:spAutoFit/>
          </a:bodyPr>
          <a:lstStyle/>
          <a:p>
            <a:pPr>
              <a:lnSpc>
                <a:spcPts val="2400"/>
              </a:lnSpc>
            </a:pPr>
            <a:r>
              <a:rPr lang="en-CA" sz="2100">
                <a:solidFill>
                  <a:srgbClr val="FF9900"/>
                </a:solidFill>
                <a:latin typeface="Times New Roman"/>
                <a:cs typeface="Times New Roman"/>
              </a:rPr>
              <a:t>Th2</a:t>
            </a:r>
          </a:p>
          <a:p>
            <a:pPr>
              <a:lnSpc>
                <a:spcPts val="2415"/>
              </a:lnSpc>
            </a:pPr>
            <a:endParaRPr lang="en-CA" sz="2100">
              <a:solidFill>
                <a:srgbClr val="000000"/>
              </a:solidFill>
            </a:endParaRPr>
          </a:p>
        </p:txBody>
      </p:sp>
      <p:sp>
        <p:nvSpPr>
          <p:cNvPr id="22" name="TextBox 22"/>
          <p:cNvSpPr txBox="1"/>
          <p:nvPr/>
        </p:nvSpPr>
        <p:spPr>
          <a:xfrm>
            <a:off x="3594100" y="5562600"/>
            <a:ext cx="5435600" cy="431800"/>
          </a:xfrm>
          <a:prstGeom prst="rect">
            <a:avLst/>
          </a:prstGeom>
          <a:noFill/>
        </p:spPr>
        <p:txBody>
          <a:bodyPr vert="horz" wrap="none" lIns="0" tIns="0" rIns="0" bIns="0" rtlCol="0">
            <a:spAutoFit/>
          </a:bodyPr>
          <a:lstStyle/>
          <a:p>
            <a:pPr>
              <a:lnSpc>
                <a:spcPts val="2300"/>
              </a:lnSpc>
            </a:pPr>
            <a:r>
              <a:rPr lang="en-CA" sz="2004">
                <a:solidFill>
                  <a:srgbClr val="000066"/>
                </a:solidFill>
                <a:latin typeface="Times New Roman"/>
                <a:cs typeface="Times New Roman"/>
              </a:rPr>
              <a:t>PGE</a:t>
            </a:r>
            <a:r>
              <a:rPr lang="en-CA" sz="1331">
                <a:solidFill>
                  <a:srgbClr val="000066"/>
                </a:solidFill>
                <a:latin typeface="Arial"/>
                <a:cs typeface="Arial"/>
              </a:rPr>
              <a:t>2</a:t>
            </a:r>
          </a:p>
          <a:p>
            <a:pPr>
              <a:lnSpc>
                <a:spcPts val="2300"/>
              </a:lnSpc>
            </a:pPr>
            <a:endParaRPr lang="en-CA" sz="2004">
              <a:solidFill>
                <a:srgbClr val="000000"/>
              </a:solidFill>
            </a:endParaRPr>
          </a:p>
        </p:txBody>
      </p:sp>
      <p:sp>
        <p:nvSpPr>
          <p:cNvPr id="23" name="TextBox 23"/>
          <p:cNvSpPr txBox="1"/>
          <p:nvPr/>
        </p:nvSpPr>
        <p:spPr>
          <a:xfrm>
            <a:off x="3479800" y="5867400"/>
            <a:ext cx="5549900" cy="431800"/>
          </a:xfrm>
          <a:prstGeom prst="rect">
            <a:avLst/>
          </a:prstGeom>
          <a:noFill/>
        </p:spPr>
        <p:txBody>
          <a:bodyPr vert="horz" wrap="none" lIns="0" tIns="0" rIns="0" bIns="0" rtlCol="0">
            <a:spAutoFit/>
          </a:bodyPr>
          <a:lstStyle/>
          <a:p>
            <a:pPr>
              <a:lnSpc>
                <a:spcPts val="2300"/>
              </a:lnSpc>
            </a:pPr>
            <a:r>
              <a:rPr lang="en-CA" sz="2004">
                <a:solidFill>
                  <a:srgbClr val="000066"/>
                </a:solidFill>
                <a:latin typeface="Times New Roman"/>
                <a:cs typeface="Times New Roman"/>
              </a:rPr>
              <a:t>CCR2L</a:t>
            </a:r>
          </a:p>
          <a:p>
            <a:pPr>
              <a:lnSpc>
                <a:spcPts val="2300"/>
              </a:lnSpc>
            </a:pPr>
            <a:endParaRPr lang="en-CA" sz="2004">
              <a:solidFill>
                <a:srgbClr val="000000"/>
              </a:solidFill>
            </a:endParaRPr>
          </a:p>
        </p:txBody>
      </p:sp>
      <p:sp>
        <p:nvSpPr>
          <p:cNvPr id="25" name="Rectangle 24">
            <a:extLst>
              <a:ext uri="{FF2B5EF4-FFF2-40B4-BE49-F238E27FC236}">
                <a16:creationId xmlns="" xmlns:a16="http://schemas.microsoft.com/office/drawing/2014/main" id="{DC491089-EFCE-488C-8BAA-9F34685D9945}"/>
              </a:ext>
            </a:extLst>
          </p:cNvPr>
          <p:cNvSpPr/>
          <p:nvPr/>
        </p:nvSpPr>
        <p:spPr>
          <a:xfrm>
            <a:off x="368300" y="742771"/>
            <a:ext cx="4572000" cy="1200329"/>
          </a:xfrm>
          <a:prstGeom prst="rect">
            <a:avLst/>
          </a:prstGeom>
        </p:spPr>
        <p:txBody>
          <a:bodyPr>
            <a:spAutoFit/>
          </a:bodyPr>
          <a:lstStyle/>
          <a:p>
            <a:r>
              <a:rPr lang="en-US" dirty="0"/>
              <a:t>viruses</a:t>
            </a:r>
          </a:p>
          <a:p>
            <a:r>
              <a:rPr lang="en-US" dirty="0"/>
              <a:t>fungi</a:t>
            </a:r>
          </a:p>
          <a:p>
            <a:r>
              <a:rPr lang="en-US" dirty="0"/>
              <a:t>parasites</a:t>
            </a:r>
          </a:p>
          <a:p>
            <a:r>
              <a:rPr lang="en-US" dirty="0"/>
              <a:t>bacteria</a:t>
            </a:r>
          </a:p>
        </p:txBody>
      </p:sp>
      <p:sp>
        <p:nvSpPr>
          <p:cNvPr id="26" name="Rectangle 25">
            <a:extLst>
              <a:ext uri="{FF2B5EF4-FFF2-40B4-BE49-F238E27FC236}">
                <a16:creationId xmlns="" xmlns:a16="http://schemas.microsoft.com/office/drawing/2014/main" id="{E7BF02B3-6B79-4695-B9FF-8E03CFFD4D92}"/>
              </a:ext>
            </a:extLst>
          </p:cNvPr>
          <p:cNvSpPr/>
          <p:nvPr/>
        </p:nvSpPr>
        <p:spPr>
          <a:xfrm>
            <a:off x="368300" y="3500735"/>
            <a:ext cx="4572000" cy="923330"/>
          </a:xfrm>
          <a:prstGeom prst="rect">
            <a:avLst/>
          </a:prstGeom>
        </p:spPr>
        <p:txBody>
          <a:bodyPr>
            <a:spAutoFit/>
          </a:bodyPr>
          <a:lstStyle/>
          <a:p>
            <a:r>
              <a:rPr lang="en-US" dirty="0"/>
              <a:t>viruses</a:t>
            </a:r>
          </a:p>
          <a:p>
            <a:r>
              <a:rPr lang="en-US" dirty="0"/>
              <a:t>fungi</a:t>
            </a:r>
          </a:p>
          <a:p>
            <a:r>
              <a:rPr lang="en-US" dirty="0"/>
              <a:t>parasites</a:t>
            </a:r>
          </a:p>
        </p:txBody>
      </p:sp>
      <p:sp>
        <p:nvSpPr>
          <p:cNvPr id="27" name="Rectangle 26">
            <a:extLst>
              <a:ext uri="{FF2B5EF4-FFF2-40B4-BE49-F238E27FC236}">
                <a16:creationId xmlns="" xmlns:a16="http://schemas.microsoft.com/office/drawing/2014/main" id="{87CAFE55-9CAF-42BF-9A45-544BD1EFDCF2}"/>
              </a:ext>
            </a:extLst>
          </p:cNvPr>
          <p:cNvSpPr/>
          <p:nvPr/>
        </p:nvSpPr>
        <p:spPr>
          <a:xfrm>
            <a:off x="1625600" y="1503065"/>
            <a:ext cx="1277914" cy="369332"/>
          </a:xfrm>
          <a:prstGeom prst="rect">
            <a:avLst/>
          </a:prstGeom>
        </p:spPr>
        <p:txBody>
          <a:bodyPr wrap="none">
            <a:spAutoFit/>
          </a:bodyPr>
          <a:lstStyle/>
          <a:p>
            <a:r>
              <a:rPr lang="en-US" dirty="0"/>
              <a:t>epithelium</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cxnSp>
        <p:nvCxnSpPr>
          <p:cNvPr id="4" name="Straight Arrow Connector 3"/>
          <p:cNvCxnSpPr/>
          <p:nvPr/>
        </p:nvCxnSpPr>
        <p:spPr>
          <a:xfrm flipH="1" flipV="1">
            <a:off x="2362200" y="1143000"/>
            <a:ext cx="548640" cy="548640"/>
          </a:xfrm>
          <a:prstGeom prst="straightConnector1">
            <a:avLst/>
          </a:prstGeom>
          <a:ln w="22225">
            <a:tailEnd type="arrow"/>
          </a:ln>
        </p:spPr>
        <p:style>
          <a:lnRef idx="1">
            <a:schemeClr val="dk1"/>
          </a:lnRef>
          <a:fillRef idx="0">
            <a:schemeClr val="dk1"/>
          </a:fillRef>
          <a:effectRef idx="0">
            <a:schemeClr val="dk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2"/>
          <p:cNvSpPr txBox="1"/>
          <p:nvPr/>
        </p:nvSpPr>
        <p:spPr>
          <a:xfrm>
            <a:off x="977900" y="508000"/>
            <a:ext cx="5705088" cy="654025"/>
          </a:xfrm>
          <a:prstGeom prst="rect">
            <a:avLst/>
          </a:prstGeom>
          <a:noFill/>
        </p:spPr>
        <p:txBody>
          <a:bodyPr vert="horz" wrap="none" lIns="0" tIns="0" rIns="0" bIns="0" rtlCol="0">
            <a:spAutoFit/>
          </a:bodyPr>
          <a:lstStyle/>
          <a:p>
            <a:pPr>
              <a:lnSpc>
                <a:spcPts val="5060"/>
              </a:lnSpc>
            </a:pPr>
            <a:r>
              <a:rPr lang="en-CA" sz="4406" dirty="0">
                <a:solidFill>
                  <a:srgbClr val="000000"/>
                </a:solidFill>
                <a:latin typeface="Times New Roman" pitchFamily="18" charset="0"/>
                <a:cs typeface="Times New Roman" pitchFamily="18" charset="0"/>
              </a:rPr>
              <a:t>DC cytokine polarization</a:t>
            </a:r>
          </a:p>
        </p:txBody>
      </p:sp>
      <p:sp>
        <p:nvSpPr>
          <p:cNvPr id="3" name="TextBox 3"/>
          <p:cNvSpPr txBox="1"/>
          <p:nvPr/>
        </p:nvSpPr>
        <p:spPr>
          <a:xfrm>
            <a:off x="546100" y="2183705"/>
            <a:ext cx="7544886" cy="1471750"/>
          </a:xfrm>
          <a:prstGeom prst="rect">
            <a:avLst/>
          </a:prstGeom>
          <a:noFill/>
        </p:spPr>
        <p:txBody>
          <a:bodyPr vert="horz" wrap="none" lIns="0" tIns="0" rIns="0" bIns="0" rtlCol="0">
            <a:spAutoFit/>
          </a:bodyPr>
          <a:lstStyle/>
          <a:p>
            <a:pPr>
              <a:lnSpc>
                <a:spcPts val="3900"/>
              </a:lnSpc>
            </a:pPr>
            <a:r>
              <a:rPr lang="en-CA" sz="3204" dirty="0">
                <a:solidFill>
                  <a:srgbClr val="000000"/>
                </a:solidFill>
                <a:latin typeface="Times New Roman" pitchFamily="18" charset="0"/>
                <a:cs typeface="Times New Roman" pitchFamily="18" charset="0"/>
              </a:rPr>
              <a:t>• </a:t>
            </a:r>
            <a:r>
              <a:rPr lang="en-US" sz="3204" dirty="0">
                <a:solidFill>
                  <a:srgbClr val="000000"/>
                </a:solidFill>
                <a:latin typeface="Times New Roman" pitchFamily="18" charset="0"/>
                <a:cs typeface="Times New Roman" pitchFamily="18" charset="0"/>
              </a:rPr>
              <a:t>It </a:t>
            </a:r>
            <a:r>
              <a:rPr lang="en-US" sz="3204" b="1" dirty="0">
                <a:solidFill>
                  <a:srgbClr val="E36C09"/>
                </a:solidFill>
                <a:latin typeface="Times New Roman" pitchFamily="18" charset="0"/>
                <a:cs typeface="Times New Roman" pitchFamily="18" charset="0"/>
              </a:rPr>
              <a:t>explains how activation of Th2</a:t>
            </a:r>
            <a:r>
              <a:rPr lang="en-US" sz="3204" dirty="0">
                <a:solidFill>
                  <a:srgbClr val="000000"/>
                </a:solidFill>
                <a:latin typeface="Times New Roman" pitchFamily="18" charset="0"/>
                <a:cs typeface="Times New Roman" pitchFamily="18" charset="0"/>
              </a:rPr>
              <a:t>, not Th1,</a:t>
            </a:r>
            <a:endParaRPr lang="x-none" sz="3204" dirty="0">
              <a:solidFill>
                <a:srgbClr val="000000"/>
              </a:solidFill>
              <a:latin typeface="Times New Roman" pitchFamily="18" charset="0"/>
              <a:cs typeface="Times New Roman" pitchFamily="18" charset="0"/>
            </a:endParaRPr>
          </a:p>
          <a:p>
            <a:pPr>
              <a:lnSpc>
                <a:spcPts val="3900"/>
              </a:lnSpc>
            </a:pPr>
            <a:r>
              <a:rPr lang="en-US" sz="3204" dirty="0">
                <a:solidFill>
                  <a:srgbClr val="000000"/>
                </a:solidFill>
                <a:latin typeface="Times New Roman" pitchFamily="18" charset="0"/>
                <a:cs typeface="Times New Roman" pitchFamily="18" charset="0"/>
              </a:rPr>
              <a:t> lymphocytes occurs in people with allergies</a:t>
            </a:r>
            <a:endParaRPr lang="en-CA" sz="3206" dirty="0">
              <a:solidFill>
                <a:srgbClr val="000000"/>
              </a:solidFill>
              <a:latin typeface="Times New Roman" pitchFamily="18" charset="0"/>
              <a:cs typeface="Times New Roman" pitchFamily="18" charset="0"/>
            </a:endParaRPr>
          </a:p>
          <a:p>
            <a:pPr>
              <a:lnSpc>
                <a:spcPts val="3900"/>
              </a:lnSpc>
            </a:pPr>
            <a:endParaRPr lang="en-CA" sz="3206" dirty="0">
              <a:solidFill>
                <a:srgbClr val="000000"/>
              </a:solidFill>
              <a:latin typeface="Times New Roman" pitchFamily="18" charset="0"/>
              <a:cs typeface="Times New Roman" pitchFamily="18" charset="0"/>
            </a:endParaRPr>
          </a:p>
        </p:txBody>
      </p:sp>
      <p:sp>
        <p:nvSpPr>
          <p:cNvPr id="4" name="TextBox 4"/>
          <p:cNvSpPr txBox="1"/>
          <p:nvPr/>
        </p:nvSpPr>
        <p:spPr>
          <a:xfrm>
            <a:off x="546100" y="3695253"/>
            <a:ext cx="7338268" cy="974626"/>
          </a:xfrm>
          <a:prstGeom prst="rect">
            <a:avLst/>
          </a:prstGeom>
          <a:noFill/>
        </p:spPr>
        <p:txBody>
          <a:bodyPr vert="horz" wrap="square" lIns="0" tIns="0" rIns="0" bIns="0" rtlCol="0">
            <a:spAutoFit/>
          </a:bodyPr>
          <a:lstStyle/>
          <a:p>
            <a:pPr>
              <a:lnSpc>
                <a:spcPts val="3800"/>
              </a:lnSpc>
            </a:pPr>
            <a:r>
              <a:rPr lang="en-CA" sz="3204" dirty="0">
                <a:solidFill>
                  <a:srgbClr val="000000"/>
                </a:solidFill>
                <a:latin typeface="Times New Roman" pitchFamily="18" charset="0"/>
                <a:cs typeface="Times New Roman" pitchFamily="18" charset="0"/>
              </a:rPr>
              <a:t>• </a:t>
            </a:r>
            <a:r>
              <a:rPr lang="en-US" sz="3204" dirty="0">
                <a:solidFill>
                  <a:srgbClr val="000000"/>
                </a:solidFill>
                <a:latin typeface="Times New Roman" pitchFamily="18" charset="0"/>
                <a:cs typeface="Times New Roman" pitchFamily="18" charset="0"/>
              </a:rPr>
              <a:t>It do</a:t>
            </a:r>
            <a:r>
              <a:rPr lang="x-none" sz="3204" dirty="0">
                <a:solidFill>
                  <a:srgbClr val="000000"/>
                </a:solidFill>
                <a:latin typeface="Times New Roman" pitchFamily="18" charset="0"/>
                <a:cs typeface="Times New Roman" pitchFamily="18" charset="0"/>
              </a:rPr>
              <a:t>sen'</a:t>
            </a:r>
            <a:r>
              <a:rPr lang="en-US" sz="3204" dirty="0">
                <a:solidFill>
                  <a:srgbClr val="000000"/>
                </a:solidFill>
                <a:latin typeface="Times New Roman" pitchFamily="18" charset="0"/>
                <a:cs typeface="Times New Roman" pitchFamily="18" charset="0"/>
              </a:rPr>
              <a:t>t explain the </a:t>
            </a:r>
            <a:r>
              <a:rPr lang="en-US" sz="3204" b="1" dirty="0">
                <a:solidFill>
                  <a:srgbClr val="E36C09"/>
                </a:solidFill>
                <a:latin typeface="Times New Roman" pitchFamily="18" charset="0"/>
                <a:cs typeface="Times New Roman" pitchFamily="18" charset="0"/>
              </a:rPr>
              <a:t>increase in </a:t>
            </a:r>
            <a:r>
              <a:rPr lang="x-none" sz="3204" b="1" dirty="0">
                <a:solidFill>
                  <a:srgbClr val="E36C09"/>
                </a:solidFill>
                <a:latin typeface="Times New Roman" pitchFamily="18" charset="0"/>
                <a:cs typeface="Times New Roman" pitchFamily="18" charset="0"/>
              </a:rPr>
              <a:t>t</a:t>
            </a:r>
            <a:r>
              <a:rPr lang="en-US" sz="3204" b="1" dirty="0">
                <a:solidFill>
                  <a:srgbClr val="E36C09"/>
                </a:solidFill>
                <a:latin typeface="Times New Roman" pitchFamily="18" charset="0"/>
                <a:cs typeface="Times New Roman" pitchFamily="18" charset="0"/>
              </a:rPr>
              <a:t>he incidence of allergic diseases</a:t>
            </a:r>
            <a:endParaRPr lang="en-CA" sz="3204" b="1" dirty="0">
              <a:solidFill>
                <a:srgbClr val="E36C09"/>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5180113" y="0"/>
            <a:ext cx="3963887" cy="6858000"/>
          </a:xfrm>
          <a:prstGeom prst="rect">
            <a:avLst/>
          </a:prstGeom>
        </p:spPr>
      </p:pic>
      <p:pic>
        <p:nvPicPr>
          <p:cNvPr id="12" name="Picture 1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7403" y="5065747"/>
            <a:ext cx="5187515" cy="1792253"/>
          </a:xfrm>
          <a:prstGeom prst="rect">
            <a:avLst/>
          </a:prstGeom>
        </p:spPr>
      </p:pic>
      <p:pic>
        <p:nvPicPr>
          <p:cNvPr id="13" name="Picture 1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7404" y="3861048"/>
            <a:ext cx="5187515" cy="1811031"/>
          </a:xfrm>
          <a:prstGeom prst="rect">
            <a:avLst/>
          </a:prstGeom>
        </p:spPr>
      </p:pic>
      <p:pic>
        <p:nvPicPr>
          <p:cNvPr id="14" name="Picture 13"/>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0" y="0"/>
            <a:ext cx="5180113" cy="4437112"/>
          </a:xfrm>
          <a:prstGeom prst="rect">
            <a:avLst/>
          </a:prstGeom>
        </p:spPr>
      </p:pic>
    </p:spTree>
    <p:extLst>
      <p:ext uri="{BB962C8B-B14F-4D97-AF65-F5344CB8AC3E}">
        <p14:creationId xmlns:p14="http://schemas.microsoft.com/office/powerpoint/2010/main" xmlns="" val="174172222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2"/>
          <p:cNvSpPr txBox="1"/>
          <p:nvPr/>
        </p:nvSpPr>
        <p:spPr>
          <a:xfrm>
            <a:off x="1308100" y="228600"/>
            <a:ext cx="6909327" cy="1209177"/>
          </a:xfrm>
          <a:prstGeom prst="rect">
            <a:avLst/>
          </a:prstGeom>
          <a:noFill/>
        </p:spPr>
        <p:txBody>
          <a:bodyPr vert="horz" wrap="none" lIns="0" tIns="0" rIns="0" bIns="0" rtlCol="0">
            <a:spAutoFit/>
          </a:bodyPr>
          <a:lstStyle/>
          <a:p>
            <a:pPr>
              <a:lnSpc>
                <a:spcPts val="4800"/>
              </a:lnSpc>
              <a:tabLst>
                <a:tab pos="762000" algn="l"/>
              </a:tabLst>
            </a:pPr>
            <a:r>
              <a:rPr lang="en-US" sz="3995" dirty="0">
                <a:solidFill>
                  <a:srgbClr val="000000"/>
                </a:solidFill>
                <a:latin typeface="Times New Roman"/>
                <a:cs typeface="Times New Roman"/>
              </a:rPr>
              <a:t>Key cells and molecules </a:t>
            </a:r>
            <a:endParaRPr lang="x-none" sz="3995" dirty="0">
              <a:solidFill>
                <a:srgbClr val="000000"/>
              </a:solidFill>
              <a:latin typeface="Times New Roman"/>
              <a:cs typeface="Times New Roman"/>
            </a:endParaRPr>
          </a:p>
          <a:p>
            <a:pPr>
              <a:lnSpc>
                <a:spcPts val="4800"/>
              </a:lnSpc>
              <a:tabLst>
                <a:tab pos="762000" algn="l"/>
              </a:tabLst>
            </a:pPr>
            <a:r>
              <a:rPr lang="en-US" sz="3995" dirty="0">
                <a:solidFill>
                  <a:srgbClr val="000000"/>
                </a:solidFill>
                <a:latin typeface="Times New Roman"/>
                <a:cs typeface="Times New Roman"/>
              </a:rPr>
              <a:t>of the Th2-type immune response</a:t>
            </a:r>
            <a:endParaRPr lang="en-CA" sz="3995" dirty="0">
              <a:solidFill>
                <a:srgbClr val="000000"/>
              </a:solidFill>
            </a:endParaRPr>
          </a:p>
        </p:txBody>
      </p:sp>
      <p:sp>
        <p:nvSpPr>
          <p:cNvPr id="3" name="TextBox 3"/>
          <p:cNvSpPr txBox="1"/>
          <p:nvPr/>
        </p:nvSpPr>
        <p:spPr>
          <a:xfrm>
            <a:off x="1460500" y="2235200"/>
            <a:ext cx="5009064" cy="948978"/>
          </a:xfrm>
          <a:prstGeom prst="rect">
            <a:avLst/>
          </a:prstGeom>
          <a:noFill/>
        </p:spPr>
        <p:txBody>
          <a:bodyPr vert="horz" wrap="none" lIns="0" tIns="0" rIns="0" bIns="0" rtlCol="0">
            <a:spAutoFit/>
          </a:bodyPr>
          <a:lstStyle/>
          <a:p>
            <a:pPr>
              <a:lnSpc>
                <a:spcPts val="3680"/>
              </a:lnSpc>
            </a:pPr>
            <a:r>
              <a:rPr lang="en-CA" sz="3206" dirty="0">
                <a:solidFill>
                  <a:srgbClr val="E36C09"/>
                </a:solidFill>
                <a:latin typeface="Arial"/>
                <a:cs typeface="Arial"/>
              </a:rPr>
              <a:t>•</a:t>
            </a:r>
            <a:r>
              <a:rPr lang="en-CA" sz="3216" b="1" dirty="0">
                <a:solidFill>
                  <a:srgbClr val="E36C09"/>
                </a:solidFill>
                <a:latin typeface="Times New Roman Bold"/>
                <a:cs typeface="Times New Roman Bold"/>
              </a:rPr>
              <a:t> </a:t>
            </a:r>
            <a:r>
              <a:rPr lang="en-US" sz="3600" b="1" dirty="0">
                <a:solidFill>
                  <a:srgbClr val="E36C09"/>
                </a:solidFill>
                <a:latin typeface="Times New Roman" panose="02020603050405020304" pitchFamily="18" charset="0"/>
                <a:cs typeface="Times New Roman" panose="02020603050405020304" pitchFamily="18" charset="0"/>
              </a:rPr>
              <a:t>antigen-presenting cells</a:t>
            </a:r>
            <a:r>
              <a:rPr lang="en-US" sz="3600" dirty="0">
                <a:latin typeface="Times New Roman" panose="02020603050405020304" pitchFamily="18" charset="0"/>
                <a:cs typeface="Times New Roman" panose="02020603050405020304" pitchFamily="18" charset="0"/>
              </a:rPr>
              <a:t> </a:t>
            </a:r>
            <a:endParaRPr lang="en-CA" sz="3216" b="1" dirty="0">
              <a:solidFill>
                <a:srgbClr val="000000"/>
              </a:solidFill>
              <a:latin typeface="Times New Roman Bold"/>
              <a:cs typeface="Times New Roman Bold"/>
            </a:endParaRPr>
          </a:p>
          <a:p>
            <a:pPr>
              <a:lnSpc>
                <a:spcPts val="3680"/>
              </a:lnSpc>
            </a:pPr>
            <a:endParaRPr lang="en-CA" sz="3206" dirty="0">
              <a:solidFill>
                <a:srgbClr val="000000"/>
              </a:solidFill>
            </a:endParaRPr>
          </a:p>
        </p:txBody>
      </p:sp>
      <p:sp>
        <p:nvSpPr>
          <p:cNvPr id="4" name="TextBox 4"/>
          <p:cNvSpPr txBox="1"/>
          <p:nvPr/>
        </p:nvSpPr>
        <p:spPr>
          <a:xfrm>
            <a:off x="1460500" y="2819400"/>
            <a:ext cx="3251468" cy="948978"/>
          </a:xfrm>
          <a:prstGeom prst="rect">
            <a:avLst/>
          </a:prstGeom>
          <a:noFill/>
        </p:spPr>
        <p:txBody>
          <a:bodyPr vert="horz" wrap="none" lIns="0" tIns="0" rIns="0" bIns="0" rtlCol="0">
            <a:spAutoFit/>
          </a:bodyPr>
          <a:lstStyle/>
          <a:p>
            <a:pPr>
              <a:lnSpc>
                <a:spcPts val="3680"/>
              </a:lnSpc>
            </a:pPr>
            <a:r>
              <a:rPr lang="en-CA" sz="3204" dirty="0">
                <a:solidFill>
                  <a:srgbClr val="E36C09"/>
                </a:solidFill>
                <a:latin typeface="Arial"/>
                <a:cs typeface="Arial"/>
              </a:rPr>
              <a:t>•</a:t>
            </a:r>
            <a:r>
              <a:rPr lang="en-CA" sz="3214" b="1" dirty="0">
                <a:solidFill>
                  <a:srgbClr val="E36C09"/>
                </a:solidFill>
                <a:latin typeface="Times New Roman Bold"/>
                <a:cs typeface="Times New Roman Bold"/>
              </a:rPr>
              <a:t> Th2</a:t>
            </a:r>
            <a:r>
              <a:rPr lang="en-CA" sz="3214" b="1" dirty="0">
                <a:solidFill>
                  <a:srgbClr val="000000"/>
                </a:solidFill>
                <a:latin typeface="Times New Roman Bold"/>
                <a:cs typeface="Times New Roman Bold"/>
              </a:rPr>
              <a:t> lymphocytes</a:t>
            </a:r>
          </a:p>
          <a:p>
            <a:pPr>
              <a:lnSpc>
                <a:spcPts val="3680"/>
              </a:lnSpc>
            </a:pPr>
            <a:endParaRPr lang="en-CA" sz="3204" dirty="0">
              <a:solidFill>
                <a:srgbClr val="000000"/>
              </a:solidFill>
            </a:endParaRPr>
          </a:p>
        </p:txBody>
      </p:sp>
      <p:sp>
        <p:nvSpPr>
          <p:cNvPr id="5" name="TextBox 5"/>
          <p:cNvSpPr txBox="1"/>
          <p:nvPr/>
        </p:nvSpPr>
        <p:spPr>
          <a:xfrm>
            <a:off x="1460500" y="3403600"/>
            <a:ext cx="5754781" cy="948978"/>
          </a:xfrm>
          <a:prstGeom prst="rect">
            <a:avLst/>
          </a:prstGeom>
          <a:noFill/>
        </p:spPr>
        <p:txBody>
          <a:bodyPr vert="horz" wrap="none" lIns="0" tIns="0" rIns="0" bIns="0" rtlCol="0">
            <a:spAutoFit/>
          </a:bodyPr>
          <a:lstStyle/>
          <a:p>
            <a:pPr>
              <a:lnSpc>
                <a:spcPts val="3680"/>
              </a:lnSpc>
            </a:pPr>
            <a:r>
              <a:rPr lang="en-CA" sz="3204" dirty="0">
                <a:solidFill>
                  <a:srgbClr val="E36C09"/>
                </a:solidFill>
                <a:latin typeface="Arial"/>
                <a:cs typeface="Arial"/>
              </a:rPr>
              <a:t>•</a:t>
            </a:r>
            <a:r>
              <a:rPr lang="en-CA" sz="3214" b="1" dirty="0">
                <a:solidFill>
                  <a:srgbClr val="E36C09"/>
                </a:solidFill>
                <a:latin typeface="Times New Roman Bold"/>
                <a:cs typeface="Times New Roman Bold"/>
              </a:rPr>
              <a:t> В</a:t>
            </a:r>
            <a:r>
              <a:rPr lang="en-CA" sz="3214" b="1" dirty="0">
                <a:solidFill>
                  <a:srgbClr val="000000"/>
                </a:solidFill>
                <a:latin typeface="Times New Roman Bold"/>
                <a:cs typeface="Times New Roman Bold"/>
              </a:rPr>
              <a:t> lymphocytes (</a:t>
            </a:r>
            <a:r>
              <a:rPr lang="en-CA" sz="3214" b="1" dirty="0" err="1">
                <a:solidFill>
                  <a:srgbClr val="E36C09"/>
                </a:solidFill>
                <a:latin typeface="Times New Roman Bold"/>
                <a:cs typeface="Times New Roman Bold"/>
              </a:rPr>
              <a:t>IgE</a:t>
            </a:r>
            <a:r>
              <a:rPr lang="en-CA" sz="3214" b="1" dirty="0">
                <a:solidFill>
                  <a:srgbClr val="000000"/>
                </a:solidFill>
                <a:latin typeface="Times New Roman Bold"/>
                <a:cs typeface="Times New Roman Bold"/>
              </a:rPr>
              <a:t> antibodies)</a:t>
            </a:r>
          </a:p>
          <a:p>
            <a:pPr>
              <a:lnSpc>
                <a:spcPts val="3680"/>
              </a:lnSpc>
            </a:pPr>
            <a:endParaRPr lang="en-CA" sz="3204" dirty="0">
              <a:solidFill>
                <a:srgbClr val="000000"/>
              </a:solidFill>
            </a:endParaRPr>
          </a:p>
        </p:txBody>
      </p:sp>
      <p:sp>
        <p:nvSpPr>
          <p:cNvPr id="6" name="TextBox 6"/>
          <p:cNvSpPr txBox="1"/>
          <p:nvPr/>
        </p:nvSpPr>
        <p:spPr>
          <a:xfrm>
            <a:off x="1460500" y="3987800"/>
            <a:ext cx="6541855" cy="948978"/>
          </a:xfrm>
          <a:prstGeom prst="rect">
            <a:avLst/>
          </a:prstGeom>
          <a:noFill/>
        </p:spPr>
        <p:txBody>
          <a:bodyPr vert="horz" wrap="none" lIns="0" tIns="0" rIns="0" bIns="0" rtlCol="0">
            <a:spAutoFit/>
          </a:bodyPr>
          <a:lstStyle/>
          <a:p>
            <a:pPr>
              <a:lnSpc>
                <a:spcPts val="3680"/>
              </a:lnSpc>
            </a:pPr>
            <a:r>
              <a:rPr lang="en-CA" sz="3204" dirty="0">
                <a:solidFill>
                  <a:srgbClr val="E36C09"/>
                </a:solidFill>
                <a:latin typeface="Arial"/>
                <a:cs typeface="Arial"/>
              </a:rPr>
              <a:t>•</a:t>
            </a:r>
            <a:r>
              <a:rPr lang="en-CA" sz="3214" b="1" dirty="0">
                <a:solidFill>
                  <a:srgbClr val="E36C09"/>
                </a:solidFill>
                <a:latin typeface="Times New Roman Bold"/>
                <a:cs typeface="Times New Roman Bold"/>
              </a:rPr>
              <a:t> </a:t>
            </a:r>
            <a:r>
              <a:rPr lang="en-US" sz="3214" b="1" dirty="0">
                <a:solidFill>
                  <a:srgbClr val="E36C09"/>
                </a:solidFill>
                <a:latin typeface="Times New Roman Bold"/>
                <a:cs typeface="Times New Roman Bold"/>
              </a:rPr>
              <a:t>mast cells and basophilic </a:t>
            </a:r>
            <a:r>
              <a:rPr lang="en-US" sz="3214" b="1" dirty="0">
                <a:latin typeface="Times New Roman Bold"/>
                <a:cs typeface="Times New Roman Bold"/>
              </a:rPr>
              <a:t>leukocytes</a:t>
            </a:r>
            <a:endParaRPr lang="en-CA" sz="3214" b="1" dirty="0">
              <a:latin typeface="Times New Roman Bold"/>
              <a:cs typeface="Times New Roman Bold"/>
            </a:endParaRPr>
          </a:p>
          <a:p>
            <a:pPr>
              <a:lnSpc>
                <a:spcPts val="3680"/>
              </a:lnSpc>
            </a:pPr>
            <a:endParaRPr lang="en-CA" sz="3204" dirty="0">
              <a:solidFill>
                <a:srgbClr val="000000"/>
              </a:solidFill>
            </a:endParaRPr>
          </a:p>
        </p:txBody>
      </p:sp>
      <p:sp>
        <p:nvSpPr>
          <p:cNvPr id="7" name="TextBox 7"/>
          <p:cNvSpPr txBox="1"/>
          <p:nvPr/>
        </p:nvSpPr>
        <p:spPr>
          <a:xfrm>
            <a:off x="1460500" y="4572000"/>
            <a:ext cx="4263988" cy="948978"/>
          </a:xfrm>
          <a:prstGeom prst="rect">
            <a:avLst/>
          </a:prstGeom>
          <a:noFill/>
        </p:spPr>
        <p:txBody>
          <a:bodyPr vert="horz" wrap="none" lIns="0" tIns="0" rIns="0" bIns="0" rtlCol="0">
            <a:spAutoFit/>
          </a:bodyPr>
          <a:lstStyle/>
          <a:p>
            <a:pPr>
              <a:lnSpc>
                <a:spcPts val="3680"/>
              </a:lnSpc>
            </a:pPr>
            <a:r>
              <a:rPr lang="en-CA" sz="3204" dirty="0">
                <a:solidFill>
                  <a:srgbClr val="E36C09"/>
                </a:solidFill>
                <a:latin typeface="Arial"/>
                <a:cs typeface="Arial"/>
              </a:rPr>
              <a:t>•</a:t>
            </a:r>
            <a:r>
              <a:rPr lang="en-CA" sz="3214" b="1" dirty="0">
                <a:solidFill>
                  <a:srgbClr val="E36C09"/>
                </a:solidFill>
                <a:latin typeface="Times New Roman Bold"/>
                <a:cs typeface="Times New Roman Bold"/>
              </a:rPr>
              <a:t> eosinophilic </a:t>
            </a:r>
            <a:r>
              <a:rPr lang="en-CA" sz="3214" b="1" dirty="0">
                <a:latin typeface="Times New Roman Bold"/>
                <a:cs typeface="Times New Roman Bold"/>
              </a:rPr>
              <a:t>leukocytes</a:t>
            </a:r>
          </a:p>
          <a:p>
            <a:pPr>
              <a:lnSpc>
                <a:spcPts val="3680"/>
              </a:lnSpc>
            </a:pPr>
            <a:endParaRPr lang="en-CA" sz="3204" dirty="0">
              <a:solidFill>
                <a:srgbClr val="000000"/>
              </a:solidFill>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4716016" y="2132856"/>
            <a:ext cx="4248472" cy="3600400"/>
          </a:xfrm>
        </p:spPr>
        <p:txBody>
          <a:bodyPr>
            <a:noAutofit/>
          </a:bodyPr>
          <a:lstStyle/>
          <a:p>
            <a:pPr algn="just">
              <a:buNone/>
            </a:pPr>
            <a:r>
              <a:rPr lang="sr-Cyrl-CS" sz="2400" dirty="0">
                <a:latin typeface="Times New Roman" pitchFamily="18" charset="0"/>
                <a:cs typeface="Times New Roman" pitchFamily="18" charset="0"/>
              </a:rPr>
              <a:t>	</a:t>
            </a:r>
            <a:r>
              <a:rPr lang="en-US" sz="2200" dirty="0">
                <a:latin typeface="Times New Roman" pitchFamily="18" charset="0"/>
                <a:cs typeface="Times New Roman" pitchFamily="18" charset="0"/>
              </a:rPr>
              <a:t> </a:t>
            </a:r>
            <a:r>
              <a:rPr lang="en-US" sz="2200" dirty="0" err="1">
                <a:latin typeface="Times New Roman" pitchFamily="18" charset="0"/>
                <a:cs typeface="Times New Roman" pitchFamily="18" charset="0"/>
              </a:rPr>
              <a:t>IgE</a:t>
            </a:r>
            <a:r>
              <a:rPr lang="en-US" sz="2200" dirty="0">
                <a:latin typeface="Times New Roman" pitchFamily="18" charset="0"/>
                <a:cs typeface="Times New Roman" pitchFamily="18" charset="0"/>
              </a:rPr>
              <a:t> is present in serum only in traces, but in large quantities this class of antibodies "arms" mast cells and basophils.</a:t>
            </a:r>
            <a:endParaRPr lang="sr-Cyrl-CS" sz="2200" dirty="0">
              <a:latin typeface="Times New Roman" pitchFamily="18" charset="0"/>
              <a:cs typeface="Times New Roman" pitchFamily="18" charset="0"/>
            </a:endParaRPr>
          </a:p>
          <a:p>
            <a:pPr algn="just">
              <a:buNone/>
            </a:pPr>
            <a:endParaRPr lang="sr-Cyrl-CS" sz="2200" dirty="0">
              <a:latin typeface="Times New Roman" pitchFamily="18" charset="0"/>
              <a:cs typeface="Times New Roman" pitchFamily="18" charset="0"/>
            </a:endParaRPr>
          </a:p>
          <a:p>
            <a:pPr algn="just">
              <a:buNone/>
            </a:pPr>
            <a:r>
              <a:rPr lang="sr-Cyrl-CS" sz="2200" dirty="0">
                <a:latin typeface="Times New Roman" pitchFamily="18" charset="0"/>
                <a:cs typeface="Times New Roman" pitchFamily="18" charset="0"/>
              </a:rPr>
              <a:t>	</a:t>
            </a:r>
            <a:r>
              <a:rPr lang="en-US" sz="2200" dirty="0">
                <a:latin typeface="Times New Roman" pitchFamily="18" charset="0"/>
                <a:cs typeface="Times New Roman" pitchFamily="18" charset="0"/>
              </a:rPr>
              <a:t> At the first contact with an allergen, </a:t>
            </a:r>
            <a:r>
              <a:rPr lang="en-US" sz="2200" dirty="0" err="1">
                <a:latin typeface="Times New Roman" pitchFamily="18" charset="0"/>
                <a:cs typeface="Times New Roman" pitchFamily="18" charset="0"/>
              </a:rPr>
              <a:t>IgE</a:t>
            </a:r>
            <a:r>
              <a:rPr lang="en-US" sz="2200" dirty="0">
                <a:latin typeface="Times New Roman" pitchFamily="18" charset="0"/>
                <a:cs typeface="Times New Roman" pitchFamily="18" charset="0"/>
              </a:rPr>
              <a:t> binds with its Fc fragment to the high-affinity </a:t>
            </a:r>
            <a:r>
              <a:rPr lang="en-US" sz="2200" dirty="0" err="1">
                <a:latin typeface="Times New Roman" pitchFamily="18" charset="0"/>
                <a:cs typeface="Times New Roman" pitchFamily="18" charset="0"/>
              </a:rPr>
              <a:t>FcεRI</a:t>
            </a:r>
            <a:r>
              <a:rPr lang="en-US" sz="2200" dirty="0">
                <a:latin typeface="Times New Roman" pitchFamily="18" charset="0"/>
                <a:cs typeface="Times New Roman" pitchFamily="18" charset="0"/>
              </a:rPr>
              <a:t> receptor on mast cells.</a:t>
            </a:r>
            <a:endParaRPr lang="x-none" sz="2200" dirty="0">
              <a:latin typeface="Times New Roman" pitchFamily="18" charset="0"/>
              <a:cs typeface="Times New Roman" pitchFamily="18" charset="0"/>
            </a:endParaRPr>
          </a:p>
          <a:p>
            <a:endParaRPr lang="en-US" dirty="0">
              <a:latin typeface="Times New Roman" pitchFamily="18" charset="0"/>
              <a:cs typeface="Times New Roman" pitchFamily="18" charset="0"/>
            </a:endParaRPr>
          </a:p>
        </p:txBody>
      </p:sp>
      <p:sp>
        <p:nvSpPr>
          <p:cNvPr id="3" name="Title 2">
            <a:extLst>
              <a:ext uri="{FF2B5EF4-FFF2-40B4-BE49-F238E27FC236}">
                <a16:creationId xmlns="" xmlns:a16="http://schemas.microsoft.com/office/drawing/2014/main" id="{30C74221-AB73-44EA-B452-84F2475A6D17}"/>
              </a:ext>
            </a:extLst>
          </p:cNvPr>
          <p:cNvSpPr>
            <a:spLocks noGrp="1"/>
          </p:cNvSpPr>
          <p:nvPr>
            <p:ph type="title"/>
          </p:nvPr>
        </p:nvSpPr>
        <p:spPr>
          <a:xfrm>
            <a:off x="5233438" y="-243408"/>
            <a:ext cx="4248472" cy="2232248"/>
          </a:xfrm>
        </p:spPr>
        <p:txBody>
          <a:bodyPr>
            <a:normAutofit/>
          </a:bodyPr>
          <a:lstStyle/>
          <a:p>
            <a:r>
              <a:rPr lang="x-none" sz="4000" dirty="0">
                <a:latin typeface="Times New Roman" panose="02020603050405020304" pitchFamily="18" charset="0"/>
                <a:cs typeface="Times New Roman" panose="02020603050405020304" pitchFamily="18" charset="0"/>
              </a:rPr>
              <a:t>Type I </a:t>
            </a:r>
            <a:r>
              <a:rPr lang="en-US" sz="4000" dirty="0">
                <a:latin typeface="Times New Roman" panose="02020603050405020304" pitchFamily="18" charset="0"/>
                <a:cs typeface="Times New Roman" panose="02020603050405020304" pitchFamily="18" charset="0"/>
              </a:rPr>
              <a:t>hypersensitivity reaction</a:t>
            </a:r>
          </a:p>
        </p:txBody>
      </p:sp>
      <p:pic>
        <p:nvPicPr>
          <p:cNvPr id="7" name="Picture 6">
            <a:extLst>
              <a:ext uri="{FF2B5EF4-FFF2-40B4-BE49-F238E27FC236}">
                <a16:creationId xmlns="" xmlns:a16="http://schemas.microsoft.com/office/drawing/2014/main" id="{4B717616-02DB-4DE0-95DA-EA473DEE1175}"/>
              </a:ext>
            </a:extLst>
          </p:cNvPr>
          <p:cNvPicPr/>
          <p:nvPr/>
        </p:nvPicPr>
        <p:blipFill>
          <a:blip r:embed="rId2" cstate="print"/>
          <a:srcRect/>
          <a:stretch>
            <a:fillRect/>
          </a:stretch>
        </p:blipFill>
        <p:spPr bwMode="auto">
          <a:xfrm>
            <a:off x="123241" y="116632"/>
            <a:ext cx="4088719" cy="655272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348648"/>
          </a:xfrm>
        </p:spPr>
        <p:txBody>
          <a:bodyPr>
            <a:noAutofit/>
          </a:bodyPr>
          <a:lstStyle/>
          <a:p>
            <a:pPr algn="ctr"/>
            <a:r>
              <a:rPr lang="en-US" sz="3200" b="1" dirty="0">
                <a:solidFill>
                  <a:schemeClr val="tx1"/>
                </a:solidFill>
                <a:latin typeface="Times New Roman" pitchFamily="18" charset="0"/>
                <a:cs typeface="Times New Roman" pitchFamily="18" charset="0"/>
              </a:rPr>
              <a:t>The role of </a:t>
            </a:r>
            <a:r>
              <a:rPr lang="en-US" sz="3200" b="1" dirty="0" err="1">
                <a:solidFill>
                  <a:schemeClr val="tx1"/>
                </a:solidFill>
                <a:latin typeface="Times New Roman" pitchFamily="18" charset="0"/>
                <a:cs typeface="Times New Roman" pitchFamily="18" charset="0"/>
              </a:rPr>
              <a:t>IgE</a:t>
            </a:r>
            <a:r>
              <a:rPr lang="en-US" sz="3200" b="1" dirty="0">
                <a:solidFill>
                  <a:schemeClr val="tx1"/>
                </a:solidFill>
                <a:latin typeface="Times New Roman" pitchFamily="18" charset="0"/>
                <a:cs typeface="Times New Roman" pitchFamily="18" charset="0"/>
              </a:rPr>
              <a:t> in allergic reactions</a:t>
            </a:r>
          </a:p>
        </p:txBody>
      </p:sp>
      <p:pic>
        <p:nvPicPr>
          <p:cNvPr id="4" name="Picture 2" descr="C:\Users\Sladja\Pictures\senzibilizacija.jpg"/>
          <p:cNvPicPr>
            <a:picLocks noGrp="1" noChangeAspect="1" noChangeArrowheads="1"/>
          </p:cNvPicPr>
          <p:nvPr>
            <p:ph idx="1"/>
          </p:nvPr>
        </p:nvPicPr>
        <p:blipFill>
          <a:blip r:embed="rId2" cstate="print"/>
          <a:srcRect l="7143" t="28992" r="7143" b="9296"/>
          <a:stretch>
            <a:fillRect/>
          </a:stretch>
        </p:blipFill>
        <p:spPr bwMode="auto">
          <a:xfrm>
            <a:off x="196984" y="2133600"/>
            <a:ext cx="7759432" cy="3798888"/>
          </a:xfrm>
          <a:prstGeom prst="rect">
            <a:avLst/>
          </a:prstGeom>
          <a:noFill/>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a:xfrm>
            <a:off x="685800" y="260350"/>
            <a:ext cx="7772400" cy="648370"/>
          </a:xfrm>
        </p:spPr>
        <p:txBody>
          <a:bodyPr>
            <a:normAutofit/>
          </a:bodyPr>
          <a:lstStyle/>
          <a:p>
            <a:pPr algn="ctr"/>
            <a:r>
              <a:rPr lang="en-US" sz="2800" b="1" dirty="0">
                <a:solidFill>
                  <a:schemeClr val="tx1"/>
                </a:solidFill>
                <a:latin typeface="Times New Roman" pitchFamily="18" charset="0"/>
                <a:cs typeface="Times New Roman" pitchFamily="18" charset="0"/>
              </a:rPr>
              <a:t>Mast cell activation</a:t>
            </a:r>
            <a:endParaRPr lang="sr-Latn-CS" sz="2800" b="1" dirty="0">
              <a:solidFill>
                <a:schemeClr val="tx1"/>
              </a:solidFill>
              <a:latin typeface="Times New Roman" pitchFamily="18" charset="0"/>
              <a:cs typeface="Times New Roman" pitchFamily="18" charset="0"/>
            </a:endParaRPr>
          </a:p>
        </p:txBody>
      </p:sp>
      <p:sp>
        <p:nvSpPr>
          <p:cNvPr id="72707" name="Rectangle 3"/>
          <p:cNvSpPr>
            <a:spLocks noGrp="1" noChangeArrowheads="1"/>
          </p:cNvSpPr>
          <p:nvPr>
            <p:ph type="body" idx="1"/>
          </p:nvPr>
        </p:nvSpPr>
        <p:spPr>
          <a:xfrm>
            <a:off x="611188" y="1556246"/>
            <a:ext cx="7993260" cy="4825082"/>
          </a:xfrm>
        </p:spPr>
        <p:txBody>
          <a:bodyPr>
            <a:normAutofit/>
          </a:bodyPr>
          <a:lstStyle/>
          <a:p>
            <a:pPr marL="381000" indent="-381000">
              <a:lnSpc>
                <a:spcPct val="105000"/>
              </a:lnSpc>
              <a:buClr>
                <a:srgbClr val="E36C09"/>
              </a:buClr>
              <a:buFont typeface="Wingdings" pitchFamily="2" charset="2"/>
              <a:buChar char="§"/>
            </a:pPr>
            <a:r>
              <a:rPr lang="en-US" sz="2000" dirty="0">
                <a:latin typeface="Times New Roman" pitchFamily="18" charset="0"/>
                <a:cs typeface="Times New Roman" pitchFamily="18" charset="0"/>
              </a:rPr>
              <a:t>Upon re-entering the body of the allergen that induced the synthesis of </a:t>
            </a:r>
            <a:r>
              <a:rPr lang="en-US" sz="2000" dirty="0" err="1">
                <a:latin typeface="Times New Roman" pitchFamily="18" charset="0"/>
                <a:cs typeface="Times New Roman" pitchFamily="18" charset="0"/>
              </a:rPr>
              <a:t>IgE</a:t>
            </a:r>
            <a:r>
              <a:rPr lang="en-US" sz="2000" dirty="0">
                <a:latin typeface="Times New Roman" pitchFamily="18" charset="0"/>
                <a:cs typeface="Times New Roman" pitchFamily="18" charset="0"/>
              </a:rPr>
              <a:t>, mast cell activation occurs due to the binding of the allergen to two or more </a:t>
            </a:r>
            <a:r>
              <a:rPr lang="en-US" sz="2000" dirty="0" err="1">
                <a:latin typeface="Times New Roman" pitchFamily="18" charset="0"/>
                <a:cs typeface="Times New Roman" pitchFamily="18" charset="0"/>
              </a:rPr>
              <a:t>IgE</a:t>
            </a:r>
            <a:r>
              <a:rPr lang="en-US" sz="2000" dirty="0">
                <a:latin typeface="Times New Roman" pitchFamily="18" charset="0"/>
                <a:cs typeface="Times New Roman" pitchFamily="18" charset="0"/>
              </a:rPr>
              <a:t> antibody molecules on the mast cell and the consequent bridging/cross-linking of </a:t>
            </a:r>
            <a:r>
              <a:rPr lang="en-US" sz="2000" dirty="0" err="1">
                <a:latin typeface="Times New Roman" pitchFamily="18" charset="0"/>
                <a:cs typeface="Times New Roman" pitchFamily="18" charset="0"/>
              </a:rPr>
              <a:t>FceRI</a:t>
            </a:r>
            <a:r>
              <a:rPr lang="en-US" sz="2000" dirty="0">
                <a:latin typeface="Times New Roman" pitchFamily="18" charset="0"/>
                <a:cs typeface="Times New Roman" pitchFamily="18" charset="0"/>
              </a:rPr>
              <a:t>, and the initiation of biochemical signals from the signal chains of </a:t>
            </a:r>
            <a:r>
              <a:rPr lang="en-US" sz="2000" dirty="0" err="1">
                <a:latin typeface="Times New Roman" pitchFamily="18" charset="0"/>
                <a:cs typeface="Times New Roman" pitchFamily="18" charset="0"/>
              </a:rPr>
              <a:t>FceRI</a:t>
            </a:r>
            <a:endParaRPr lang="x-none" sz="2000" dirty="0">
              <a:latin typeface="Times New Roman" pitchFamily="18" charset="0"/>
              <a:cs typeface="Times New Roman" pitchFamily="18" charset="0"/>
            </a:endParaRPr>
          </a:p>
          <a:p>
            <a:pPr marL="381000" indent="-381000">
              <a:lnSpc>
                <a:spcPct val="105000"/>
              </a:lnSpc>
              <a:buFont typeface="Wingdings" pitchFamily="2" charset="2"/>
              <a:buChar char="§"/>
            </a:pPr>
            <a:endParaRPr lang="sr-Latn-CS" sz="2000" dirty="0">
              <a:latin typeface="Times New Roman" pitchFamily="18" charset="0"/>
              <a:cs typeface="Times New Roman" pitchFamily="18" charset="0"/>
            </a:endParaRPr>
          </a:p>
          <a:p>
            <a:pPr marL="381000" indent="-381000">
              <a:lnSpc>
                <a:spcPct val="105000"/>
              </a:lnSpc>
              <a:buClr>
                <a:srgbClr val="E36C09"/>
              </a:buClr>
              <a:buFont typeface="Wingdings" pitchFamily="2" charset="2"/>
              <a:buChar char="§"/>
            </a:pPr>
            <a:r>
              <a:rPr lang="en-US" sz="2000" dirty="0">
                <a:latin typeface="Times New Roman" pitchFamily="18" charset="0"/>
                <a:cs typeface="Times New Roman" pitchFamily="18" charset="0"/>
              </a:rPr>
              <a:t>These signals cause three types of responses in mast cells:</a:t>
            </a:r>
            <a:endParaRPr lang="x-none" sz="2000" dirty="0">
              <a:latin typeface="Times New Roman" pitchFamily="18" charset="0"/>
              <a:cs typeface="Times New Roman" pitchFamily="18" charset="0"/>
            </a:endParaRPr>
          </a:p>
          <a:p>
            <a:pPr marL="381000" indent="-381000">
              <a:lnSpc>
                <a:spcPct val="105000"/>
              </a:lnSpc>
              <a:buFont typeface="Wingdings" pitchFamily="2" charset="2"/>
              <a:buChar char="§"/>
            </a:pPr>
            <a:endParaRPr lang="x-none" sz="2000" b="1" dirty="0">
              <a:solidFill>
                <a:srgbClr val="E36C09"/>
              </a:solidFill>
              <a:latin typeface="Times New Roman" pitchFamily="18" charset="0"/>
              <a:cs typeface="Times New Roman" pitchFamily="18" charset="0"/>
            </a:endParaRPr>
          </a:p>
          <a:p>
            <a:pPr marL="457200" indent="-457200">
              <a:lnSpc>
                <a:spcPct val="105000"/>
              </a:lnSpc>
              <a:buClr>
                <a:srgbClr val="E36C09"/>
              </a:buClr>
              <a:buFont typeface="+mj-lt"/>
              <a:buAutoNum type="arabicPeriod"/>
            </a:pPr>
            <a:r>
              <a:rPr lang="en-US" sz="2000" b="1" dirty="0">
                <a:solidFill>
                  <a:srgbClr val="E36C09"/>
                </a:solidFill>
                <a:latin typeface="Times New Roman" pitchFamily="18" charset="0"/>
                <a:cs typeface="Times New Roman" pitchFamily="18" charset="0"/>
              </a:rPr>
              <a:t>degranulation</a:t>
            </a:r>
            <a:r>
              <a:rPr lang="sr-Latn-CS" sz="2000" dirty="0">
                <a:latin typeface="Times New Roman" pitchFamily="18" charset="0"/>
                <a:cs typeface="Times New Roman" pitchFamily="18" charset="0"/>
              </a:rPr>
              <a:t> – </a:t>
            </a:r>
            <a:r>
              <a:rPr lang="en-US" sz="2000" dirty="0">
                <a:latin typeface="Times New Roman" pitchFamily="18" charset="0"/>
                <a:cs typeface="Times New Roman" pitchFamily="18" charset="0"/>
              </a:rPr>
              <a:t>quick personalization of granule content; release of preformed mediators (vasoactive amines and proteases)</a:t>
            </a:r>
            <a:endParaRPr lang="x-none" sz="2000" dirty="0">
              <a:latin typeface="Times New Roman" pitchFamily="18" charset="0"/>
              <a:cs typeface="Times New Roman" pitchFamily="18" charset="0"/>
            </a:endParaRPr>
          </a:p>
          <a:p>
            <a:pPr marL="457200" indent="-457200">
              <a:lnSpc>
                <a:spcPct val="105000"/>
              </a:lnSpc>
              <a:buClr>
                <a:srgbClr val="E36C09"/>
              </a:buClr>
              <a:buFont typeface="+mj-lt"/>
              <a:buAutoNum type="arabicPeriod"/>
            </a:pPr>
            <a:r>
              <a:rPr lang="en-US" sz="2000" b="1" dirty="0">
                <a:solidFill>
                  <a:srgbClr val="E36C09"/>
                </a:solidFill>
                <a:latin typeface="Times New Roman" pitchFamily="18" charset="0"/>
                <a:cs typeface="Times New Roman" pitchFamily="18" charset="0"/>
              </a:rPr>
              <a:t>synthesis and secretion of lipid mediators</a:t>
            </a:r>
            <a:r>
              <a:rPr lang="x-none" sz="2000" b="1" dirty="0">
                <a:solidFill>
                  <a:srgbClr val="E36C09"/>
                </a:solidFill>
                <a:latin typeface="Times New Roman" pitchFamily="18" charset="0"/>
                <a:cs typeface="Times New Roman" pitchFamily="18" charset="0"/>
              </a:rPr>
              <a:t> </a:t>
            </a:r>
            <a:r>
              <a:rPr lang="sr-Latn-CS" sz="2000" dirty="0">
                <a:latin typeface="Times New Roman" pitchFamily="18" charset="0"/>
                <a:cs typeface="Times New Roman" pitchFamily="18" charset="0"/>
              </a:rPr>
              <a:t>(arachidonic acid metabolite)</a:t>
            </a:r>
          </a:p>
          <a:p>
            <a:pPr marL="457200" indent="-457200">
              <a:lnSpc>
                <a:spcPct val="105000"/>
              </a:lnSpc>
              <a:buClr>
                <a:srgbClr val="E36C09"/>
              </a:buClr>
              <a:buFont typeface="+mj-lt"/>
              <a:buAutoNum type="arabicPeriod"/>
            </a:pPr>
            <a:r>
              <a:rPr lang="en-US" sz="2000" b="1" dirty="0">
                <a:solidFill>
                  <a:srgbClr val="E36C09"/>
                </a:solidFill>
                <a:latin typeface="Times New Roman" pitchFamily="18" charset="0"/>
                <a:cs typeface="Times New Roman" pitchFamily="18" charset="0"/>
              </a:rPr>
              <a:t>synthesis and secretion of cytokines</a:t>
            </a:r>
            <a:endParaRPr lang="sr-Latn-CS" sz="2000" b="1" dirty="0">
              <a:solidFill>
                <a:srgbClr val="E36C09"/>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p:cNvPicPr>
            <a:picLocks/>
          </p:cNvPicPr>
          <p:nvPr/>
        </p:nvPicPr>
        <p:blipFill>
          <a:blip r:embed="rId2" cstate="print"/>
          <a:stretch>
            <a:fillRect/>
          </a:stretch>
        </p:blipFill>
        <p:spPr>
          <a:xfrm>
            <a:off x="2771800" y="1412776"/>
            <a:ext cx="6336704" cy="5472608"/>
          </a:xfrm>
          <a:prstGeom prst="rect">
            <a:avLst/>
          </a:prstGeom>
        </p:spPr>
      </p:pic>
      <p:sp>
        <p:nvSpPr>
          <p:cNvPr id="21" name="TextBox 2"/>
          <p:cNvSpPr txBox="1"/>
          <p:nvPr/>
        </p:nvSpPr>
        <p:spPr>
          <a:xfrm>
            <a:off x="1187624" y="-38423"/>
            <a:ext cx="4975849" cy="596253"/>
          </a:xfrm>
          <a:prstGeom prst="rect">
            <a:avLst/>
          </a:prstGeom>
          <a:noFill/>
        </p:spPr>
        <p:txBody>
          <a:bodyPr vert="horz" wrap="square" lIns="0" tIns="0" rIns="0" bIns="0" rtlCol="0">
            <a:spAutoFit/>
          </a:bodyPr>
          <a:lstStyle/>
          <a:p>
            <a:pPr>
              <a:lnSpc>
                <a:spcPts val="5060"/>
              </a:lnSpc>
            </a:pPr>
            <a:r>
              <a:rPr lang="en-CA" sz="3200" dirty="0">
                <a:solidFill>
                  <a:srgbClr val="000000"/>
                </a:solidFill>
                <a:latin typeface="Times New Roman"/>
                <a:cs typeface="Times New Roman"/>
              </a:rPr>
              <a:t>Phase I type hypersensitivity</a:t>
            </a:r>
            <a:endParaRPr lang="en-CA" sz="3200" dirty="0">
              <a:solidFill>
                <a:srgbClr val="000000"/>
              </a:solidFill>
            </a:endParaRPr>
          </a:p>
        </p:txBody>
      </p:sp>
      <p:sp>
        <p:nvSpPr>
          <p:cNvPr id="22" name="TextBox 3"/>
          <p:cNvSpPr txBox="1"/>
          <p:nvPr/>
        </p:nvSpPr>
        <p:spPr>
          <a:xfrm>
            <a:off x="35496" y="582265"/>
            <a:ext cx="4013919" cy="367858"/>
          </a:xfrm>
          <a:prstGeom prst="rect">
            <a:avLst/>
          </a:prstGeom>
          <a:noFill/>
        </p:spPr>
        <p:txBody>
          <a:bodyPr vert="horz" wrap="none" lIns="0" tIns="0" rIns="0" bIns="0" rtlCol="0">
            <a:spAutoFit/>
          </a:bodyPr>
          <a:lstStyle/>
          <a:p>
            <a:pPr marL="342900" indent="-342900">
              <a:lnSpc>
                <a:spcPts val="3220"/>
              </a:lnSpc>
              <a:buFont typeface="Arial" panose="020B0604020202020204" pitchFamily="34" charset="0"/>
              <a:buChar char="•"/>
            </a:pPr>
            <a:r>
              <a:rPr lang="en-US" sz="2000" b="1" dirty="0">
                <a:solidFill>
                  <a:srgbClr val="E36C09"/>
                </a:solidFill>
                <a:latin typeface="Times New Roman" pitchFamily="18" charset="0"/>
                <a:cs typeface="Times New Roman" pitchFamily="18" charset="0"/>
              </a:rPr>
              <a:t>early phase </a:t>
            </a:r>
            <a:r>
              <a:rPr lang="en-US" sz="2000" dirty="0">
                <a:latin typeface="Times New Roman" pitchFamily="18" charset="0"/>
                <a:cs typeface="Times New Roman" pitchFamily="18" charset="0"/>
              </a:rPr>
              <a:t>I type hypersensitivity</a:t>
            </a:r>
            <a:r>
              <a:rPr lang="en-US" sz="2000" dirty="0">
                <a:solidFill>
                  <a:srgbClr val="E36C09"/>
                </a:solidFill>
                <a:latin typeface="Times New Roman" pitchFamily="18" charset="0"/>
                <a:cs typeface="Times New Roman" pitchFamily="18" charset="0"/>
              </a:rPr>
              <a:t>:</a:t>
            </a:r>
            <a:endParaRPr lang="en-CA" sz="2000" dirty="0">
              <a:solidFill>
                <a:srgbClr val="000000"/>
              </a:solidFill>
              <a:latin typeface="Times New Roman" pitchFamily="18" charset="0"/>
              <a:cs typeface="Times New Roman" pitchFamily="18" charset="0"/>
            </a:endParaRPr>
          </a:p>
        </p:txBody>
      </p:sp>
      <p:sp>
        <p:nvSpPr>
          <p:cNvPr id="23" name="TextBox 4"/>
          <p:cNvSpPr txBox="1"/>
          <p:nvPr/>
        </p:nvSpPr>
        <p:spPr>
          <a:xfrm>
            <a:off x="251520" y="1077565"/>
            <a:ext cx="5873403" cy="329386"/>
          </a:xfrm>
          <a:prstGeom prst="rect">
            <a:avLst/>
          </a:prstGeom>
          <a:noFill/>
        </p:spPr>
        <p:txBody>
          <a:bodyPr vert="horz" wrap="none" lIns="0" tIns="0" rIns="0" bIns="0" rtlCol="0">
            <a:spAutoFit/>
          </a:bodyPr>
          <a:lstStyle/>
          <a:p>
            <a:pPr>
              <a:lnSpc>
                <a:spcPts val="2760"/>
              </a:lnSpc>
            </a:pPr>
            <a:r>
              <a:rPr lang="en-CA" sz="2000" dirty="0">
                <a:solidFill>
                  <a:srgbClr val="000000"/>
                </a:solidFill>
                <a:latin typeface="Times New Roman" pitchFamily="18" charset="0"/>
                <a:cs typeface="Times New Roman" pitchFamily="18" charset="0"/>
              </a:rPr>
              <a:t>- </a:t>
            </a:r>
            <a:r>
              <a:rPr lang="en-US" sz="2000" dirty="0">
                <a:solidFill>
                  <a:srgbClr val="000000"/>
                </a:solidFill>
                <a:latin typeface="Times New Roman" pitchFamily="18" charset="0"/>
                <a:cs typeface="Times New Roman" pitchFamily="18" charset="0"/>
              </a:rPr>
              <a:t>starts in 5-10 minutes and goes away in less than 1 hour</a:t>
            </a:r>
            <a:endParaRPr lang="en-CA" sz="2000" dirty="0">
              <a:solidFill>
                <a:srgbClr val="000000"/>
              </a:solidFill>
              <a:latin typeface="Times New Roman" pitchFamily="18" charset="0"/>
              <a:cs typeface="Times New Roman" pitchFamily="18" charset="0"/>
            </a:endParaRPr>
          </a:p>
        </p:txBody>
      </p:sp>
      <p:sp>
        <p:nvSpPr>
          <p:cNvPr id="24" name="TextBox 5"/>
          <p:cNvSpPr txBox="1"/>
          <p:nvPr/>
        </p:nvSpPr>
        <p:spPr>
          <a:xfrm>
            <a:off x="251520" y="1522065"/>
            <a:ext cx="5955156" cy="329386"/>
          </a:xfrm>
          <a:prstGeom prst="rect">
            <a:avLst/>
          </a:prstGeom>
          <a:noFill/>
        </p:spPr>
        <p:txBody>
          <a:bodyPr vert="horz" wrap="none" lIns="0" tIns="0" rIns="0" bIns="0" rtlCol="0">
            <a:spAutoFit/>
          </a:bodyPr>
          <a:lstStyle/>
          <a:p>
            <a:pPr>
              <a:lnSpc>
                <a:spcPts val="2760"/>
              </a:lnSpc>
            </a:pPr>
            <a:r>
              <a:rPr lang="en-CA" sz="2000" dirty="0">
                <a:solidFill>
                  <a:srgbClr val="000000"/>
                </a:solidFill>
                <a:latin typeface="Times New Roman" pitchFamily="18" charset="0"/>
                <a:cs typeface="Times New Roman" pitchFamily="18" charset="0"/>
              </a:rPr>
              <a:t>- </a:t>
            </a:r>
            <a:r>
              <a:rPr lang="en-US" sz="2000" dirty="0">
                <a:solidFill>
                  <a:srgbClr val="000000"/>
                </a:solidFill>
                <a:latin typeface="Times New Roman" pitchFamily="18" charset="0"/>
                <a:cs typeface="Times New Roman" pitchFamily="18" charset="0"/>
              </a:rPr>
              <a:t>activation of mast cells and basophilic leukocytes occurs</a:t>
            </a:r>
            <a:endParaRPr lang="en-CA" sz="2000" dirty="0">
              <a:solidFill>
                <a:srgbClr val="000000"/>
              </a:solidFill>
              <a:latin typeface="Times New Roman" pitchFamily="18" charset="0"/>
              <a:cs typeface="Times New Roman" pitchFamily="18" charset="0"/>
            </a:endParaRPr>
          </a:p>
        </p:txBody>
      </p:sp>
      <p:sp>
        <p:nvSpPr>
          <p:cNvPr id="25" name="TextBox 6"/>
          <p:cNvSpPr txBox="1"/>
          <p:nvPr/>
        </p:nvSpPr>
        <p:spPr>
          <a:xfrm>
            <a:off x="251520" y="1941165"/>
            <a:ext cx="8568952" cy="710900"/>
          </a:xfrm>
          <a:prstGeom prst="rect">
            <a:avLst/>
          </a:prstGeom>
          <a:noFill/>
        </p:spPr>
        <p:txBody>
          <a:bodyPr vert="horz" wrap="square" lIns="0" tIns="0" rIns="0" bIns="0" rtlCol="0">
            <a:spAutoFit/>
          </a:bodyPr>
          <a:lstStyle/>
          <a:p>
            <a:pPr>
              <a:lnSpc>
                <a:spcPts val="2900"/>
              </a:lnSpc>
              <a:buFontTx/>
              <a:buChar char="-"/>
            </a:pPr>
            <a:r>
              <a:rPr lang="en-US" sz="2000" dirty="0">
                <a:solidFill>
                  <a:srgbClr val="000000"/>
                </a:solidFill>
                <a:latin typeface="Times New Roman" pitchFamily="18" charset="0"/>
                <a:cs typeface="Times New Roman" pitchFamily="18" charset="0"/>
              </a:rPr>
              <a:t>vasodilatation occurs, increasing the permeability of blood vessels and</a:t>
            </a:r>
          </a:p>
          <a:p>
            <a:pPr>
              <a:lnSpc>
                <a:spcPts val="2900"/>
              </a:lnSpc>
              <a:buFontTx/>
              <a:buChar char="-"/>
            </a:pPr>
            <a:r>
              <a:rPr lang="en-US" sz="2000" dirty="0">
                <a:solidFill>
                  <a:srgbClr val="000000"/>
                </a:solidFill>
                <a:latin typeface="Times New Roman" pitchFamily="18" charset="0"/>
                <a:cs typeface="Times New Roman" pitchFamily="18" charset="0"/>
              </a:rPr>
              <a:t>spasm of smooth muscles</a:t>
            </a:r>
            <a:endParaRPr lang="en-CA" sz="2000" dirty="0">
              <a:solidFill>
                <a:srgbClr val="000000"/>
              </a:solidFill>
              <a:latin typeface="Times New Roman" pitchFamily="18" charset="0"/>
              <a:cs typeface="Times New Roman" pitchFamily="18" charset="0"/>
            </a:endParaRPr>
          </a:p>
        </p:txBody>
      </p:sp>
      <p:sp>
        <p:nvSpPr>
          <p:cNvPr id="26" name="TextBox 7"/>
          <p:cNvSpPr txBox="1"/>
          <p:nvPr/>
        </p:nvSpPr>
        <p:spPr>
          <a:xfrm>
            <a:off x="-36512" y="4398689"/>
            <a:ext cx="3656450" cy="778226"/>
          </a:xfrm>
          <a:prstGeom prst="rect">
            <a:avLst/>
          </a:prstGeom>
          <a:noFill/>
        </p:spPr>
        <p:txBody>
          <a:bodyPr vert="horz" wrap="none" lIns="0" tIns="0" rIns="0" bIns="0" rtlCol="0">
            <a:spAutoFit/>
          </a:bodyPr>
          <a:lstStyle/>
          <a:p>
            <a:pPr>
              <a:lnSpc>
                <a:spcPts val="3220"/>
              </a:lnSpc>
            </a:pPr>
            <a:r>
              <a:rPr lang="en-CA" sz="2000" dirty="0">
                <a:solidFill>
                  <a:srgbClr val="E36C09"/>
                </a:solidFill>
                <a:latin typeface="Times New Roman" pitchFamily="18" charset="0"/>
                <a:cs typeface="Times New Roman" pitchFamily="18" charset="0"/>
              </a:rPr>
              <a:t>•</a:t>
            </a:r>
            <a:r>
              <a:rPr lang="en-CA" sz="2000" b="1" dirty="0">
                <a:solidFill>
                  <a:srgbClr val="E36C09"/>
                </a:solidFill>
                <a:latin typeface="Times New Roman" pitchFamily="18" charset="0"/>
                <a:cs typeface="Times New Roman" pitchFamily="18" charset="0"/>
              </a:rPr>
              <a:t> late stage </a:t>
            </a:r>
            <a:r>
              <a:rPr lang="en-US" sz="2000" dirty="0">
                <a:latin typeface="Times New Roman" pitchFamily="18" charset="0"/>
                <a:cs typeface="Times New Roman" pitchFamily="18" charset="0"/>
              </a:rPr>
              <a:t>I type hypersensitivity </a:t>
            </a:r>
            <a:r>
              <a:rPr lang="en-CA" sz="2000" dirty="0">
                <a:solidFill>
                  <a:srgbClr val="000000"/>
                </a:solidFill>
                <a:latin typeface="Times New Roman" pitchFamily="18" charset="0"/>
                <a:cs typeface="Times New Roman" pitchFamily="18" charset="0"/>
              </a:rPr>
              <a:t>:</a:t>
            </a:r>
          </a:p>
          <a:p>
            <a:pPr>
              <a:lnSpc>
                <a:spcPts val="3220"/>
              </a:lnSpc>
            </a:pPr>
            <a:endParaRPr lang="en-CA" sz="2000" dirty="0">
              <a:solidFill>
                <a:srgbClr val="000000"/>
              </a:solidFill>
              <a:latin typeface="Times New Roman" pitchFamily="18" charset="0"/>
              <a:cs typeface="Times New Roman" pitchFamily="18" charset="0"/>
            </a:endParaRPr>
          </a:p>
        </p:txBody>
      </p:sp>
      <p:sp>
        <p:nvSpPr>
          <p:cNvPr id="27" name="TextBox 8"/>
          <p:cNvSpPr txBox="1"/>
          <p:nvPr/>
        </p:nvSpPr>
        <p:spPr>
          <a:xfrm>
            <a:off x="179512" y="4893989"/>
            <a:ext cx="4971104" cy="329386"/>
          </a:xfrm>
          <a:prstGeom prst="rect">
            <a:avLst/>
          </a:prstGeom>
          <a:noFill/>
        </p:spPr>
        <p:txBody>
          <a:bodyPr vert="horz" wrap="none" lIns="0" tIns="0" rIns="0" bIns="0" rtlCol="0">
            <a:spAutoFit/>
          </a:bodyPr>
          <a:lstStyle/>
          <a:p>
            <a:pPr>
              <a:lnSpc>
                <a:spcPts val="2760"/>
              </a:lnSpc>
            </a:pPr>
            <a:r>
              <a:rPr lang="en-CA" sz="2000" dirty="0">
                <a:solidFill>
                  <a:srgbClr val="000000"/>
                </a:solidFill>
                <a:latin typeface="Times New Roman" pitchFamily="18" charset="0"/>
                <a:cs typeface="Times New Roman" pitchFamily="18" charset="0"/>
              </a:rPr>
              <a:t>- </a:t>
            </a:r>
            <a:r>
              <a:rPr lang="en-US" sz="2000" dirty="0">
                <a:solidFill>
                  <a:srgbClr val="000000"/>
                </a:solidFill>
                <a:latin typeface="Times New Roman" pitchFamily="18" charset="0"/>
                <a:cs typeface="Times New Roman" pitchFamily="18" charset="0"/>
              </a:rPr>
              <a:t>begins 2-8 hours after contact with the allergen</a:t>
            </a:r>
            <a:endParaRPr lang="en-CA" sz="2000" dirty="0">
              <a:solidFill>
                <a:srgbClr val="000000"/>
              </a:solidFill>
              <a:latin typeface="Times New Roman" pitchFamily="18" charset="0"/>
              <a:cs typeface="Times New Roman" pitchFamily="18" charset="0"/>
            </a:endParaRPr>
          </a:p>
        </p:txBody>
      </p:sp>
      <p:sp>
        <p:nvSpPr>
          <p:cNvPr id="28" name="TextBox 9"/>
          <p:cNvSpPr txBox="1"/>
          <p:nvPr/>
        </p:nvSpPr>
        <p:spPr>
          <a:xfrm>
            <a:off x="179512" y="5325789"/>
            <a:ext cx="5321970" cy="1115690"/>
          </a:xfrm>
          <a:prstGeom prst="rect">
            <a:avLst/>
          </a:prstGeom>
          <a:noFill/>
        </p:spPr>
        <p:txBody>
          <a:bodyPr vert="horz" wrap="none" lIns="0" tIns="0" rIns="0" bIns="0" rtlCol="0">
            <a:spAutoFit/>
          </a:bodyPr>
          <a:lstStyle/>
          <a:p>
            <a:pPr>
              <a:lnSpc>
                <a:spcPts val="2850"/>
              </a:lnSpc>
              <a:buFontTx/>
              <a:buChar char="-"/>
            </a:pPr>
            <a:r>
              <a:rPr lang="en-US" sz="2000" dirty="0">
                <a:solidFill>
                  <a:srgbClr val="000000"/>
                </a:solidFill>
                <a:latin typeface="Times New Roman" pitchFamily="18" charset="0"/>
                <a:cs typeface="Times New Roman" pitchFamily="18" charset="0"/>
              </a:rPr>
              <a:t>characterized by the accumulation of inflammatory</a:t>
            </a:r>
          </a:p>
          <a:p>
            <a:pPr>
              <a:lnSpc>
                <a:spcPts val="2850"/>
              </a:lnSpc>
            </a:pPr>
            <a:r>
              <a:rPr lang="en-US" sz="2000" dirty="0">
                <a:solidFill>
                  <a:srgbClr val="000000"/>
                </a:solidFill>
                <a:latin typeface="Times New Roman" pitchFamily="18" charset="0"/>
                <a:cs typeface="Times New Roman" pitchFamily="18" charset="0"/>
              </a:rPr>
              <a:t> </a:t>
            </a:r>
            <a:r>
              <a:rPr lang="en-US" sz="2000" dirty="0" smtClean="0">
                <a:solidFill>
                  <a:srgbClr val="000000"/>
                </a:solidFill>
                <a:latin typeface="Times New Roman" pitchFamily="18" charset="0"/>
                <a:cs typeface="Times New Roman" pitchFamily="18" charset="0"/>
              </a:rPr>
              <a:t>cells </a:t>
            </a:r>
            <a:r>
              <a:rPr lang="en-US" sz="2000" dirty="0">
                <a:solidFill>
                  <a:srgbClr val="000000"/>
                </a:solidFill>
                <a:latin typeface="Times New Roman" pitchFamily="18" charset="0"/>
                <a:cs typeface="Times New Roman" pitchFamily="18" charset="0"/>
              </a:rPr>
              <a:t>(especially eosinophilic leukocytes) and</a:t>
            </a:r>
          </a:p>
          <a:p>
            <a:pPr>
              <a:lnSpc>
                <a:spcPts val="2850"/>
              </a:lnSpc>
              <a:buFontTx/>
              <a:buChar char="-"/>
            </a:pPr>
            <a:r>
              <a:rPr lang="en-US" sz="2000" dirty="0">
                <a:solidFill>
                  <a:srgbClr val="000000"/>
                </a:solidFill>
                <a:latin typeface="Times New Roman" pitchFamily="18" charset="0"/>
                <a:cs typeface="Times New Roman" pitchFamily="18" charset="0"/>
              </a:rPr>
              <a:t>the occurrence of tissue damage</a:t>
            </a:r>
            <a:endParaRPr lang="en-CA" sz="2000" dirty="0">
              <a:solidFill>
                <a:srgbClr val="00000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Grp="1" noChangeAspect="1" noChangeArrowheads="1"/>
          </p:cNvPicPr>
          <p:nvPr>
            <p:ph idx="1"/>
          </p:nvPr>
        </p:nvPicPr>
        <p:blipFill>
          <a:blip r:embed="rId2" cstate="print"/>
          <a:srcRect/>
          <a:stretch>
            <a:fillRect/>
          </a:stretch>
        </p:blipFill>
        <p:spPr bwMode="auto">
          <a:xfrm>
            <a:off x="755576" y="44624"/>
            <a:ext cx="7632848" cy="6778628"/>
          </a:xfrm>
          <a:prstGeom prst="rect">
            <a:avLst/>
          </a:prstGeom>
          <a:noFill/>
          <a:ln w="9525">
            <a:noFill/>
            <a:miter lim="800000"/>
            <a:headEnd/>
            <a:tailEnd/>
          </a:ln>
        </p:spPr>
      </p:pic>
      <p:sp>
        <p:nvSpPr>
          <p:cNvPr id="5" name="TextBox 4"/>
          <p:cNvSpPr txBox="1"/>
          <p:nvPr/>
        </p:nvSpPr>
        <p:spPr>
          <a:xfrm>
            <a:off x="755576" y="35332"/>
            <a:ext cx="3528392" cy="369332"/>
          </a:xfrm>
          <a:prstGeom prst="rect">
            <a:avLst/>
          </a:prstGeom>
          <a:noFill/>
        </p:spPr>
        <p:txBody>
          <a:bodyPr wrap="square" rtlCol="0">
            <a:spAutoFit/>
          </a:bodyPr>
          <a:lstStyle/>
          <a:p>
            <a:r>
              <a:rPr lang="en-US" b="1" dirty="0" err="1">
                <a:latin typeface="Palatino Linotype" pitchFamily="18" charset="0"/>
              </a:rPr>
              <a:t>Mastocyte</a:t>
            </a:r>
            <a:r>
              <a:rPr lang="en-US" b="1" dirty="0">
                <a:latin typeface="Palatino Linotype" pitchFamily="18" charset="0"/>
              </a:rPr>
              <a:t> </a:t>
            </a:r>
            <a:r>
              <a:rPr lang="en-US" b="1" dirty="0" smtClean="0">
                <a:latin typeface="Palatino Linotype" pitchFamily="18" charset="0"/>
              </a:rPr>
              <a:t>connective tissue</a:t>
            </a:r>
            <a:endParaRPr lang="en-US" b="1" dirty="0">
              <a:latin typeface="Palatino Linotype" pitchFamily="18" charset="0"/>
            </a:endParaRPr>
          </a:p>
        </p:txBody>
      </p:sp>
      <p:sp>
        <p:nvSpPr>
          <p:cNvPr id="6" name="TextBox 5"/>
          <p:cNvSpPr txBox="1"/>
          <p:nvPr/>
        </p:nvSpPr>
        <p:spPr>
          <a:xfrm>
            <a:off x="4572000" y="44624"/>
            <a:ext cx="4032448" cy="338554"/>
          </a:xfrm>
          <a:prstGeom prst="rect">
            <a:avLst/>
          </a:prstGeom>
          <a:noFill/>
        </p:spPr>
        <p:txBody>
          <a:bodyPr wrap="square" rtlCol="0">
            <a:spAutoFit/>
          </a:bodyPr>
          <a:lstStyle/>
          <a:p>
            <a:r>
              <a:rPr lang="en-US" sz="1600" b="1" dirty="0">
                <a:latin typeface="Palatino Linotype" pitchFamily="18" charset="0"/>
              </a:rPr>
              <a:t>Mast cells of the mucous membranes</a:t>
            </a:r>
          </a:p>
        </p:txBody>
      </p:sp>
      <p:sp>
        <p:nvSpPr>
          <p:cNvPr id="7" name="TextBox 6"/>
          <p:cNvSpPr txBox="1"/>
          <p:nvPr/>
        </p:nvSpPr>
        <p:spPr>
          <a:xfrm>
            <a:off x="971600" y="764704"/>
            <a:ext cx="1584176" cy="338554"/>
          </a:xfrm>
          <a:prstGeom prst="rect">
            <a:avLst/>
          </a:prstGeom>
          <a:noFill/>
          <a:ln>
            <a:noFill/>
          </a:ln>
        </p:spPr>
        <p:txBody>
          <a:bodyPr wrap="square" rtlCol="0">
            <a:spAutoFit/>
          </a:bodyPr>
          <a:lstStyle/>
          <a:p>
            <a:r>
              <a:rPr lang="en-US" sz="1600" b="1">
                <a:latin typeface="Palatino Linotype" pitchFamily="18" charset="0"/>
              </a:rPr>
              <a:t>Intravenously</a:t>
            </a:r>
            <a:endParaRPr lang="en-US" sz="1600" b="1" dirty="0">
              <a:latin typeface="Palatino Linotype" pitchFamily="18" charset="0"/>
            </a:endParaRPr>
          </a:p>
        </p:txBody>
      </p:sp>
      <p:sp>
        <p:nvSpPr>
          <p:cNvPr id="8" name="TextBox 7"/>
          <p:cNvSpPr txBox="1"/>
          <p:nvPr/>
        </p:nvSpPr>
        <p:spPr>
          <a:xfrm>
            <a:off x="2987824" y="764704"/>
            <a:ext cx="1512168" cy="338554"/>
          </a:xfrm>
          <a:prstGeom prst="rect">
            <a:avLst/>
          </a:prstGeom>
          <a:noFill/>
          <a:ln>
            <a:noFill/>
          </a:ln>
        </p:spPr>
        <p:txBody>
          <a:bodyPr wrap="square" rtlCol="0">
            <a:spAutoFit/>
          </a:bodyPr>
          <a:lstStyle/>
          <a:p>
            <a:r>
              <a:rPr lang="en-US" sz="1600" b="1" dirty="0" err="1" smtClean="0">
                <a:latin typeface="Palatino Linotype" pitchFamily="18" charset="0"/>
              </a:rPr>
              <a:t>Subcutaneus</a:t>
            </a:r>
            <a:endParaRPr lang="en-US" sz="1600" b="1" dirty="0">
              <a:latin typeface="Palatino Linotype" pitchFamily="18" charset="0"/>
            </a:endParaRPr>
          </a:p>
        </p:txBody>
      </p:sp>
      <p:sp>
        <p:nvSpPr>
          <p:cNvPr id="9" name="TextBox 8"/>
          <p:cNvSpPr txBox="1"/>
          <p:nvPr/>
        </p:nvSpPr>
        <p:spPr>
          <a:xfrm>
            <a:off x="4932040" y="764704"/>
            <a:ext cx="1440160" cy="338554"/>
          </a:xfrm>
          <a:prstGeom prst="rect">
            <a:avLst/>
          </a:prstGeom>
          <a:noFill/>
          <a:ln>
            <a:noFill/>
          </a:ln>
        </p:spPr>
        <p:txBody>
          <a:bodyPr wrap="square" rtlCol="0">
            <a:spAutoFit/>
          </a:bodyPr>
          <a:lstStyle/>
          <a:p>
            <a:r>
              <a:rPr lang="en-US" sz="1600" b="1">
                <a:latin typeface="Palatino Linotype" pitchFamily="18" charset="0"/>
              </a:rPr>
              <a:t>Inhalation</a:t>
            </a:r>
            <a:endParaRPr lang="en-US" sz="1600" b="1" dirty="0">
              <a:latin typeface="Palatino Linotype" pitchFamily="18" charset="0"/>
            </a:endParaRPr>
          </a:p>
        </p:txBody>
      </p:sp>
      <p:sp>
        <p:nvSpPr>
          <p:cNvPr id="10" name="TextBox 9"/>
          <p:cNvSpPr txBox="1"/>
          <p:nvPr/>
        </p:nvSpPr>
        <p:spPr>
          <a:xfrm>
            <a:off x="6804248" y="764704"/>
            <a:ext cx="1262608" cy="338554"/>
          </a:xfrm>
          <a:prstGeom prst="rect">
            <a:avLst/>
          </a:prstGeom>
          <a:noFill/>
          <a:ln>
            <a:noFill/>
          </a:ln>
        </p:spPr>
        <p:txBody>
          <a:bodyPr wrap="square" rtlCol="0">
            <a:spAutoFit/>
          </a:bodyPr>
          <a:lstStyle/>
          <a:p>
            <a:r>
              <a:rPr lang="en-US" sz="1600" b="1">
                <a:latin typeface="Palatino Linotype" pitchFamily="18" charset="0"/>
              </a:rPr>
              <a:t>Ingestion</a:t>
            </a:r>
            <a:endParaRPr lang="en-US" sz="1600" b="1" dirty="0">
              <a:latin typeface="Palatino Linotype" pitchFamily="18" charset="0"/>
            </a:endParaRPr>
          </a:p>
        </p:txBody>
      </p:sp>
      <p:sp>
        <p:nvSpPr>
          <p:cNvPr id="11" name="TextBox 10"/>
          <p:cNvSpPr txBox="1"/>
          <p:nvPr/>
        </p:nvSpPr>
        <p:spPr>
          <a:xfrm>
            <a:off x="971600" y="5445224"/>
            <a:ext cx="1656184" cy="1169551"/>
          </a:xfrm>
          <a:prstGeom prst="rect">
            <a:avLst/>
          </a:prstGeom>
          <a:noFill/>
        </p:spPr>
        <p:txBody>
          <a:bodyPr wrap="square" rtlCol="0">
            <a:spAutoFit/>
          </a:bodyPr>
          <a:lstStyle/>
          <a:p>
            <a:r>
              <a:rPr lang="en-US" sz="1400" b="1">
                <a:latin typeface="Palatino Linotype" pitchFamily="18" charset="0"/>
              </a:rPr>
              <a:t>System
Release
Histamine with
System
anaphylaxis</a:t>
            </a:r>
            <a:endParaRPr lang="en-US" sz="1400" b="1" dirty="0">
              <a:latin typeface="Palatino Linotype" pitchFamily="18" charset="0"/>
            </a:endParaRPr>
          </a:p>
        </p:txBody>
      </p:sp>
      <p:sp>
        <p:nvSpPr>
          <p:cNvPr id="12" name="TextBox 11"/>
          <p:cNvSpPr txBox="1"/>
          <p:nvPr/>
        </p:nvSpPr>
        <p:spPr>
          <a:xfrm>
            <a:off x="2915816" y="5517232"/>
            <a:ext cx="1440160" cy="1169551"/>
          </a:xfrm>
          <a:prstGeom prst="rect">
            <a:avLst/>
          </a:prstGeom>
          <a:noFill/>
        </p:spPr>
        <p:txBody>
          <a:bodyPr wrap="square" rtlCol="0">
            <a:spAutoFit/>
          </a:bodyPr>
          <a:lstStyle/>
          <a:p>
            <a:r>
              <a:rPr lang="en-US" sz="1400" b="1" dirty="0">
                <a:latin typeface="Palatino Linotype" pitchFamily="18" charset="0"/>
              </a:rPr>
              <a:t>Local
Release
Histamine with
</a:t>
            </a:r>
            <a:r>
              <a:rPr lang="en-US" sz="1400" b="1" dirty="0" err="1" smtClean="0">
                <a:latin typeface="Palatino Linotype" pitchFamily="18" charset="0"/>
              </a:rPr>
              <a:t>urticaria</a:t>
            </a:r>
            <a:endParaRPr lang="en-US" sz="1400" b="1" dirty="0">
              <a:latin typeface="Palatino Linotype" pitchFamily="18" charset="0"/>
            </a:endParaRPr>
          </a:p>
        </p:txBody>
      </p:sp>
      <p:sp>
        <p:nvSpPr>
          <p:cNvPr id="13" name="TextBox 12"/>
          <p:cNvSpPr txBox="1"/>
          <p:nvPr/>
        </p:nvSpPr>
        <p:spPr>
          <a:xfrm>
            <a:off x="4644008" y="5517232"/>
            <a:ext cx="1872208" cy="830997"/>
          </a:xfrm>
          <a:prstGeom prst="rect">
            <a:avLst/>
          </a:prstGeom>
          <a:noFill/>
        </p:spPr>
        <p:txBody>
          <a:bodyPr wrap="square" rtlCol="0">
            <a:spAutoFit/>
          </a:bodyPr>
          <a:lstStyle/>
          <a:p>
            <a:r>
              <a:rPr lang="en-US" sz="1200" b="1" dirty="0">
                <a:latin typeface="Palatino Linotype" pitchFamily="18" charset="0"/>
              </a:rPr>
              <a:t>Rhinitis </a:t>
            </a:r>
            <a:r>
              <a:rPr lang="en-US" sz="1200" b="1" dirty="0" smtClean="0">
                <a:latin typeface="Palatino Linotype" pitchFamily="18" charset="0"/>
              </a:rPr>
              <a:t>(</a:t>
            </a:r>
            <a:r>
              <a:rPr lang="en-US" sz="1200" b="1" dirty="0" err="1" smtClean="0">
                <a:latin typeface="Palatino Linotype" pitchFamily="18" charset="0"/>
              </a:rPr>
              <a:t>uper</a:t>
            </a:r>
            <a:r>
              <a:rPr lang="en-US" sz="1200" b="1" dirty="0" smtClean="0">
                <a:latin typeface="Palatino Linotype" pitchFamily="18" charset="0"/>
              </a:rPr>
              <a:t> </a:t>
            </a:r>
            <a:r>
              <a:rPr lang="en-US" sz="1200" b="1" dirty="0" err="1" smtClean="0">
                <a:latin typeface="Palatino Linotype" pitchFamily="18" charset="0"/>
              </a:rPr>
              <a:t>resp.tr</a:t>
            </a:r>
            <a:r>
              <a:rPr lang="en-US" sz="1200" b="1" dirty="0" smtClean="0">
                <a:latin typeface="Palatino Linotype" pitchFamily="18" charset="0"/>
              </a:rPr>
              <a:t>.)</a:t>
            </a:r>
            <a:r>
              <a:rPr lang="en-US" sz="1200" b="1" dirty="0">
                <a:latin typeface="Palatino Linotype" pitchFamily="18" charset="0"/>
              </a:rPr>
              <a:t>
Asthma (lower </a:t>
            </a:r>
            <a:r>
              <a:rPr lang="en-US" sz="1200" b="1" dirty="0" err="1" smtClean="0">
                <a:latin typeface="Palatino Linotype" pitchFamily="18" charset="0"/>
              </a:rPr>
              <a:t>resp.tr</a:t>
            </a:r>
            <a:r>
              <a:rPr lang="en-US" sz="1200" b="1" dirty="0" smtClean="0">
                <a:latin typeface="Palatino Linotype" pitchFamily="18" charset="0"/>
              </a:rPr>
              <a:t>.)</a:t>
            </a:r>
            <a:r>
              <a:rPr lang="en-US" sz="1200" b="1" dirty="0">
                <a:latin typeface="Palatino Linotype" pitchFamily="18" charset="0"/>
              </a:rPr>
              <a:t>
Due to hyper-secretion
</a:t>
            </a:r>
            <a:r>
              <a:rPr lang="en-US" sz="1200" b="1" dirty="0" smtClean="0">
                <a:latin typeface="Palatino Linotype" pitchFamily="18" charset="0"/>
              </a:rPr>
              <a:t>mucus</a:t>
            </a:r>
            <a:endParaRPr lang="en-US" sz="1200" b="1" dirty="0">
              <a:latin typeface="Palatino Linotype" pitchFamily="18" charset="0"/>
            </a:endParaRPr>
          </a:p>
        </p:txBody>
      </p:sp>
      <p:sp>
        <p:nvSpPr>
          <p:cNvPr id="14" name="TextBox 13"/>
          <p:cNvSpPr txBox="1"/>
          <p:nvPr/>
        </p:nvSpPr>
        <p:spPr>
          <a:xfrm>
            <a:off x="6516216" y="5445224"/>
            <a:ext cx="1806138" cy="1061829"/>
          </a:xfrm>
          <a:prstGeom prst="rect">
            <a:avLst/>
          </a:prstGeom>
          <a:noFill/>
        </p:spPr>
        <p:txBody>
          <a:bodyPr wrap="square" rtlCol="0">
            <a:spAutoFit/>
          </a:bodyPr>
          <a:lstStyle/>
          <a:p>
            <a:r>
              <a:rPr lang="en-US" sz="1050" b="1" dirty="0">
                <a:latin typeface="Palatino Linotype" pitchFamily="18" charset="0"/>
              </a:rPr>
              <a:t>Vomiting , diarrhea
And the </a:t>
            </a:r>
            <a:r>
              <a:rPr lang="en-US" sz="1050" b="1" dirty="0" err="1">
                <a:latin typeface="Palatino Linotype" pitchFamily="18" charset="0"/>
              </a:rPr>
              <a:t>urticaria</a:t>
            </a:r>
            <a:r>
              <a:rPr lang="en-US" sz="1050" b="1" dirty="0">
                <a:latin typeface="Palatino Linotype" pitchFamily="18" charset="0"/>
              </a:rPr>
              <a:t> </a:t>
            </a:r>
            <a:r>
              <a:rPr lang="en-US" sz="1050" b="1" dirty="0" smtClean="0">
                <a:latin typeface="Palatino Linotype" pitchFamily="18" charset="0"/>
              </a:rPr>
              <a:t>follows strong peristalsis</a:t>
            </a:r>
            <a:r>
              <a:rPr lang="en-US" sz="1050" b="1" dirty="0">
                <a:latin typeface="Palatino Linotype" pitchFamily="18" charset="0"/>
              </a:rPr>
              <a:t>,
Accumulation of water </a:t>
            </a:r>
            <a:r>
              <a:rPr lang="en-US" sz="1050" b="1" dirty="0" smtClean="0">
                <a:latin typeface="Palatino Linotype" pitchFamily="18" charset="0"/>
              </a:rPr>
              <a:t>and system </a:t>
            </a:r>
            <a:r>
              <a:rPr lang="en-US" sz="1050" b="1" dirty="0">
                <a:latin typeface="Palatino Linotype" pitchFamily="18" charset="0"/>
              </a:rPr>
              <a:t>breakthrough
antigens</a:t>
            </a:r>
          </a:p>
        </p:txBody>
      </p:sp>
      <p:sp>
        <p:nvSpPr>
          <p:cNvPr id="15" name="TextBox 14"/>
          <p:cNvSpPr txBox="1"/>
          <p:nvPr/>
        </p:nvSpPr>
        <p:spPr>
          <a:xfrm>
            <a:off x="4499992" y="3501008"/>
            <a:ext cx="2160240" cy="307777"/>
          </a:xfrm>
          <a:prstGeom prst="rect">
            <a:avLst/>
          </a:prstGeom>
          <a:noFill/>
        </p:spPr>
        <p:txBody>
          <a:bodyPr wrap="square" rtlCol="0">
            <a:spAutoFit/>
          </a:bodyPr>
          <a:lstStyle/>
          <a:p>
            <a:r>
              <a:rPr lang="en-US" sz="1400" b="1">
                <a:latin typeface="Palatino Linotype" pitchFamily="18" charset="0"/>
              </a:rPr>
              <a:t>Respiratory tract</a:t>
            </a:r>
            <a:endParaRPr lang="en-US" sz="1400" b="1" dirty="0">
              <a:latin typeface="Palatino Linotype" pitchFamily="18" charset="0"/>
            </a:endParaRPr>
          </a:p>
        </p:txBody>
      </p:sp>
      <p:sp>
        <p:nvSpPr>
          <p:cNvPr id="16" name="TextBox 15"/>
          <p:cNvSpPr txBox="1"/>
          <p:nvPr/>
        </p:nvSpPr>
        <p:spPr>
          <a:xfrm>
            <a:off x="6444208" y="3501008"/>
            <a:ext cx="2160240" cy="307777"/>
          </a:xfrm>
          <a:prstGeom prst="rect">
            <a:avLst/>
          </a:prstGeom>
          <a:noFill/>
        </p:spPr>
        <p:txBody>
          <a:bodyPr wrap="square" rtlCol="0">
            <a:spAutoFit/>
          </a:bodyPr>
          <a:lstStyle/>
          <a:p>
            <a:r>
              <a:rPr lang="en-US" sz="1400" b="1">
                <a:latin typeface="Palatino Linotype" pitchFamily="18" charset="0"/>
              </a:rPr>
              <a:t>Digestive tract</a:t>
            </a:r>
            <a:endParaRPr lang="en-US" sz="1400" b="1" dirty="0">
              <a:latin typeface="Palatino Linotype" pitchFamily="18" charset="0"/>
            </a:endParaRPr>
          </a:p>
        </p:txBody>
      </p:sp>
      <p:sp>
        <p:nvSpPr>
          <p:cNvPr id="17" name="TextBox 16"/>
          <p:cNvSpPr txBox="1"/>
          <p:nvPr/>
        </p:nvSpPr>
        <p:spPr>
          <a:xfrm>
            <a:off x="3131840" y="3140968"/>
            <a:ext cx="3024336" cy="369332"/>
          </a:xfrm>
          <a:prstGeom prst="rect">
            <a:avLst/>
          </a:prstGeom>
          <a:noFill/>
        </p:spPr>
        <p:txBody>
          <a:bodyPr wrap="square" rtlCol="0">
            <a:spAutoFit/>
          </a:bodyPr>
          <a:lstStyle/>
          <a:p>
            <a:r>
              <a:rPr lang="en-US" b="1">
                <a:latin typeface="Palatino Linotype" pitchFamily="18" charset="0"/>
              </a:rPr>
              <a:t>Mast cell activation</a:t>
            </a:r>
            <a:endParaRPr lang="en-US" b="1" dirty="0">
              <a:latin typeface="Palatino Linotype" pitchFamily="18" charset="0"/>
            </a:endParaRPr>
          </a:p>
        </p:txBody>
      </p:sp>
      <p:sp>
        <p:nvSpPr>
          <p:cNvPr id="18" name="TextBox 17"/>
          <p:cNvSpPr txBox="1"/>
          <p:nvPr/>
        </p:nvSpPr>
        <p:spPr>
          <a:xfrm>
            <a:off x="3059832" y="476672"/>
            <a:ext cx="3024336" cy="369332"/>
          </a:xfrm>
          <a:prstGeom prst="rect">
            <a:avLst/>
          </a:prstGeom>
          <a:noFill/>
        </p:spPr>
        <p:txBody>
          <a:bodyPr wrap="square" rtlCol="0">
            <a:spAutoFit/>
          </a:bodyPr>
          <a:lstStyle/>
          <a:p>
            <a:r>
              <a:rPr lang="en-US" b="1">
                <a:latin typeface="Palatino Linotype" pitchFamily="18" charset="0"/>
              </a:rPr>
              <a:t>Path of entry of allergens</a:t>
            </a:r>
            <a:endParaRPr lang="en-US" b="1" dirty="0">
              <a:latin typeface="Palatino Linotype" pitchFamily="18" charset="0"/>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xmlns="" val="4209581392"/>
              </p:ext>
            </p:extLst>
          </p:nvPr>
        </p:nvGraphicFramePr>
        <p:xfrm>
          <a:off x="35496" y="836712"/>
          <a:ext cx="9108505" cy="5904658"/>
        </p:xfrm>
        <a:graphic>
          <a:graphicData uri="http://schemas.openxmlformats.org/drawingml/2006/table">
            <a:tbl>
              <a:tblPr firstRow="1" bandRow="1">
                <a:tableStyleId>{5C22544A-7EE6-4342-B048-85BDC9FD1C3A}</a:tableStyleId>
              </a:tblPr>
              <a:tblGrid>
                <a:gridCol w="1380077">
                  <a:extLst>
                    <a:ext uri="{9D8B030D-6E8A-4147-A177-3AD203B41FA5}">
                      <a16:colId xmlns="" xmlns:a16="http://schemas.microsoft.com/office/drawing/2014/main" val="20000"/>
                    </a:ext>
                  </a:extLst>
                </a:gridCol>
                <a:gridCol w="1932107">
                  <a:extLst>
                    <a:ext uri="{9D8B030D-6E8A-4147-A177-3AD203B41FA5}">
                      <a16:colId xmlns="" xmlns:a16="http://schemas.microsoft.com/office/drawing/2014/main" val="20001"/>
                    </a:ext>
                  </a:extLst>
                </a:gridCol>
                <a:gridCol w="2139118">
                  <a:extLst>
                    <a:ext uri="{9D8B030D-6E8A-4147-A177-3AD203B41FA5}">
                      <a16:colId xmlns="" xmlns:a16="http://schemas.microsoft.com/office/drawing/2014/main" val="20002"/>
                    </a:ext>
                  </a:extLst>
                </a:gridCol>
                <a:gridCol w="3657203">
                  <a:extLst>
                    <a:ext uri="{9D8B030D-6E8A-4147-A177-3AD203B41FA5}">
                      <a16:colId xmlns="" xmlns:a16="http://schemas.microsoft.com/office/drawing/2014/main" val="20003"/>
                    </a:ext>
                  </a:extLst>
                </a:gridCol>
              </a:tblGrid>
              <a:tr h="399205">
                <a:tc>
                  <a:txBody>
                    <a:bodyPr/>
                    <a:lstStyle/>
                    <a:p>
                      <a:endParaRPr lang="en-US" sz="1600" b="1" i="1" dirty="0">
                        <a:solidFill>
                          <a:schemeClr val="bg1"/>
                        </a:solidFill>
                        <a:latin typeface="Palatino Linotype"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i="1" dirty="0">
                          <a:solidFill>
                            <a:schemeClr val="bg1"/>
                          </a:solidFill>
                          <a:latin typeface="Palatino Linotype" pitchFamily="18" charset="0"/>
                          <a:cs typeface="Arial" pitchFamily="34" charset="0"/>
                        </a:rPr>
                        <a:t>Mediator type</a:t>
                      </a:r>
                      <a:endParaRPr lang="en-US" sz="1600" b="1" i="1" dirty="0">
                        <a:solidFill>
                          <a:schemeClr val="bg1"/>
                        </a:solidFill>
                        <a:latin typeface="Palatino Linotype"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i="1" dirty="0">
                          <a:solidFill>
                            <a:schemeClr val="bg1"/>
                          </a:solidFill>
                          <a:latin typeface="Palatino Linotype" pitchFamily="18" charset="0"/>
                          <a:cs typeface="Arial" pitchFamily="34" charset="0"/>
                        </a:rPr>
                        <a:t>Mediator</a:t>
                      </a:r>
                      <a:endParaRPr lang="en-US" sz="1600" b="1" i="1" dirty="0">
                        <a:solidFill>
                          <a:schemeClr val="bg1"/>
                        </a:solidFill>
                        <a:latin typeface="Palatino Linotype"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i="1" dirty="0">
                          <a:solidFill>
                            <a:schemeClr val="bg1"/>
                          </a:solidFill>
                          <a:latin typeface="Palatino Linotype" pitchFamily="18" charset="0"/>
                          <a:cs typeface="Arial" pitchFamily="34" charset="0"/>
                        </a:rPr>
                        <a:t>Function/pathological effects</a:t>
                      </a:r>
                      <a:endParaRPr lang="en-US" sz="1600" b="1" i="1" dirty="0">
                        <a:solidFill>
                          <a:schemeClr val="bg1"/>
                        </a:solidFill>
                        <a:latin typeface="Palatino Linotype" pitchFamily="18" charset="0"/>
                      </a:endParaRPr>
                    </a:p>
                  </a:txBody>
                  <a:tcPr/>
                </a:tc>
                <a:extLst>
                  <a:ext uri="{0D108BD9-81ED-4DB2-BD59-A6C34878D82A}">
                    <a16:rowId xmlns="" xmlns:a16="http://schemas.microsoft.com/office/drawing/2014/main" val="10000"/>
                  </a:ext>
                </a:extLst>
              </a:tr>
              <a:tr h="741381">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a:solidFill>
                            <a:schemeClr val="tx1"/>
                          </a:solidFill>
                          <a:latin typeface="Palatino Linotype" pitchFamily="18" charset="0"/>
                          <a:cs typeface="Arial" pitchFamily="34" charset="0"/>
                        </a:rPr>
                        <a:t>Preformed in</a:t>
                      </a:r>
                      <a:endParaRPr lang="x-none" sz="1100" b="1" dirty="0">
                        <a:solidFill>
                          <a:schemeClr val="tx1"/>
                        </a:solidFill>
                        <a:latin typeface="Palatino Linotype" pitchFamily="18" charset="0"/>
                        <a:cs typeface="Arial"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a:solidFill>
                            <a:schemeClr val="tx1"/>
                          </a:solidFill>
                          <a:latin typeface="Palatino Linotype" pitchFamily="18" charset="0"/>
                          <a:cs typeface="Arial" pitchFamily="34" charset="0"/>
                        </a:rPr>
                        <a:t>cytoplasmic granules</a:t>
                      </a:r>
                      <a:endParaRPr lang="en-US" sz="1100" b="1" dirty="0">
                        <a:solidFill>
                          <a:schemeClr val="tx1"/>
                        </a:solidFill>
                        <a:latin typeface="Palatino Linotype"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err="1" smtClean="0">
                          <a:solidFill>
                            <a:schemeClr val="tx1"/>
                          </a:solidFill>
                          <a:latin typeface="Palatino Linotype" pitchFamily="18" charset="0"/>
                          <a:cs typeface="Arial" pitchFamily="34" charset="0"/>
                        </a:rPr>
                        <a:t>Amene</a:t>
                      </a:r>
                      <a:endParaRPr lang="en-US" sz="1100" b="1" dirty="0">
                        <a:solidFill>
                          <a:schemeClr val="tx1"/>
                        </a:solidFill>
                        <a:latin typeface="Palatino Linotype"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a:solidFill>
                            <a:schemeClr val="tx1"/>
                          </a:solidFill>
                          <a:latin typeface="Palatino Linotype" pitchFamily="18" charset="0"/>
                          <a:cs typeface="Arial" pitchFamily="34" charset="0"/>
                        </a:rPr>
                        <a:t>Histamine</a:t>
                      </a:r>
                      <a:r>
                        <a:rPr lang="sr-Latn-CS" sz="1100" b="1" dirty="0">
                          <a:solidFill>
                            <a:schemeClr val="tx1"/>
                          </a:solidFill>
                          <a:latin typeface="Palatino Linotype" pitchFamily="18" charset="0"/>
                          <a:cs typeface="Arial" pitchFamily="34" charset="0"/>
                        </a:rPr>
                        <a:t> </a:t>
                      </a:r>
                      <a:endParaRPr lang="sr-Latn-CS" sz="1100" b="1" dirty="0">
                        <a:solidFill>
                          <a:schemeClr val="tx1"/>
                        </a:solidFill>
                        <a:latin typeface="Palatino Linotype" pitchFamily="18" charset="0"/>
                      </a:endParaRPr>
                    </a:p>
                    <a:p>
                      <a:endParaRPr lang="en-US" sz="1100" b="1" dirty="0">
                        <a:solidFill>
                          <a:schemeClr val="tx1"/>
                        </a:solidFill>
                        <a:latin typeface="Palatino Linotype"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a:solidFill>
                            <a:schemeClr val="tx1"/>
                          </a:solidFill>
                          <a:latin typeface="Palatino Linotype" pitchFamily="18" charset="0"/>
                          <a:cs typeface="Arial" pitchFamily="34" charset="0"/>
                        </a:rPr>
                        <a:t>Increasing the permeability of </a:t>
                      </a:r>
                      <a:r>
                        <a:rPr lang="en-US" sz="1100" b="1" dirty="0" err="1" smtClean="0">
                          <a:solidFill>
                            <a:schemeClr val="tx1"/>
                          </a:solidFill>
                          <a:latin typeface="Palatino Linotype" pitchFamily="18" charset="0"/>
                          <a:cs typeface="Arial" pitchFamily="34" charset="0"/>
                        </a:rPr>
                        <a:t>b.v</a:t>
                      </a:r>
                      <a:r>
                        <a:rPr lang="en-US" sz="1100" b="1" dirty="0" smtClean="0">
                          <a:solidFill>
                            <a:schemeClr val="tx1"/>
                          </a:solidFill>
                          <a:latin typeface="Palatino Linotype" pitchFamily="18" charset="0"/>
                          <a:cs typeface="Arial" pitchFamily="34" charset="0"/>
                        </a:rPr>
                        <a:t>.; </a:t>
                      </a:r>
                      <a:r>
                        <a:rPr lang="en-US" sz="1100" b="1" dirty="0">
                          <a:solidFill>
                            <a:schemeClr val="tx1"/>
                          </a:solidFill>
                          <a:latin typeface="Palatino Linotype" pitchFamily="18" charset="0"/>
                          <a:cs typeface="Arial" pitchFamily="34" charset="0"/>
                        </a:rPr>
                        <a:t>vasodilatation</a:t>
                      </a:r>
                    </a:p>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a:solidFill>
                            <a:schemeClr val="tx1"/>
                          </a:solidFill>
                          <a:latin typeface="Palatino Linotype" pitchFamily="18" charset="0"/>
                          <a:cs typeface="Arial" pitchFamily="34" charset="0"/>
                        </a:rPr>
                        <a:t>stimulation of bronchial smooth muscle contraction</a:t>
                      </a:r>
                      <a:endParaRPr lang="en-US" sz="1100" b="1" dirty="0">
                        <a:solidFill>
                          <a:schemeClr val="tx1"/>
                        </a:solidFill>
                        <a:latin typeface="Palatino Linotype" pitchFamily="18" charset="0"/>
                      </a:endParaRPr>
                    </a:p>
                  </a:txBody>
                  <a:tcPr/>
                </a:tc>
                <a:extLst>
                  <a:ext uri="{0D108BD9-81ED-4DB2-BD59-A6C34878D82A}">
                    <a16:rowId xmlns="" xmlns:a16="http://schemas.microsoft.com/office/drawing/2014/main" val="10001"/>
                  </a:ext>
                </a:extLst>
              </a:tr>
              <a:tr h="644703">
                <a:tc vMerge="1">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a:solidFill>
                            <a:schemeClr val="tx1"/>
                          </a:solidFill>
                          <a:latin typeface="Palatino Linotype" pitchFamily="18" charset="0"/>
                          <a:cs typeface="Arial" pitchFamily="34" charset="0"/>
                        </a:rPr>
                        <a:t>Enzymes: neutral proteases</a:t>
                      </a:r>
                      <a:endParaRPr lang="en-US" sz="1100" b="1" dirty="0">
                        <a:solidFill>
                          <a:schemeClr val="tx1"/>
                        </a:solidFill>
                        <a:latin typeface="Palatino Linotype" pitchFamily="18" charset="0"/>
                      </a:endParaRPr>
                    </a:p>
                  </a:txBody>
                  <a:tcPr/>
                </a:tc>
                <a:tc>
                  <a:txBody>
                    <a:bodyPr/>
                    <a:lstStyle/>
                    <a:p>
                      <a:r>
                        <a:rPr lang="x-none" sz="1100" b="1" dirty="0">
                          <a:solidFill>
                            <a:schemeClr val="tx1"/>
                          </a:solidFill>
                          <a:latin typeface="Palatino Linotype" pitchFamily="18" charset="0"/>
                          <a:cs typeface="Arial" pitchFamily="34" charset="0"/>
                        </a:rPr>
                        <a:t>(</a:t>
                      </a:r>
                      <a:r>
                        <a:rPr lang="en-US" sz="1100" b="1" dirty="0">
                          <a:solidFill>
                            <a:schemeClr val="tx1"/>
                          </a:solidFill>
                          <a:latin typeface="Palatino Linotype" pitchFamily="18" charset="0"/>
                          <a:cs typeface="Arial" pitchFamily="34" charset="0"/>
                        </a:rPr>
                        <a:t>Tryptase and/or </a:t>
                      </a:r>
                      <a:r>
                        <a:rPr lang="en-US" sz="1100" b="1" dirty="0" err="1">
                          <a:solidFill>
                            <a:schemeClr val="tx1"/>
                          </a:solidFill>
                          <a:latin typeface="Palatino Linotype" pitchFamily="18" charset="0"/>
                          <a:cs typeface="Arial" pitchFamily="34" charset="0"/>
                        </a:rPr>
                        <a:t>chymase</a:t>
                      </a:r>
                      <a:r>
                        <a:rPr lang="en-US" sz="1100" b="1" dirty="0">
                          <a:solidFill>
                            <a:schemeClr val="tx1"/>
                          </a:solidFill>
                          <a:latin typeface="Palatino Linotype" pitchFamily="18" charset="0"/>
                          <a:cs typeface="Arial" pitchFamily="34" charset="0"/>
                        </a:rPr>
                        <a:t>), acid hydrolases, cathepsin G, carboxypeptidase</a:t>
                      </a:r>
                      <a:endParaRPr lang="en-US" sz="1100" b="1" dirty="0">
                        <a:solidFill>
                          <a:schemeClr val="tx1"/>
                        </a:solidFill>
                        <a:latin typeface="Palatino Linotype"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a:solidFill>
                            <a:schemeClr val="tx1"/>
                          </a:solidFill>
                          <a:latin typeface="Palatino Linotype" pitchFamily="18" charset="0"/>
                          <a:cs typeface="Arial" pitchFamily="34" charset="0"/>
                        </a:rPr>
                        <a:t>tissue damage and remodeling</a:t>
                      </a:r>
                      <a:endParaRPr lang="en-US" sz="1100" b="1" dirty="0">
                        <a:solidFill>
                          <a:schemeClr val="tx1"/>
                        </a:solidFill>
                        <a:latin typeface="Palatino Linotype" pitchFamily="18" charset="0"/>
                      </a:endParaRPr>
                    </a:p>
                  </a:txBody>
                  <a:tcPr/>
                </a:tc>
                <a:extLst>
                  <a:ext uri="{0D108BD9-81ED-4DB2-BD59-A6C34878D82A}">
                    <a16:rowId xmlns="" xmlns:a16="http://schemas.microsoft.com/office/drawing/2014/main" val="10002"/>
                  </a:ext>
                </a:extLst>
              </a:tr>
              <a:tr h="741381">
                <a:tc rowSpan="7">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a:solidFill>
                            <a:schemeClr val="tx1"/>
                          </a:solidFill>
                          <a:latin typeface="Palatino Linotype" pitchFamily="18" charset="0"/>
                          <a:cs typeface="Arial" pitchFamily="34" charset="0"/>
                        </a:rPr>
                        <a:t>Newly formed mediators produced upon activation</a:t>
                      </a:r>
                      <a:endParaRPr lang="en-US" sz="1100" b="1" dirty="0">
                        <a:solidFill>
                          <a:schemeClr val="tx1"/>
                        </a:solidFill>
                        <a:latin typeface="Palatino Linotype" pitchFamily="18" charset="0"/>
                      </a:endParaRPr>
                    </a:p>
                  </a:txBody>
                  <a:tcPr/>
                </a:tc>
                <a:tc rowSpan="3">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a:solidFill>
                            <a:schemeClr val="tx1"/>
                          </a:solidFill>
                          <a:latin typeface="Palatino Linotype" pitchFamily="18" charset="0"/>
                          <a:cs typeface="Arial" pitchFamily="34" charset="0"/>
                        </a:rPr>
                        <a:t>Lipid mediators</a:t>
                      </a:r>
                      <a:endParaRPr lang="en-US" sz="1100" b="1" dirty="0">
                        <a:solidFill>
                          <a:schemeClr val="tx1"/>
                        </a:solidFill>
                        <a:latin typeface="Palatino Linotype"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a:solidFill>
                            <a:schemeClr val="tx1"/>
                          </a:solidFill>
                          <a:latin typeface="Palatino Linotype" pitchFamily="18" charset="0"/>
                          <a:cs typeface="Arial" pitchFamily="34" charset="0"/>
                        </a:rPr>
                        <a:t>Prostaglandin D2</a:t>
                      </a:r>
                      <a:endParaRPr lang="en-US" sz="1100" b="1" dirty="0">
                        <a:solidFill>
                          <a:schemeClr val="tx1"/>
                        </a:solidFill>
                        <a:latin typeface="Palatino Linotype" pitchFamily="18" charset="0"/>
                      </a:endParaRPr>
                    </a:p>
                  </a:txBody>
                  <a:tcPr>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a:solidFill>
                            <a:schemeClr val="tx1"/>
                          </a:solidFill>
                          <a:latin typeface="Palatino Linotype" pitchFamily="18" charset="0"/>
                          <a:cs typeface="Arial" pitchFamily="34" charset="0"/>
                        </a:rPr>
                        <a:t>Vasodilatation, bronchoconstriction, chemotaxis of neutrophils</a:t>
                      </a:r>
                      <a:endParaRPr lang="en-US" sz="1100" b="1" dirty="0">
                        <a:solidFill>
                          <a:schemeClr val="tx1"/>
                        </a:solidFill>
                        <a:latin typeface="Palatino Linotype" pitchFamily="18" charset="0"/>
                      </a:endParaRPr>
                    </a:p>
                  </a:txBody>
                  <a:tcPr>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3"/>
                  </a:ext>
                </a:extLst>
              </a:tr>
              <a:tr h="741381">
                <a:tc vMerge="1">
                  <a:txBody>
                    <a:bodyPr/>
                    <a:lstStyle/>
                    <a:p>
                      <a:endParaRPr lang="en-US"/>
                    </a:p>
                  </a:txBody>
                  <a:tcPr/>
                </a:tc>
                <a:tc vMerge="1">
                  <a:txBody>
                    <a:bodyPr/>
                    <a:lstStyle/>
                    <a:p>
                      <a:endParaRPr lang="en-US"/>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a:solidFill>
                            <a:schemeClr val="tx1"/>
                          </a:solidFill>
                          <a:latin typeface="Palatino Linotype" pitchFamily="18" charset="0"/>
                          <a:cs typeface="Arial" pitchFamily="34" charset="0"/>
                        </a:rPr>
                        <a:t>Leukotrienes C4, D4, E4</a:t>
                      </a:r>
                      <a:endParaRPr lang="en-US" sz="1100" b="1" dirty="0">
                        <a:solidFill>
                          <a:schemeClr val="tx1"/>
                        </a:solidFill>
                        <a:latin typeface="Palatino Linotype" pitchFamily="18"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a:solidFill>
                            <a:schemeClr val="tx1"/>
                          </a:solidFill>
                          <a:latin typeface="Palatino Linotype" pitchFamily="18" charset="0"/>
                          <a:cs typeface="Arial" pitchFamily="34" charset="0"/>
                        </a:rPr>
                        <a:t>Prolonged bronchoconstriction, secretion of mucus, increased permeability of </a:t>
                      </a:r>
                      <a:r>
                        <a:rPr lang="en-US" sz="1100" b="1" dirty="0" err="1" smtClean="0">
                          <a:solidFill>
                            <a:schemeClr val="tx1"/>
                          </a:solidFill>
                          <a:latin typeface="Palatino Linotype" pitchFamily="18" charset="0"/>
                          <a:cs typeface="Arial" pitchFamily="34" charset="0"/>
                        </a:rPr>
                        <a:t>b.v</a:t>
                      </a:r>
                      <a:r>
                        <a:rPr lang="en-US" sz="1100" b="1" dirty="0" smtClean="0">
                          <a:solidFill>
                            <a:schemeClr val="tx1"/>
                          </a:solidFill>
                          <a:latin typeface="Palatino Linotype" pitchFamily="18" charset="0"/>
                          <a:cs typeface="Arial" pitchFamily="34" charset="0"/>
                        </a:rPr>
                        <a:t>.</a:t>
                      </a:r>
                      <a:endParaRPr lang="en-US" sz="1100" b="1" dirty="0">
                        <a:solidFill>
                          <a:schemeClr val="tx1"/>
                        </a:solidFill>
                        <a:latin typeface="Palatino Linotype" pitchFamily="18"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4"/>
                  </a:ext>
                </a:extLst>
              </a:tr>
              <a:tr h="741381">
                <a:tc vMerge="1">
                  <a:txBody>
                    <a:bodyPr/>
                    <a:lstStyle/>
                    <a:p>
                      <a:endParaRPr lang="en-US"/>
                    </a:p>
                  </a:txBody>
                  <a:tcPr/>
                </a:tc>
                <a:tc vMerge="1">
                  <a:txBody>
                    <a:bodyPr/>
                    <a:lstStyle/>
                    <a:p>
                      <a:endParaRPr lang="en-US"/>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a:solidFill>
                            <a:schemeClr val="tx1"/>
                          </a:solidFill>
                          <a:latin typeface="Palatino Linotype" pitchFamily="18" charset="0"/>
                          <a:cs typeface="Arial" pitchFamily="34" charset="0"/>
                        </a:rPr>
                        <a:t>Activation factor</a:t>
                      </a:r>
                      <a:r>
                        <a:rPr lang="x-none" sz="1100" b="1" dirty="0">
                          <a:solidFill>
                            <a:schemeClr val="tx1"/>
                          </a:solidFill>
                          <a:latin typeface="Palatino Linotype" pitchFamily="18" charset="0"/>
                          <a:cs typeface="Arial" pitchFamily="34" charset="0"/>
                        </a:rPr>
                        <a:t> platelets</a:t>
                      </a:r>
                      <a:endParaRPr lang="en-US" sz="1100" b="1" dirty="0">
                        <a:solidFill>
                          <a:schemeClr val="tx1"/>
                        </a:solidFill>
                        <a:latin typeface="Palatino Linotype" pitchFamily="18" charset="0"/>
                      </a:endParaRPr>
                    </a:p>
                  </a:txBody>
                  <a:tcPr>
                    <a:lnT w="12700" cap="flat" cmpd="sng" algn="ctr">
                      <a:solidFill>
                        <a:schemeClr val="tx1"/>
                      </a:solidFill>
                      <a:prstDash val="solid"/>
                      <a:round/>
                      <a:headEnd type="none" w="med" len="med"/>
                      <a:tailEnd type="none" w="med" len="med"/>
                    </a:lnT>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a:solidFill>
                            <a:schemeClr val="tx1"/>
                          </a:solidFill>
                          <a:latin typeface="Palatino Linotype" pitchFamily="18" charset="0"/>
                          <a:cs typeface="Arial" pitchFamily="34" charset="0"/>
                        </a:rPr>
                        <a:t>Chemotaxis and activation of leukocytes, bronchoconstriction, increase in permeability </a:t>
                      </a:r>
                      <a:r>
                        <a:rPr lang="en-US" sz="1100" b="1" dirty="0" err="1" smtClean="0">
                          <a:solidFill>
                            <a:schemeClr val="tx1"/>
                          </a:solidFill>
                          <a:latin typeface="Palatino Linotype" pitchFamily="18" charset="0"/>
                          <a:cs typeface="Arial" pitchFamily="34" charset="0"/>
                        </a:rPr>
                        <a:t>b.v</a:t>
                      </a:r>
                      <a:r>
                        <a:rPr lang="en-US" sz="1100" b="1" dirty="0" smtClean="0">
                          <a:solidFill>
                            <a:schemeClr val="tx1"/>
                          </a:solidFill>
                          <a:latin typeface="Palatino Linotype" pitchFamily="18" charset="0"/>
                          <a:cs typeface="Arial" pitchFamily="34" charset="0"/>
                        </a:rPr>
                        <a:t>.</a:t>
                      </a:r>
                      <a:endParaRPr lang="en-US" sz="1100" b="1" dirty="0">
                        <a:solidFill>
                          <a:schemeClr val="tx1"/>
                        </a:solidFill>
                        <a:latin typeface="Palatino Linotype" pitchFamily="18" charset="0"/>
                      </a:endParaRPr>
                    </a:p>
                  </a:txBody>
                  <a:tcPr>
                    <a:lnT w="12700" cap="flat" cmpd="sng" algn="ctr">
                      <a:solidFill>
                        <a:schemeClr val="tx1"/>
                      </a:solidFill>
                      <a:prstDash val="solid"/>
                      <a:round/>
                      <a:headEnd type="none" w="med" len="med"/>
                      <a:tailEnd type="none" w="med" len="med"/>
                    </a:lnT>
                  </a:tcPr>
                </a:tc>
                <a:extLst>
                  <a:ext uri="{0D108BD9-81ED-4DB2-BD59-A6C34878D82A}">
                    <a16:rowId xmlns="" xmlns:a16="http://schemas.microsoft.com/office/drawing/2014/main" val="10005"/>
                  </a:ext>
                </a:extLst>
              </a:tr>
              <a:tr h="462864">
                <a:tc vMerge="1">
                  <a:txBody>
                    <a:bodyPr/>
                    <a:lstStyle/>
                    <a:p>
                      <a:endParaRPr lang="en-US" dirty="0"/>
                    </a:p>
                  </a:txBody>
                  <a:tcPr/>
                </a:tc>
                <a:tc rowSpan="4">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a:solidFill>
                            <a:schemeClr val="tx1"/>
                          </a:solidFill>
                          <a:latin typeface="Palatino Linotype" pitchFamily="18" charset="0"/>
                          <a:cs typeface="Arial" pitchFamily="34" charset="0"/>
                        </a:rPr>
                        <a:t>cytokines</a:t>
                      </a:r>
                      <a:endParaRPr lang="en-US" sz="1100" b="1" dirty="0">
                        <a:solidFill>
                          <a:schemeClr val="tx1"/>
                        </a:solidFill>
                        <a:latin typeface="Palatino Linotype"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sr-Latn-CS" sz="1100" b="1" dirty="0">
                          <a:solidFill>
                            <a:schemeClr val="tx1"/>
                          </a:solidFill>
                          <a:latin typeface="Palatino Linotype" pitchFamily="18" charset="0"/>
                          <a:cs typeface="Arial" pitchFamily="34" charset="0"/>
                        </a:rPr>
                        <a:t>IL-3</a:t>
                      </a:r>
                      <a:endParaRPr lang="sr-Latn-CS" sz="1100" b="1" dirty="0">
                        <a:solidFill>
                          <a:schemeClr val="tx1"/>
                        </a:solidFill>
                        <a:latin typeface="Palatino Linotype" pitchFamily="18" charset="0"/>
                      </a:endParaRPr>
                    </a:p>
                    <a:p>
                      <a:endParaRPr lang="en-US" sz="1100" b="1" dirty="0">
                        <a:solidFill>
                          <a:schemeClr val="tx1"/>
                        </a:solidFill>
                        <a:latin typeface="Palatino Linotype" pitchFamily="18" charset="0"/>
                      </a:endParaRPr>
                    </a:p>
                  </a:txBody>
                  <a:tcPr>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a:solidFill>
                            <a:schemeClr val="tx1"/>
                          </a:solidFill>
                          <a:latin typeface="Palatino Linotype" pitchFamily="18" charset="0"/>
                          <a:cs typeface="Arial" pitchFamily="34" charset="0"/>
                        </a:rPr>
                        <a:t>Mast cell proliferation</a:t>
                      </a:r>
                      <a:endParaRPr lang="en-US" sz="1100" b="1" dirty="0">
                        <a:solidFill>
                          <a:schemeClr val="tx1"/>
                        </a:solidFill>
                        <a:latin typeface="Palatino Linotype" pitchFamily="18" charset="0"/>
                      </a:endParaRPr>
                    </a:p>
                  </a:txBody>
                  <a:tcPr>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6"/>
                  </a:ext>
                </a:extLst>
              </a:tr>
              <a:tr h="462864">
                <a:tc vMerge="1">
                  <a:txBody>
                    <a:bodyPr/>
                    <a:lstStyle/>
                    <a:p>
                      <a:endParaRPr lang="en-US"/>
                    </a:p>
                  </a:txBody>
                  <a:tcPr/>
                </a:tc>
                <a:tc vMerge="1">
                  <a:txBody>
                    <a:bodyPr/>
                    <a:lstStyle/>
                    <a:p>
                      <a:endParaRPr lang="en-US"/>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sr-Latn-CS" sz="1100" b="1" dirty="0">
                          <a:solidFill>
                            <a:schemeClr val="tx1"/>
                          </a:solidFill>
                          <a:latin typeface="Palatino Linotype" pitchFamily="18" charset="0"/>
                          <a:cs typeface="Arial" pitchFamily="34" charset="0"/>
                        </a:rPr>
                        <a:t>TNF, MIP-1α</a:t>
                      </a:r>
                      <a:endParaRPr lang="sr-Latn-CS" sz="1100" b="1" dirty="0">
                        <a:solidFill>
                          <a:schemeClr val="tx1"/>
                        </a:solidFill>
                        <a:latin typeface="Palatino Linotype" pitchFamily="18" charset="0"/>
                      </a:endParaRPr>
                    </a:p>
                    <a:p>
                      <a:endParaRPr lang="en-US" sz="1100" b="1" dirty="0">
                        <a:solidFill>
                          <a:schemeClr val="tx1"/>
                        </a:solidFill>
                        <a:latin typeface="Palatino Linotype" pitchFamily="18"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a:solidFill>
                            <a:schemeClr val="tx1"/>
                          </a:solidFill>
                          <a:latin typeface="Palatino Linotype" pitchFamily="18" charset="0"/>
                          <a:cs typeface="Arial" pitchFamily="34" charset="0"/>
                        </a:rPr>
                        <a:t>Late phase inflammation/reaction</a:t>
                      </a:r>
                      <a:endParaRPr lang="en-US" sz="1100" b="1" dirty="0">
                        <a:solidFill>
                          <a:schemeClr val="tx1"/>
                        </a:solidFill>
                        <a:latin typeface="Palatino Linotype" pitchFamily="18"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7"/>
                  </a:ext>
                </a:extLst>
              </a:tr>
              <a:tr h="399205">
                <a:tc vMerge="1">
                  <a:txBody>
                    <a:bodyPr/>
                    <a:lstStyle/>
                    <a:p>
                      <a:endParaRPr lang="en-US"/>
                    </a:p>
                  </a:txBody>
                  <a:tcPr/>
                </a:tc>
                <a:tc vMerge="1">
                  <a:txBody>
                    <a:bodyPr/>
                    <a:lstStyle/>
                    <a:p>
                      <a:endParaRPr lang="en-US"/>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sr-Latn-CS" sz="1100" b="1" dirty="0">
                          <a:solidFill>
                            <a:schemeClr val="tx1"/>
                          </a:solidFill>
                          <a:latin typeface="Palatino Linotype" pitchFamily="18" charset="0"/>
                          <a:cs typeface="Arial" pitchFamily="34" charset="0"/>
                        </a:rPr>
                        <a:t>IL-4, IL-13 </a:t>
                      </a:r>
                      <a:endParaRPr lang="en-US" sz="1100" b="1" dirty="0">
                        <a:solidFill>
                          <a:schemeClr val="tx1"/>
                        </a:solidFill>
                        <a:latin typeface="Palatino Linotype" pitchFamily="18"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err="1">
                          <a:solidFill>
                            <a:schemeClr val="tx1"/>
                          </a:solidFill>
                          <a:latin typeface="Palatino Linotype" pitchFamily="18" charset="0"/>
                          <a:cs typeface="Arial" pitchFamily="34" charset="0"/>
                        </a:rPr>
                        <a:t>IgE</a:t>
                      </a:r>
                      <a:r>
                        <a:rPr lang="en-US" sz="1100" b="1" dirty="0">
                          <a:solidFill>
                            <a:schemeClr val="tx1"/>
                          </a:solidFill>
                          <a:latin typeface="Palatino Linotype" pitchFamily="18" charset="0"/>
                          <a:cs typeface="Arial" pitchFamily="34" charset="0"/>
                        </a:rPr>
                        <a:t> production, mucus secretion</a:t>
                      </a:r>
                      <a:endParaRPr lang="en-US" sz="1100" b="1" dirty="0">
                        <a:solidFill>
                          <a:schemeClr val="tx1"/>
                        </a:solidFill>
                        <a:latin typeface="Palatino Linotype" pitchFamily="18" charset="0"/>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8"/>
                  </a:ext>
                </a:extLst>
              </a:tr>
              <a:tr h="570293">
                <a:tc vMerge="1">
                  <a:txBody>
                    <a:bodyPr/>
                    <a:lstStyle/>
                    <a:p>
                      <a:endParaRPr lang="en-US"/>
                    </a:p>
                  </a:txBody>
                  <a:tcPr/>
                </a:tc>
                <a:tc vMerge="1">
                  <a:txBody>
                    <a:bodyPr/>
                    <a:lstStyle/>
                    <a:p>
                      <a:endParaRPr lang="en-US"/>
                    </a:p>
                  </a:txBody>
                  <a:tcPr/>
                </a:tc>
                <a:tc>
                  <a:txBody>
                    <a:bodyPr/>
                    <a:lstStyle/>
                    <a:p>
                      <a:r>
                        <a:rPr lang="sr-Latn-CS" sz="1100" b="1" dirty="0">
                          <a:solidFill>
                            <a:schemeClr val="tx1"/>
                          </a:solidFill>
                          <a:latin typeface="Palatino Linotype" pitchFamily="18" charset="0"/>
                          <a:cs typeface="Arial" pitchFamily="34" charset="0"/>
                        </a:rPr>
                        <a:t>IL-5</a:t>
                      </a:r>
                      <a:endParaRPr lang="en-US" sz="1100" b="1" dirty="0">
                        <a:solidFill>
                          <a:schemeClr val="tx1"/>
                        </a:solidFill>
                        <a:latin typeface="Palatino Linotype" pitchFamily="18" charset="0"/>
                      </a:endParaRPr>
                    </a:p>
                  </a:txBody>
                  <a:tcPr>
                    <a:lnT w="12700" cap="flat" cmpd="sng" algn="ctr">
                      <a:solidFill>
                        <a:schemeClr val="tx1"/>
                      </a:solidFill>
                      <a:prstDash val="solid"/>
                      <a:round/>
                      <a:headEnd type="none" w="med" len="med"/>
                      <a:tailEnd type="none" w="med" len="med"/>
                    </a:lnT>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b="1" dirty="0">
                          <a:solidFill>
                            <a:schemeClr val="tx1"/>
                          </a:solidFill>
                          <a:latin typeface="Palatino Linotype" pitchFamily="18" charset="0"/>
                          <a:cs typeface="Arial" pitchFamily="34" charset="0"/>
                        </a:rPr>
                        <a:t>Formation and activation of eosinophils</a:t>
                      </a:r>
                      <a:endParaRPr lang="en-US" sz="1100" b="1" dirty="0">
                        <a:solidFill>
                          <a:schemeClr val="tx1"/>
                        </a:solidFill>
                        <a:latin typeface="Palatino Linotype" pitchFamily="18" charset="0"/>
                      </a:endParaRPr>
                    </a:p>
                  </a:txBody>
                  <a:tcPr>
                    <a:lnT w="12700" cap="flat" cmpd="sng" algn="ctr">
                      <a:solidFill>
                        <a:schemeClr val="tx1"/>
                      </a:solidFill>
                      <a:prstDash val="solid"/>
                      <a:round/>
                      <a:headEnd type="none" w="med" len="med"/>
                      <a:tailEnd type="none" w="med" len="med"/>
                    </a:lnT>
                  </a:tcPr>
                </a:tc>
                <a:extLst>
                  <a:ext uri="{0D108BD9-81ED-4DB2-BD59-A6C34878D82A}">
                    <a16:rowId xmlns="" xmlns:a16="http://schemas.microsoft.com/office/drawing/2014/main" val="10009"/>
                  </a:ext>
                </a:extLst>
              </a:tr>
            </a:tbl>
          </a:graphicData>
        </a:graphic>
      </p:graphicFrame>
      <p:sp>
        <p:nvSpPr>
          <p:cNvPr id="4" name="Oval 3"/>
          <p:cNvSpPr/>
          <p:nvPr/>
        </p:nvSpPr>
        <p:spPr>
          <a:xfrm>
            <a:off x="899592" y="112490"/>
            <a:ext cx="7200800" cy="64807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bg1"/>
                </a:solidFill>
              </a:rPr>
              <a:t>MEDIATORS </a:t>
            </a:r>
            <a:r>
              <a:rPr lang="en-US" b="1" dirty="0">
                <a:solidFill>
                  <a:schemeClr val="bg1"/>
                </a:solidFill>
              </a:rPr>
              <a:t>OF MASTOCYTES AND BASOPHILS</a:t>
            </a:r>
            <a:endParaRPr lang="en-US"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p:cNvPicPr>
          <p:nvPr/>
        </p:nvPicPr>
        <p:blipFill>
          <a:blip r:embed="rId2" cstate="print"/>
          <a:stretch>
            <a:fillRect/>
          </a:stretch>
        </p:blipFill>
        <p:spPr>
          <a:xfrm>
            <a:off x="0" y="0"/>
            <a:ext cx="9144000" cy="6845300"/>
          </a:xfrm>
          <a:prstGeom prst="rect">
            <a:avLst/>
          </a:prstGeom>
        </p:spPr>
      </p:pic>
      <p:sp>
        <p:nvSpPr>
          <p:cNvPr id="3" name="TextBox 2"/>
          <p:cNvSpPr txBox="1"/>
          <p:nvPr/>
        </p:nvSpPr>
        <p:spPr>
          <a:xfrm>
            <a:off x="139700" y="127000"/>
            <a:ext cx="8152873" cy="385105"/>
          </a:xfrm>
          <a:prstGeom prst="rect">
            <a:avLst/>
          </a:prstGeom>
          <a:noFill/>
        </p:spPr>
        <p:txBody>
          <a:bodyPr vert="horz" wrap="none" lIns="0" tIns="0" rIns="0" bIns="0" rtlCol="0">
            <a:spAutoFit/>
          </a:bodyPr>
          <a:lstStyle/>
          <a:p>
            <a:pPr>
              <a:lnSpc>
                <a:spcPts val="2880"/>
              </a:lnSpc>
            </a:pPr>
            <a:r>
              <a:rPr lang="en-US" sz="3214" b="1" dirty="0">
                <a:solidFill>
                  <a:srgbClr val="000000"/>
                </a:solidFill>
                <a:latin typeface="Times New Roman Bold"/>
                <a:cs typeface="Times New Roman Bold"/>
              </a:rPr>
              <a:t>Histamine and tryptase: serum concentrations</a:t>
            </a:r>
            <a:endParaRPr lang="en-CA" sz="3204" dirty="0">
              <a:solidFill>
                <a:srgbClr val="000000"/>
              </a:solidFill>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2"/>
          <p:cNvSpPr txBox="1"/>
          <p:nvPr/>
        </p:nvSpPr>
        <p:spPr>
          <a:xfrm>
            <a:off x="2411760" y="250013"/>
            <a:ext cx="3515578" cy="586699"/>
          </a:xfrm>
          <a:prstGeom prst="rect">
            <a:avLst/>
          </a:prstGeom>
          <a:noFill/>
        </p:spPr>
        <p:txBody>
          <a:bodyPr vert="horz" wrap="none" lIns="0" tIns="0" rIns="0" bIns="0" rtlCol="0">
            <a:spAutoFit/>
          </a:bodyPr>
          <a:lstStyle/>
          <a:p>
            <a:pPr>
              <a:lnSpc>
                <a:spcPts val="5060"/>
              </a:lnSpc>
            </a:pPr>
            <a:r>
              <a:rPr lang="en-CA" sz="3200" b="1" dirty="0">
                <a:solidFill>
                  <a:srgbClr val="000000"/>
                </a:solidFill>
                <a:latin typeface="Times New Roman" pitchFamily="18" charset="0"/>
                <a:cs typeface="Times New Roman" pitchFamily="18" charset="0"/>
              </a:rPr>
              <a:t>Effects of histamine</a:t>
            </a:r>
          </a:p>
        </p:txBody>
      </p:sp>
      <p:sp>
        <p:nvSpPr>
          <p:cNvPr id="3" name="TextBox 3"/>
          <p:cNvSpPr txBox="1"/>
          <p:nvPr/>
        </p:nvSpPr>
        <p:spPr>
          <a:xfrm>
            <a:off x="546100" y="1340768"/>
            <a:ext cx="2218556" cy="408766"/>
          </a:xfrm>
          <a:prstGeom prst="rect">
            <a:avLst/>
          </a:prstGeom>
          <a:noFill/>
        </p:spPr>
        <p:txBody>
          <a:bodyPr vert="horz" wrap="none" lIns="0" tIns="0" rIns="0" bIns="0" rtlCol="0">
            <a:spAutoFit/>
          </a:bodyPr>
          <a:lstStyle/>
          <a:p>
            <a:pPr>
              <a:lnSpc>
                <a:spcPts val="3450"/>
              </a:lnSpc>
            </a:pPr>
            <a:r>
              <a:rPr lang="en-CA" sz="2400" dirty="0">
                <a:solidFill>
                  <a:srgbClr val="E36C09"/>
                </a:solidFill>
                <a:latin typeface="Times New Roman" pitchFamily="18" charset="0"/>
                <a:cs typeface="Times New Roman" pitchFamily="18" charset="0"/>
              </a:rPr>
              <a:t>•</a:t>
            </a:r>
            <a:r>
              <a:rPr lang="en-CA" sz="2400" b="1" dirty="0">
                <a:solidFill>
                  <a:srgbClr val="E36C09"/>
                </a:solidFill>
                <a:latin typeface="Times New Roman" pitchFamily="18" charset="0"/>
                <a:cs typeface="Times New Roman" pitchFamily="18" charset="0"/>
              </a:rPr>
              <a:t> Cardiovascular</a:t>
            </a:r>
            <a:endParaRPr lang="en-CA" sz="2400" dirty="0">
              <a:solidFill>
                <a:srgbClr val="000000"/>
              </a:solidFill>
              <a:latin typeface="Times New Roman" pitchFamily="18" charset="0"/>
              <a:cs typeface="Times New Roman" pitchFamily="18" charset="0"/>
            </a:endParaRPr>
          </a:p>
        </p:txBody>
      </p:sp>
      <p:sp>
        <p:nvSpPr>
          <p:cNvPr id="4" name="TextBox 4"/>
          <p:cNvSpPr txBox="1"/>
          <p:nvPr/>
        </p:nvSpPr>
        <p:spPr>
          <a:xfrm>
            <a:off x="1003300" y="1811784"/>
            <a:ext cx="3380797" cy="769441"/>
          </a:xfrm>
          <a:prstGeom prst="rect">
            <a:avLst/>
          </a:prstGeom>
          <a:noFill/>
        </p:spPr>
        <p:txBody>
          <a:bodyPr vert="horz" wrap="none" lIns="0" tIns="0" rIns="0" bIns="0" rtlCol="0">
            <a:spAutoFit/>
          </a:bodyPr>
          <a:lstStyle/>
          <a:p>
            <a:pPr>
              <a:lnSpc>
                <a:spcPts val="3025"/>
              </a:lnSpc>
            </a:pPr>
            <a:r>
              <a:rPr lang="en-CA" sz="2400" dirty="0">
                <a:solidFill>
                  <a:srgbClr val="000000"/>
                </a:solidFill>
                <a:latin typeface="Times New Roman" pitchFamily="18" charset="0"/>
                <a:cs typeface="Times New Roman" pitchFamily="18" charset="0"/>
              </a:rPr>
              <a:t>- Decreased blood pressure</a:t>
            </a:r>
          </a:p>
          <a:p>
            <a:pPr>
              <a:lnSpc>
                <a:spcPts val="3025"/>
              </a:lnSpc>
            </a:pPr>
            <a:endParaRPr lang="en-CA" sz="2400" dirty="0">
              <a:solidFill>
                <a:srgbClr val="000000"/>
              </a:solidFill>
              <a:latin typeface="Times New Roman" pitchFamily="18" charset="0"/>
              <a:cs typeface="Times New Roman" pitchFamily="18" charset="0"/>
            </a:endParaRPr>
          </a:p>
        </p:txBody>
      </p:sp>
      <p:sp>
        <p:nvSpPr>
          <p:cNvPr id="5" name="TextBox 5"/>
          <p:cNvSpPr txBox="1"/>
          <p:nvPr/>
        </p:nvSpPr>
        <p:spPr>
          <a:xfrm>
            <a:off x="1003300" y="2192784"/>
            <a:ext cx="3813544" cy="745397"/>
          </a:xfrm>
          <a:prstGeom prst="rect">
            <a:avLst/>
          </a:prstGeom>
          <a:noFill/>
        </p:spPr>
        <p:txBody>
          <a:bodyPr vert="horz" wrap="none" lIns="0" tIns="0" rIns="0" bIns="0" rtlCol="0">
            <a:spAutoFit/>
          </a:bodyPr>
          <a:lstStyle/>
          <a:p>
            <a:pPr>
              <a:lnSpc>
                <a:spcPts val="2990"/>
              </a:lnSpc>
            </a:pPr>
            <a:r>
              <a:rPr lang="en-CA" sz="2400" dirty="0">
                <a:solidFill>
                  <a:srgbClr val="000000"/>
                </a:solidFill>
                <a:latin typeface="Times New Roman" pitchFamily="18" charset="0"/>
                <a:cs typeface="Times New Roman" pitchFamily="18" charset="0"/>
              </a:rPr>
              <a:t>- Rapid heartbeat (tachycardia)</a:t>
            </a:r>
          </a:p>
          <a:p>
            <a:pPr>
              <a:lnSpc>
                <a:spcPts val="2990"/>
              </a:lnSpc>
            </a:pPr>
            <a:endParaRPr lang="en-CA" sz="2400" dirty="0">
              <a:solidFill>
                <a:srgbClr val="000000"/>
              </a:solidFill>
              <a:latin typeface="Times New Roman" pitchFamily="18" charset="0"/>
              <a:cs typeface="Times New Roman" pitchFamily="18" charset="0"/>
            </a:endParaRPr>
          </a:p>
        </p:txBody>
      </p:sp>
      <p:sp>
        <p:nvSpPr>
          <p:cNvPr id="6" name="TextBox 6"/>
          <p:cNvSpPr txBox="1"/>
          <p:nvPr/>
        </p:nvSpPr>
        <p:spPr>
          <a:xfrm>
            <a:off x="1003300" y="2624584"/>
            <a:ext cx="6876883" cy="641201"/>
          </a:xfrm>
          <a:prstGeom prst="rect">
            <a:avLst/>
          </a:prstGeom>
          <a:noFill/>
        </p:spPr>
        <p:txBody>
          <a:bodyPr vert="horz" wrap="none" lIns="0" tIns="0" rIns="0" bIns="0" rtlCol="0">
            <a:spAutoFit/>
          </a:bodyPr>
          <a:lstStyle/>
          <a:p>
            <a:pPr marL="342900" indent="-342900">
              <a:lnSpc>
                <a:spcPts val="2520"/>
              </a:lnSpc>
            </a:pPr>
            <a:r>
              <a:rPr lang="en-US" sz="2400" dirty="0" smtClean="0">
                <a:solidFill>
                  <a:srgbClr val="000000"/>
                </a:solidFill>
                <a:latin typeface="Times New Roman" pitchFamily="18" charset="0"/>
                <a:cs typeface="Times New Roman" pitchFamily="18" charset="0"/>
              </a:rPr>
              <a:t>- Edema </a:t>
            </a:r>
            <a:r>
              <a:rPr lang="en-US" sz="2400" dirty="0">
                <a:solidFill>
                  <a:srgbClr val="000000"/>
                </a:solidFill>
                <a:latin typeface="Times New Roman" pitchFamily="18" charset="0"/>
                <a:cs typeface="Times New Roman" pitchFamily="18" charset="0"/>
              </a:rPr>
              <a:t>(detachment of endothelial cells and increased </a:t>
            </a:r>
            <a:endParaRPr lang="x-none" sz="2400" dirty="0">
              <a:solidFill>
                <a:srgbClr val="000000"/>
              </a:solidFill>
              <a:latin typeface="Times New Roman" pitchFamily="18" charset="0"/>
              <a:cs typeface="Times New Roman" pitchFamily="18" charset="0"/>
            </a:endParaRPr>
          </a:p>
          <a:p>
            <a:pPr>
              <a:lnSpc>
                <a:spcPts val="2520"/>
              </a:lnSpc>
            </a:pPr>
            <a:r>
              <a:rPr lang="en-US" sz="2400" dirty="0">
                <a:solidFill>
                  <a:srgbClr val="000000"/>
                </a:solidFill>
                <a:latin typeface="Times New Roman" pitchFamily="18" charset="0"/>
                <a:cs typeface="Times New Roman" pitchFamily="18" charset="0"/>
              </a:rPr>
              <a:t>permeability)</a:t>
            </a:r>
            <a:endParaRPr lang="en-CA" sz="2400" dirty="0">
              <a:solidFill>
                <a:srgbClr val="000000"/>
              </a:solidFill>
              <a:latin typeface="Times New Roman" pitchFamily="18" charset="0"/>
              <a:cs typeface="Times New Roman" pitchFamily="18" charset="0"/>
            </a:endParaRPr>
          </a:p>
        </p:txBody>
      </p:sp>
      <p:sp>
        <p:nvSpPr>
          <p:cNvPr id="7" name="TextBox 7"/>
          <p:cNvSpPr txBox="1"/>
          <p:nvPr/>
        </p:nvSpPr>
        <p:spPr>
          <a:xfrm>
            <a:off x="546100" y="3405535"/>
            <a:ext cx="1756891" cy="812723"/>
          </a:xfrm>
          <a:prstGeom prst="rect">
            <a:avLst/>
          </a:prstGeom>
          <a:noFill/>
        </p:spPr>
        <p:txBody>
          <a:bodyPr vert="horz" wrap="none" lIns="0" tIns="0" rIns="0" bIns="0" rtlCol="0">
            <a:spAutoFit/>
          </a:bodyPr>
          <a:lstStyle/>
          <a:p>
            <a:pPr>
              <a:lnSpc>
                <a:spcPts val="3340"/>
              </a:lnSpc>
            </a:pPr>
            <a:r>
              <a:rPr lang="en-CA" sz="2400" dirty="0">
                <a:solidFill>
                  <a:srgbClr val="E36C09"/>
                </a:solidFill>
                <a:latin typeface="Times New Roman" pitchFamily="18" charset="0"/>
                <a:cs typeface="Times New Roman" pitchFamily="18" charset="0"/>
              </a:rPr>
              <a:t>•</a:t>
            </a:r>
            <a:r>
              <a:rPr lang="en-CA" sz="2400" b="1" dirty="0">
                <a:solidFill>
                  <a:srgbClr val="E36C09"/>
                </a:solidFill>
                <a:latin typeface="Times New Roman" pitchFamily="18" charset="0"/>
                <a:cs typeface="Times New Roman" pitchFamily="18" charset="0"/>
              </a:rPr>
              <a:t> Respiratory</a:t>
            </a:r>
          </a:p>
          <a:p>
            <a:pPr>
              <a:lnSpc>
                <a:spcPts val="3340"/>
              </a:lnSpc>
            </a:pPr>
            <a:endParaRPr lang="en-CA" sz="2400" dirty="0">
              <a:solidFill>
                <a:srgbClr val="000000"/>
              </a:solidFill>
              <a:latin typeface="Times New Roman" pitchFamily="18" charset="0"/>
              <a:cs typeface="Times New Roman" pitchFamily="18" charset="0"/>
            </a:endParaRPr>
          </a:p>
        </p:txBody>
      </p:sp>
      <p:sp>
        <p:nvSpPr>
          <p:cNvPr id="8" name="TextBox 8"/>
          <p:cNvSpPr txBox="1"/>
          <p:nvPr/>
        </p:nvSpPr>
        <p:spPr>
          <a:xfrm>
            <a:off x="1003300" y="3837335"/>
            <a:ext cx="2689839" cy="722955"/>
          </a:xfrm>
          <a:prstGeom prst="rect">
            <a:avLst/>
          </a:prstGeom>
          <a:noFill/>
        </p:spPr>
        <p:txBody>
          <a:bodyPr vert="horz" wrap="none" lIns="0" tIns="0" rIns="0" bIns="0" rtlCol="0">
            <a:spAutoFit/>
          </a:bodyPr>
          <a:lstStyle/>
          <a:p>
            <a:pPr>
              <a:lnSpc>
                <a:spcPts val="2925"/>
              </a:lnSpc>
            </a:pPr>
            <a:r>
              <a:rPr lang="en-CA" sz="2400" dirty="0">
                <a:solidFill>
                  <a:srgbClr val="000000"/>
                </a:solidFill>
                <a:latin typeface="Times New Roman" pitchFamily="18" charset="0"/>
                <a:cs typeface="Times New Roman" pitchFamily="18" charset="0"/>
              </a:rPr>
              <a:t>- Bronchoconstriction</a:t>
            </a:r>
          </a:p>
          <a:p>
            <a:pPr>
              <a:lnSpc>
                <a:spcPts val="2925"/>
              </a:lnSpc>
            </a:pPr>
            <a:endParaRPr lang="en-CA" sz="2400" dirty="0">
              <a:solidFill>
                <a:srgbClr val="000000"/>
              </a:solidFill>
              <a:latin typeface="Times New Roman" pitchFamily="18" charset="0"/>
              <a:cs typeface="Times New Roman" pitchFamily="18" charset="0"/>
            </a:endParaRPr>
          </a:p>
        </p:txBody>
      </p:sp>
      <p:sp>
        <p:nvSpPr>
          <p:cNvPr id="9" name="TextBox 9"/>
          <p:cNvSpPr txBox="1"/>
          <p:nvPr/>
        </p:nvSpPr>
        <p:spPr>
          <a:xfrm>
            <a:off x="546100" y="4349402"/>
            <a:ext cx="2297937" cy="812723"/>
          </a:xfrm>
          <a:prstGeom prst="rect">
            <a:avLst/>
          </a:prstGeom>
          <a:noFill/>
        </p:spPr>
        <p:txBody>
          <a:bodyPr vert="horz" wrap="none" lIns="0" tIns="0" rIns="0" bIns="0" rtlCol="0">
            <a:spAutoFit/>
          </a:bodyPr>
          <a:lstStyle/>
          <a:p>
            <a:pPr>
              <a:lnSpc>
                <a:spcPts val="3255"/>
              </a:lnSpc>
            </a:pPr>
            <a:r>
              <a:rPr lang="en-CA" sz="2400" dirty="0">
                <a:solidFill>
                  <a:srgbClr val="E36C09"/>
                </a:solidFill>
                <a:latin typeface="Times New Roman" pitchFamily="18" charset="0"/>
                <a:cs typeface="Times New Roman" pitchFamily="18" charset="0"/>
              </a:rPr>
              <a:t>•</a:t>
            </a:r>
            <a:r>
              <a:rPr lang="en-CA" sz="2400" b="1" dirty="0">
                <a:solidFill>
                  <a:srgbClr val="E36C09"/>
                </a:solidFill>
                <a:latin typeface="Times New Roman" pitchFamily="18" charset="0"/>
                <a:cs typeface="Times New Roman" pitchFamily="18" charset="0"/>
              </a:rPr>
              <a:t> Gastrointestinal</a:t>
            </a:r>
          </a:p>
          <a:p>
            <a:pPr>
              <a:lnSpc>
                <a:spcPts val="3255"/>
              </a:lnSpc>
            </a:pPr>
            <a:endParaRPr lang="en-CA" sz="2400" dirty="0">
              <a:solidFill>
                <a:srgbClr val="000000"/>
              </a:solidFill>
              <a:latin typeface="Times New Roman" pitchFamily="18" charset="0"/>
              <a:cs typeface="Times New Roman" pitchFamily="18" charset="0"/>
            </a:endParaRPr>
          </a:p>
        </p:txBody>
      </p:sp>
      <p:sp>
        <p:nvSpPr>
          <p:cNvPr id="10" name="TextBox 10"/>
          <p:cNvSpPr txBox="1"/>
          <p:nvPr/>
        </p:nvSpPr>
        <p:spPr>
          <a:xfrm>
            <a:off x="1003300" y="4768502"/>
            <a:ext cx="5147243" cy="379912"/>
          </a:xfrm>
          <a:prstGeom prst="rect">
            <a:avLst/>
          </a:prstGeom>
          <a:noFill/>
        </p:spPr>
        <p:txBody>
          <a:bodyPr vert="horz" wrap="none" lIns="0" tIns="0" rIns="0" bIns="0" rtlCol="0">
            <a:spAutoFit/>
          </a:bodyPr>
          <a:lstStyle/>
          <a:p>
            <a:pPr>
              <a:lnSpc>
                <a:spcPts val="3220"/>
              </a:lnSpc>
            </a:pPr>
            <a:r>
              <a:rPr lang="en-CA" sz="2400" dirty="0">
                <a:solidFill>
                  <a:srgbClr val="000000"/>
                </a:solidFill>
                <a:latin typeface="Times New Roman" pitchFamily="18" charset="0"/>
                <a:cs typeface="Times New Roman" pitchFamily="18" charset="0"/>
              </a:rPr>
              <a:t>- </a:t>
            </a:r>
            <a:r>
              <a:rPr lang="en-US" sz="2400" dirty="0">
                <a:solidFill>
                  <a:srgbClr val="000000"/>
                </a:solidFill>
                <a:latin typeface="Times New Roman" pitchFamily="18" charset="0"/>
                <a:cs typeface="Times New Roman" pitchFamily="18" charset="0"/>
              </a:rPr>
              <a:t>Smooth muscle contraction and diarrhea</a:t>
            </a:r>
            <a:endParaRPr lang="en-CA" sz="2400" dirty="0">
              <a:solidFill>
                <a:srgbClr val="000000"/>
              </a:solidFill>
              <a:latin typeface="Times New Roman" pitchFamily="18" charset="0"/>
              <a:cs typeface="Times New Roman" pitchFamily="18" charset="0"/>
            </a:endParaRPr>
          </a:p>
        </p:txBody>
      </p:sp>
      <p:sp>
        <p:nvSpPr>
          <p:cNvPr id="11" name="TextBox 11"/>
          <p:cNvSpPr txBox="1"/>
          <p:nvPr/>
        </p:nvSpPr>
        <p:spPr>
          <a:xfrm>
            <a:off x="546100" y="5404122"/>
            <a:ext cx="1226298" cy="857607"/>
          </a:xfrm>
          <a:prstGeom prst="rect">
            <a:avLst/>
          </a:prstGeom>
          <a:noFill/>
        </p:spPr>
        <p:txBody>
          <a:bodyPr vert="horz" wrap="none" lIns="0" tIns="0" rIns="0" bIns="0" rtlCol="0">
            <a:spAutoFit/>
          </a:bodyPr>
          <a:lstStyle/>
          <a:p>
            <a:pPr>
              <a:lnSpc>
                <a:spcPts val="3450"/>
              </a:lnSpc>
            </a:pPr>
            <a:r>
              <a:rPr lang="en-CA" sz="2400" dirty="0">
                <a:solidFill>
                  <a:srgbClr val="E36C09"/>
                </a:solidFill>
                <a:latin typeface="Times New Roman" pitchFamily="18" charset="0"/>
                <a:cs typeface="Times New Roman" pitchFamily="18" charset="0"/>
              </a:rPr>
              <a:t>•</a:t>
            </a:r>
            <a:r>
              <a:rPr lang="en-CA" sz="2400" b="1" dirty="0">
                <a:solidFill>
                  <a:srgbClr val="E36C09"/>
                </a:solidFill>
                <a:latin typeface="Times New Roman" pitchFamily="18" charset="0"/>
                <a:cs typeface="Times New Roman" pitchFamily="18" charset="0"/>
              </a:rPr>
              <a:t> Leather</a:t>
            </a:r>
          </a:p>
          <a:p>
            <a:pPr>
              <a:lnSpc>
                <a:spcPts val="3450"/>
              </a:lnSpc>
            </a:pPr>
            <a:endParaRPr lang="en-CA" sz="2400" dirty="0">
              <a:solidFill>
                <a:srgbClr val="000000"/>
              </a:solidFill>
              <a:latin typeface="Times New Roman" pitchFamily="18" charset="0"/>
              <a:cs typeface="Times New Roman" pitchFamily="18" charset="0"/>
            </a:endParaRPr>
          </a:p>
        </p:txBody>
      </p:sp>
      <p:sp>
        <p:nvSpPr>
          <p:cNvPr id="12" name="TextBox 12"/>
          <p:cNvSpPr txBox="1"/>
          <p:nvPr/>
        </p:nvSpPr>
        <p:spPr>
          <a:xfrm>
            <a:off x="1003300" y="5848622"/>
            <a:ext cx="1271182" cy="790281"/>
          </a:xfrm>
          <a:prstGeom prst="rect">
            <a:avLst/>
          </a:prstGeom>
          <a:noFill/>
        </p:spPr>
        <p:txBody>
          <a:bodyPr vert="horz" wrap="none" lIns="0" tIns="0" rIns="0" bIns="0" rtlCol="0">
            <a:spAutoFit/>
          </a:bodyPr>
          <a:lstStyle/>
          <a:p>
            <a:pPr>
              <a:lnSpc>
                <a:spcPts val="3220"/>
              </a:lnSpc>
            </a:pPr>
            <a:r>
              <a:rPr lang="en-CA" sz="2400" dirty="0">
                <a:solidFill>
                  <a:srgbClr val="000000"/>
                </a:solidFill>
                <a:latin typeface="Times New Roman" pitchFamily="18" charset="0"/>
                <a:cs typeface="Times New Roman" pitchFamily="18" charset="0"/>
              </a:rPr>
              <a:t>- Urticaria</a:t>
            </a:r>
          </a:p>
          <a:p>
            <a:pPr>
              <a:lnSpc>
                <a:spcPts val="3220"/>
              </a:lnSpc>
            </a:pPr>
            <a:endParaRPr lang="en-CA" sz="2400" dirty="0">
              <a:solidFill>
                <a:srgbClr val="00000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7376" y="83096"/>
            <a:ext cx="7239000" cy="609600"/>
          </a:xfrm>
        </p:spPr>
        <p:txBody>
          <a:bodyPr>
            <a:normAutofit/>
          </a:bodyPr>
          <a:lstStyle/>
          <a:p>
            <a:pPr algn="ctr"/>
            <a:r>
              <a:rPr lang="en-US" sz="2800" b="1" dirty="0">
                <a:solidFill>
                  <a:schemeClr val="tx1"/>
                </a:solidFill>
                <a:latin typeface="Times New Roman" pitchFamily="18" charset="0"/>
                <a:cs typeface="Times New Roman" pitchFamily="18" charset="0"/>
              </a:rPr>
              <a:t>Late phase reaction</a:t>
            </a:r>
          </a:p>
        </p:txBody>
      </p:sp>
      <p:sp>
        <p:nvSpPr>
          <p:cNvPr id="3" name="Content Placeholder 2"/>
          <p:cNvSpPr>
            <a:spLocks noGrp="1"/>
          </p:cNvSpPr>
          <p:nvPr>
            <p:ph idx="1"/>
          </p:nvPr>
        </p:nvSpPr>
        <p:spPr>
          <a:xfrm>
            <a:off x="228600" y="1268760"/>
            <a:ext cx="8663880" cy="5112568"/>
          </a:xfrm>
        </p:spPr>
        <p:txBody>
          <a:bodyPr>
            <a:noAutofit/>
          </a:bodyPr>
          <a:lstStyle/>
          <a:p>
            <a:pPr marL="381000" indent="-381000">
              <a:lnSpc>
                <a:spcPct val="105000"/>
              </a:lnSpc>
              <a:buFont typeface="Wingdings" pitchFamily="2" charset="2"/>
              <a:buChar char="§"/>
            </a:pPr>
            <a:r>
              <a:rPr lang="en-US" sz="2000" b="1" dirty="0">
                <a:latin typeface="Times New Roman" pitchFamily="18" charset="0"/>
                <a:cs typeface="Times New Roman" pitchFamily="18" charset="0"/>
              </a:rPr>
              <a:t>Late phase of allergic </a:t>
            </a:r>
            <a:r>
              <a:rPr lang="en-US" sz="2000" b="1" dirty="0" smtClean="0">
                <a:latin typeface="Times New Roman" pitchFamily="18" charset="0"/>
                <a:cs typeface="Times New Roman" pitchFamily="18" charset="0"/>
              </a:rPr>
              <a:t>reaction </a:t>
            </a:r>
            <a:r>
              <a:rPr lang="en-US" sz="2000" dirty="0" smtClean="0">
                <a:latin typeface="Times New Roman" pitchFamily="18" charset="0"/>
                <a:cs typeface="Times New Roman" pitchFamily="18" charset="0"/>
              </a:rPr>
              <a:t>(</a:t>
            </a:r>
            <a:r>
              <a:rPr lang="en-US" sz="2000" dirty="0">
                <a:latin typeface="Times New Roman" pitchFamily="18" charset="0"/>
                <a:cs typeface="Times New Roman" pitchFamily="18" charset="0"/>
              </a:rPr>
              <a:t>appears 2 to 8 hours after allergen entry. Cytokines (TNF, IL-1, IL-4, IL-5, IL-13) and chemokines produced by mast cells cause inflammation and stimulate the mobilization of various leukocytes, especially eosinophils and Th2 lymphocytes to the site activation of mast cells by allergen.</a:t>
            </a:r>
            <a:endParaRPr lang="sr-Latn-CS" sz="2000" dirty="0">
              <a:latin typeface="Times New Roman" pitchFamily="18" charset="0"/>
              <a:cs typeface="Times New Roman" pitchFamily="18" charset="0"/>
            </a:endParaRPr>
          </a:p>
          <a:p>
            <a:pPr marL="381000" indent="-381000">
              <a:lnSpc>
                <a:spcPct val="105000"/>
              </a:lnSpc>
              <a:buFont typeface="Wingdings" pitchFamily="2" charset="2"/>
              <a:buChar char="§"/>
            </a:pPr>
            <a:r>
              <a:rPr lang="en-US" sz="2000" dirty="0">
                <a:latin typeface="Times New Roman" pitchFamily="18" charset="0"/>
                <a:cs typeface="Times New Roman" pitchFamily="18" charset="0"/>
              </a:rPr>
              <a:t>Leukocytes participating in the late phase reaction are: </a:t>
            </a:r>
            <a:r>
              <a:rPr lang="en-US" sz="2000" b="1" dirty="0">
                <a:latin typeface="Times New Roman" pitchFamily="18" charset="0"/>
                <a:cs typeface="Times New Roman" pitchFamily="18" charset="0"/>
              </a:rPr>
              <a:t>eosinophils, neutrophils and Th2 cells</a:t>
            </a:r>
            <a:r>
              <a:rPr lang="en-US" sz="2000" dirty="0">
                <a:latin typeface="Times New Roman" pitchFamily="18" charset="0"/>
                <a:cs typeface="Times New Roman" pitchFamily="18" charset="0"/>
              </a:rPr>
              <a:t>.</a:t>
            </a:r>
            <a:endParaRPr lang="x-none" sz="2000" dirty="0">
              <a:latin typeface="Times New Roman" pitchFamily="18" charset="0"/>
              <a:cs typeface="Times New Roman" pitchFamily="18" charset="0"/>
            </a:endParaRPr>
          </a:p>
          <a:p>
            <a:pPr>
              <a:lnSpc>
                <a:spcPct val="105000"/>
              </a:lnSpc>
              <a:buFont typeface="Courier New" panose="02070309020205020404" pitchFamily="49" charset="0"/>
              <a:buChar char="o"/>
            </a:pPr>
            <a:r>
              <a:rPr lang="en-US" sz="2000" dirty="0">
                <a:latin typeface="Times New Roman" pitchFamily="18" charset="0"/>
                <a:cs typeface="Times New Roman" pitchFamily="18" charset="0"/>
              </a:rPr>
              <a:t>Th2 cells produce cytokines (IL-4, IL-5, IL-13) that activate eosinophils (IL-5 is an eosinophil activator).</a:t>
            </a:r>
          </a:p>
          <a:p>
            <a:pPr>
              <a:lnSpc>
                <a:spcPct val="105000"/>
              </a:lnSpc>
              <a:buFont typeface="Courier New" panose="02070309020205020404" pitchFamily="49" charset="0"/>
              <a:buChar char="o"/>
            </a:pPr>
            <a:r>
              <a:rPr lang="en-US" sz="2000" dirty="0">
                <a:latin typeface="Times New Roman" pitchFamily="18" charset="0"/>
                <a:cs typeface="Times New Roman" pitchFamily="18" charset="0"/>
              </a:rPr>
              <a:t>Activated eosinophils participate in the pathological process in allergic diseases: they release the contents of their granules (enzymes that can damage tissue) and produce and release lipid mediators that cause prolonged bronchoconstriction, mucus secretion, and increase vascular permeability.</a:t>
            </a:r>
            <a:endParaRPr lang="sr-Latn-CS" sz="2000" b="1" dirty="0">
              <a:latin typeface="Times New Roman" pitchFamily="18" charset="0"/>
              <a:cs typeface="Times New Roman" pitchFamily="18" charset="0"/>
            </a:endParaRPr>
          </a:p>
          <a:p>
            <a:endParaRPr lang="en-US" sz="20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2"/>
          <p:cNvSpPr txBox="1"/>
          <p:nvPr/>
        </p:nvSpPr>
        <p:spPr>
          <a:xfrm>
            <a:off x="2971800" y="546100"/>
            <a:ext cx="4058803" cy="589905"/>
          </a:xfrm>
          <a:prstGeom prst="rect">
            <a:avLst/>
          </a:prstGeom>
          <a:noFill/>
        </p:spPr>
        <p:txBody>
          <a:bodyPr vert="horz" wrap="none" lIns="0" tIns="0" rIns="0" bIns="0" rtlCol="0">
            <a:spAutoFit/>
          </a:bodyPr>
          <a:lstStyle/>
          <a:p>
            <a:pPr>
              <a:lnSpc>
                <a:spcPts val="4600"/>
              </a:lnSpc>
            </a:pPr>
            <a:r>
              <a:rPr lang="en-CA" sz="3998" dirty="0">
                <a:solidFill>
                  <a:srgbClr val="000000"/>
                </a:solidFill>
                <a:latin typeface="Times New Roman"/>
                <a:cs typeface="Times New Roman"/>
              </a:rPr>
              <a:t>Learning objectives</a:t>
            </a:r>
            <a:endParaRPr lang="en-CA" sz="3998" dirty="0">
              <a:solidFill>
                <a:srgbClr val="000000"/>
              </a:solidFill>
            </a:endParaRPr>
          </a:p>
        </p:txBody>
      </p:sp>
      <p:sp>
        <p:nvSpPr>
          <p:cNvPr id="3" name="TextBox 3"/>
          <p:cNvSpPr txBox="1"/>
          <p:nvPr/>
        </p:nvSpPr>
        <p:spPr>
          <a:xfrm>
            <a:off x="368300" y="1460500"/>
            <a:ext cx="8121582" cy="621004"/>
          </a:xfrm>
          <a:prstGeom prst="rect">
            <a:avLst/>
          </a:prstGeom>
          <a:noFill/>
        </p:spPr>
        <p:txBody>
          <a:bodyPr vert="horz" wrap="none" lIns="0" tIns="0" rIns="0" bIns="0" rtlCol="0">
            <a:spAutoFit/>
          </a:bodyPr>
          <a:lstStyle/>
          <a:p>
            <a:pPr>
              <a:lnSpc>
                <a:spcPts val="2400"/>
              </a:lnSpc>
              <a:tabLst>
                <a:tab pos="342900" algn="l"/>
              </a:tabLst>
            </a:pPr>
            <a:r>
              <a:rPr lang="en-CA" sz="2495" dirty="0">
                <a:solidFill>
                  <a:srgbClr val="000000"/>
                </a:solidFill>
                <a:latin typeface="Arial"/>
                <a:cs typeface="Arial"/>
              </a:rPr>
              <a:t>•</a:t>
            </a:r>
            <a:r>
              <a:rPr lang="en-CA" sz="2495" dirty="0">
                <a:solidFill>
                  <a:srgbClr val="000000"/>
                </a:solidFill>
                <a:latin typeface="Times New Roman"/>
                <a:cs typeface="Times New Roman"/>
              </a:rPr>
              <a:t> </a:t>
            </a:r>
            <a:r>
              <a:rPr lang="en-US" sz="2495" dirty="0">
                <a:solidFill>
                  <a:srgbClr val="000000"/>
                </a:solidFill>
                <a:latin typeface="Times New Roman"/>
                <a:cs typeface="Times New Roman"/>
              </a:rPr>
              <a:t>introduce students to basic terms: allergy, </a:t>
            </a:r>
            <a:r>
              <a:rPr lang="en-US" sz="2495" dirty="0" err="1">
                <a:solidFill>
                  <a:srgbClr val="000000"/>
                </a:solidFill>
                <a:latin typeface="Times New Roman"/>
                <a:cs typeface="Times New Roman"/>
              </a:rPr>
              <a:t>atopy</a:t>
            </a:r>
            <a:r>
              <a:rPr lang="en-US" sz="2495" dirty="0">
                <a:solidFill>
                  <a:srgbClr val="000000"/>
                </a:solidFill>
                <a:latin typeface="Times New Roman"/>
                <a:cs typeface="Times New Roman"/>
              </a:rPr>
              <a:t>, anaphylaxis, </a:t>
            </a:r>
            <a:endParaRPr lang="x-none" sz="2495" dirty="0">
              <a:solidFill>
                <a:srgbClr val="000000"/>
              </a:solidFill>
              <a:latin typeface="Times New Roman"/>
              <a:cs typeface="Times New Roman"/>
            </a:endParaRPr>
          </a:p>
          <a:p>
            <a:pPr>
              <a:lnSpc>
                <a:spcPts val="2400"/>
              </a:lnSpc>
              <a:tabLst>
                <a:tab pos="342900" algn="l"/>
              </a:tabLst>
            </a:pPr>
            <a:r>
              <a:rPr lang="en-US" sz="2495" dirty="0">
                <a:solidFill>
                  <a:srgbClr val="000000"/>
                </a:solidFill>
                <a:latin typeface="Times New Roman"/>
                <a:cs typeface="Times New Roman"/>
              </a:rPr>
              <a:t>hypersensitivity reactions</a:t>
            </a:r>
            <a:endParaRPr lang="en-CA" sz="2495" dirty="0">
              <a:solidFill>
                <a:srgbClr val="000000"/>
              </a:solidFill>
            </a:endParaRPr>
          </a:p>
        </p:txBody>
      </p:sp>
      <p:sp>
        <p:nvSpPr>
          <p:cNvPr id="4" name="TextBox 4"/>
          <p:cNvSpPr txBox="1"/>
          <p:nvPr/>
        </p:nvSpPr>
        <p:spPr>
          <a:xfrm>
            <a:off x="368300" y="2146300"/>
            <a:ext cx="7615867" cy="923330"/>
          </a:xfrm>
          <a:prstGeom prst="rect">
            <a:avLst/>
          </a:prstGeom>
          <a:noFill/>
        </p:spPr>
        <p:txBody>
          <a:bodyPr vert="horz" wrap="none" lIns="0" tIns="0" rIns="0" bIns="0" rtlCol="0">
            <a:spAutoFit/>
          </a:bodyPr>
          <a:lstStyle/>
          <a:p>
            <a:pPr>
              <a:lnSpc>
                <a:spcPts val="2400"/>
              </a:lnSpc>
              <a:tabLst>
                <a:tab pos="342900" algn="l"/>
              </a:tabLst>
            </a:pPr>
            <a:r>
              <a:rPr lang="en-CA" sz="2498" dirty="0">
                <a:solidFill>
                  <a:srgbClr val="000000"/>
                </a:solidFill>
                <a:latin typeface="Arial"/>
                <a:cs typeface="Arial"/>
              </a:rPr>
              <a:t>•</a:t>
            </a:r>
            <a:r>
              <a:rPr lang="en-CA" sz="2498" dirty="0">
                <a:solidFill>
                  <a:srgbClr val="000000"/>
                </a:solidFill>
                <a:latin typeface="Times New Roman"/>
                <a:cs typeface="Times New Roman"/>
              </a:rPr>
              <a:t> </a:t>
            </a:r>
            <a:r>
              <a:rPr lang="x-none" sz="2498" dirty="0">
                <a:solidFill>
                  <a:srgbClr val="000000"/>
                </a:solidFill>
                <a:latin typeface="Times New Roman"/>
                <a:cs typeface="Times New Roman"/>
              </a:rPr>
              <a:t>that</a:t>
            </a:r>
            <a:r>
              <a:rPr lang="en-US" sz="2498" dirty="0">
                <a:solidFill>
                  <a:srgbClr val="000000"/>
                </a:solidFill>
                <a:latin typeface="Times New Roman"/>
                <a:cs typeface="Times New Roman"/>
              </a:rPr>
              <a:t> students to learn to distinguish between anaphylactic </a:t>
            </a:r>
            <a:endParaRPr lang="x-none" sz="2498" dirty="0">
              <a:solidFill>
                <a:srgbClr val="000000"/>
              </a:solidFill>
              <a:latin typeface="Times New Roman"/>
              <a:cs typeface="Times New Roman"/>
            </a:endParaRPr>
          </a:p>
          <a:p>
            <a:pPr>
              <a:lnSpc>
                <a:spcPts val="2400"/>
              </a:lnSpc>
              <a:tabLst>
                <a:tab pos="342900" algn="l"/>
              </a:tabLst>
            </a:pPr>
            <a:r>
              <a:rPr lang="en-US" sz="2498" dirty="0">
                <a:solidFill>
                  <a:srgbClr val="000000"/>
                </a:solidFill>
                <a:latin typeface="Times New Roman"/>
                <a:cs typeface="Times New Roman"/>
              </a:rPr>
              <a:t>and </a:t>
            </a:r>
            <a:r>
              <a:rPr lang="en-US" sz="2498" dirty="0" err="1">
                <a:solidFill>
                  <a:srgbClr val="000000"/>
                </a:solidFill>
                <a:latin typeface="Times New Roman"/>
                <a:cs typeface="Times New Roman"/>
              </a:rPr>
              <a:t>anaphylactoid</a:t>
            </a:r>
            <a:r>
              <a:rPr lang="en-US" sz="2498" dirty="0">
                <a:solidFill>
                  <a:srgbClr val="000000"/>
                </a:solidFill>
                <a:latin typeface="Times New Roman"/>
                <a:cs typeface="Times New Roman"/>
              </a:rPr>
              <a:t> reactions</a:t>
            </a:r>
            <a:endParaRPr lang="en-CA" sz="2495" dirty="0">
              <a:solidFill>
                <a:srgbClr val="000000"/>
              </a:solidFill>
              <a:latin typeface="Times New Roman"/>
              <a:cs typeface="Times New Roman"/>
            </a:endParaRPr>
          </a:p>
          <a:p>
            <a:pPr>
              <a:lnSpc>
                <a:spcPts val="2400"/>
              </a:lnSpc>
            </a:pPr>
            <a:endParaRPr lang="en-CA" sz="2495" dirty="0">
              <a:solidFill>
                <a:srgbClr val="000000"/>
              </a:solidFill>
            </a:endParaRPr>
          </a:p>
        </p:txBody>
      </p:sp>
      <p:sp>
        <p:nvSpPr>
          <p:cNvPr id="5" name="TextBox 5"/>
          <p:cNvSpPr txBox="1"/>
          <p:nvPr/>
        </p:nvSpPr>
        <p:spPr>
          <a:xfrm>
            <a:off x="368300" y="2832100"/>
            <a:ext cx="8239435" cy="923330"/>
          </a:xfrm>
          <a:prstGeom prst="rect">
            <a:avLst/>
          </a:prstGeom>
          <a:noFill/>
        </p:spPr>
        <p:txBody>
          <a:bodyPr vert="horz" wrap="none" lIns="0" tIns="0" rIns="0" bIns="0" rtlCol="0">
            <a:spAutoFit/>
          </a:bodyPr>
          <a:lstStyle/>
          <a:p>
            <a:pPr>
              <a:lnSpc>
                <a:spcPts val="2400"/>
              </a:lnSpc>
              <a:tabLst>
                <a:tab pos="342900" algn="l"/>
              </a:tabLst>
            </a:pPr>
            <a:r>
              <a:rPr lang="en-CA" sz="2495" dirty="0">
                <a:solidFill>
                  <a:srgbClr val="000000"/>
                </a:solidFill>
                <a:latin typeface="Arial"/>
                <a:cs typeface="Arial"/>
              </a:rPr>
              <a:t>•</a:t>
            </a:r>
            <a:r>
              <a:rPr lang="en-CA" sz="2495" dirty="0">
                <a:solidFill>
                  <a:srgbClr val="000000"/>
                </a:solidFill>
                <a:latin typeface="Times New Roman"/>
                <a:cs typeface="Times New Roman"/>
              </a:rPr>
              <a:t> </a:t>
            </a:r>
            <a:r>
              <a:rPr lang="en-US" sz="2495" dirty="0">
                <a:solidFill>
                  <a:srgbClr val="000000"/>
                </a:solidFill>
                <a:latin typeface="Times New Roman"/>
                <a:cs typeface="Times New Roman"/>
              </a:rPr>
              <a:t>that students understand the role of genetic and environmental </a:t>
            </a:r>
            <a:endParaRPr lang="x-none" sz="2495" dirty="0">
              <a:solidFill>
                <a:srgbClr val="000000"/>
              </a:solidFill>
              <a:latin typeface="Times New Roman"/>
              <a:cs typeface="Times New Roman"/>
            </a:endParaRPr>
          </a:p>
          <a:p>
            <a:pPr>
              <a:lnSpc>
                <a:spcPts val="2400"/>
              </a:lnSpc>
              <a:tabLst>
                <a:tab pos="342900" algn="l"/>
              </a:tabLst>
            </a:pPr>
            <a:r>
              <a:rPr lang="en-US" sz="2495" dirty="0">
                <a:solidFill>
                  <a:srgbClr val="000000"/>
                </a:solidFill>
                <a:latin typeface="Times New Roman"/>
                <a:cs typeface="Times New Roman"/>
              </a:rPr>
              <a:t>factors in the occurrence of hypersensitivity reactions</a:t>
            </a:r>
            <a:endParaRPr lang="en-CA" sz="2495" dirty="0">
              <a:solidFill>
                <a:srgbClr val="000000"/>
              </a:solidFill>
              <a:latin typeface="Times New Roman"/>
              <a:cs typeface="Times New Roman"/>
            </a:endParaRPr>
          </a:p>
          <a:p>
            <a:pPr>
              <a:lnSpc>
                <a:spcPts val="2400"/>
              </a:lnSpc>
            </a:pPr>
            <a:endParaRPr lang="en-CA" sz="2495" dirty="0">
              <a:solidFill>
                <a:srgbClr val="000000"/>
              </a:solidFill>
            </a:endParaRPr>
          </a:p>
        </p:txBody>
      </p:sp>
      <p:sp>
        <p:nvSpPr>
          <p:cNvPr id="6" name="TextBox 6"/>
          <p:cNvSpPr txBox="1"/>
          <p:nvPr/>
        </p:nvSpPr>
        <p:spPr>
          <a:xfrm>
            <a:off x="368300" y="3517900"/>
            <a:ext cx="7118937" cy="923330"/>
          </a:xfrm>
          <a:prstGeom prst="rect">
            <a:avLst/>
          </a:prstGeom>
          <a:noFill/>
        </p:spPr>
        <p:txBody>
          <a:bodyPr vert="horz" wrap="none" lIns="0" tIns="0" rIns="0" bIns="0" rtlCol="0">
            <a:spAutoFit/>
          </a:bodyPr>
          <a:lstStyle/>
          <a:p>
            <a:pPr>
              <a:lnSpc>
                <a:spcPts val="2400"/>
              </a:lnSpc>
              <a:tabLst>
                <a:tab pos="342900" algn="l"/>
              </a:tabLst>
            </a:pPr>
            <a:r>
              <a:rPr lang="en-CA" sz="2495" dirty="0">
                <a:solidFill>
                  <a:srgbClr val="000000"/>
                </a:solidFill>
                <a:latin typeface="Arial"/>
                <a:cs typeface="Arial"/>
              </a:rPr>
              <a:t>•</a:t>
            </a:r>
            <a:r>
              <a:rPr lang="en-CA" sz="2495" dirty="0">
                <a:solidFill>
                  <a:srgbClr val="000000"/>
                </a:solidFill>
                <a:latin typeface="Times New Roman"/>
                <a:cs typeface="Times New Roman"/>
              </a:rPr>
              <a:t> </a:t>
            </a:r>
            <a:r>
              <a:rPr lang="x-none" sz="2495" dirty="0">
                <a:solidFill>
                  <a:srgbClr val="000000"/>
                </a:solidFill>
                <a:latin typeface="Times New Roman"/>
                <a:cs typeface="Times New Roman"/>
              </a:rPr>
              <a:t>that</a:t>
            </a:r>
            <a:r>
              <a:rPr lang="en-US" sz="2495" dirty="0">
                <a:solidFill>
                  <a:srgbClr val="000000"/>
                </a:solidFill>
                <a:latin typeface="Times New Roman"/>
                <a:cs typeface="Times New Roman"/>
              </a:rPr>
              <a:t> students to learn the pathogenesis of four types of</a:t>
            </a:r>
            <a:endParaRPr lang="x-none" sz="2495" dirty="0">
              <a:solidFill>
                <a:srgbClr val="000000"/>
              </a:solidFill>
              <a:latin typeface="Times New Roman"/>
              <a:cs typeface="Times New Roman"/>
            </a:endParaRPr>
          </a:p>
          <a:p>
            <a:pPr>
              <a:lnSpc>
                <a:spcPts val="2400"/>
              </a:lnSpc>
              <a:tabLst>
                <a:tab pos="342900" algn="l"/>
              </a:tabLst>
            </a:pPr>
            <a:r>
              <a:rPr lang="en-US" sz="2495" dirty="0">
                <a:solidFill>
                  <a:srgbClr val="000000"/>
                </a:solidFill>
                <a:latin typeface="Times New Roman"/>
                <a:cs typeface="Times New Roman"/>
              </a:rPr>
              <a:t> hypersensitivity reactions</a:t>
            </a:r>
            <a:endParaRPr lang="en-CA" sz="2495" dirty="0">
              <a:solidFill>
                <a:srgbClr val="000000"/>
              </a:solidFill>
              <a:latin typeface="Times New Roman"/>
              <a:cs typeface="Times New Roman"/>
            </a:endParaRPr>
          </a:p>
          <a:p>
            <a:pPr>
              <a:lnSpc>
                <a:spcPts val="2400"/>
              </a:lnSpc>
            </a:pPr>
            <a:endParaRPr lang="en-CA" sz="2495" dirty="0">
              <a:solidFill>
                <a:srgbClr val="000000"/>
              </a:solidFill>
            </a:endParaRPr>
          </a:p>
        </p:txBody>
      </p:sp>
      <p:sp>
        <p:nvSpPr>
          <p:cNvPr id="7" name="TextBox 7"/>
          <p:cNvSpPr txBox="1"/>
          <p:nvPr/>
        </p:nvSpPr>
        <p:spPr>
          <a:xfrm>
            <a:off x="368300" y="4203700"/>
            <a:ext cx="7484421" cy="621004"/>
          </a:xfrm>
          <a:prstGeom prst="rect">
            <a:avLst/>
          </a:prstGeom>
          <a:noFill/>
        </p:spPr>
        <p:txBody>
          <a:bodyPr vert="horz" wrap="none" lIns="0" tIns="0" rIns="0" bIns="0" rtlCol="0">
            <a:spAutoFit/>
          </a:bodyPr>
          <a:lstStyle/>
          <a:p>
            <a:pPr>
              <a:lnSpc>
                <a:spcPts val="2400"/>
              </a:lnSpc>
              <a:tabLst>
                <a:tab pos="342900" algn="l"/>
              </a:tabLst>
            </a:pPr>
            <a:r>
              <a:rPr lang="en-CA" sz="2495" dirty="0">
                <a:solidFill>
                  <a:srgbClr val="000000"/>
                </a:solidFill>
                <a:latin typeface="Arial"/>
                <a:cs typeface="Arial"/>
              </a:rPr>
              <a:t>•</a:t>
            </a:r>
            <a:r>
              <a:rPr lang="en-CA" sz="2495" dirty="0">
                <a:solidFill>
                  <a:srgbClr val="000000"/>
                </a:solidFill>
                <a:latin typeface="Times New Roman"/>
                <a:cs typeface="Times New Roman"/>
              </a:rPr>
              <a:t> </a:t>
            </a:r>
            <a:r>
              <a:rPr lang="en-US" sz="2495" dirty="0">
                <a:solidFill>
                  <a:srgbClr val="000000"/>
                </a:solidFill>
                <a:latin typeface="Times New Roman"/>
                <a:cs typeface="Times New Roman"/>
              </a:rPr>
              <a:t>that students understand the mechanism of establishment</a:t>
            </a:r>
            <a:endParaRPr lang="x-none" sz="2495" dirty="0">
              <a:solidFill>
                <a:srgbClr val="000000"/>
              </a:solidFill>
              <a:latin typeface="Times New Roman"/>
              <a:cs typeface="Times New Roman"/>
            </a:endParaRPr>
          </a:p>
          <a:p>
            <a:pPr>
              <a:lnSpc>
                <a:spcPts val="2400"/>
              </a:lnSpc>
              <a:tabLst>
                <a:tab pos="342900" algn="l"/>
              </a:tabLst>
            </a:pPr>
            <a:r>
              <a:rPr lang="en-US" sz="2495" dirty="0">
                <a:solidFill>
                  <a:srgbClr val="000000"/>
                </a:solidFill>
                <a:latin typeface="Times New Roman"/>
                <a:cs typeface="Times New Roman"/>
              </a:rPr>
              <a:t> of auto tolerance and emergence of autoimmunity</a:t>
            </a:r>
            <a:endParaRPr lang="en-CA" sz="2495" dirty="0">
              <a:solidFill>
                <a:srgbClr val="000000"/>
              </a:solidFill>
            </a:endParaRPr>
          </a:p>
        </p:txBody>
      </p:sp>
      <p:sp>
        <p:nvSpPr>
          <p:cNvPr id="8" name="TextBox 8"/>
          <p:cNvSpPr txBox="1"/>
          <p:nvPr/>
        </p:nvSpPr>
        <p:spPr>
          <a:xfrm>
            <a:off x="368300" y="4889500"/>
            <a:ext cx="7145226" cy="923330"/>
          </a:xfrm>
          <a:prstGeom prst="rect">
            <a:avLst/>
          </a:prstGeom>
          <a:noFill/>
        </p:spPr>
        <p:txBody>
          <a:bodyPr vert="horz" wrap="none" lIns="0" tIns="0" rIns="0" bIns="0" rtlCol="0">
            <a:spAutoFit/>
          </a:bodyPr>
          <a:lstStyle/>
          <a:p>
            <a:pPr>
              <a:lnSpc>
                <a:spcPts val="2400"/>
              </a:lnSpc>
              <a:tabLst>
                <a:tab pos="342900" algn="l"/>
              </a:tabLst>
            </a:pPr>
            <a:r>
              <a:rPr lang="en-CA" sz="2495" dirty="0">
                <a:solidFill>
                  <a:srgbClr val="000000"/>
                </a:solidFill>
                <a:latin typeface="Arial"/>
                <a:cs typeface="Arial"/>
              </a:rPr>
              <a:t>•</a:t>
            </a:r>
            <a:r>
              <a:rPr lang="en-CA" sz="2495" dirty="0">
                <a:solidFill>
                  <a:srgbClr val="000000"/>
                </a:solidFill>
                <a:latin typeface="Times New Roman"/>
                <a:cs typeface="Times New Roman"/>
              </a:rPr>
              <a:t> </a:t>
            </a:r>
            <a:r>
              <a:rPr lang="en-US" sz="2495" dirty="0">
                <a:solidFill>
                  <a:srgbClr val="000000"/>
                </a:solidFill>
                <a:latin typeface="Times New Roman"/>
                <a:cs typeface="Times New Roman"/>
              </a:rPr>
              <a:t>that students become familiar with organ-specific and </a:t>
            </a:r>
            <a:endParaRPr lang="x-none" sz="2495" dirty="0">
              <a:solidFill>
                <a:srgbClr val="000000"/>
              </a:solidFill>
              <a:latin typeface="Times New Roman"/>
              <a:cs typeface="Times New Roman"/>
            </a:endParaRPr>
          </a:p>
          <a:p>
            <a:pPr>
              <a:lnSpc>
                <a:spcPts val="2400"/>
              </a:lnSpc>
              <a:tabLst>
                <a:tab pos="342900" algn="l"/>
              </a:tabLst>
            </a:pPr>
            <a:r>
              <a:rPr lang="en-US" sz="2495" dirty="0">
                <a:solidFill>
                  <a:srgbClr val="000000"/>
                </a:solidFill>
                <a:latin typeface="Times New Roman"/>
                <a:cs typeface="Times New Roman"/>
              </a:rPr>
              <a:t>organ-nonspecific autoimmune diseases</a:t>
            </a:r>
            <a:endParaRPr lang="en-CA" sz="2498" dirty="0">
              <a:solidFill>
                <a:srgbClr val="000000"/>
              </a:solidFill>
              <a:latin typeface="Times New Roman"/>
              <a:cs typeface="Times New Roman"/>
            </a:endParaRPr>
          </a:p>
          <a:p>
            <a:pPr>
              <a:lnSpc>
                <a:spcPts val="2400"/>
              </a:lnSpc>
            </a:pPr>
            <a:endParaRPr lang="en-CA" sz="2498" dirty="0">
              <a:solidFill>
                <a:srgbClr val="000000"/>
              </a:solidFill>
            </a:endParaRPr>
          </a:p>
        </p:txBody>
      </p:sp>
      <p:sp>
        <p:nvSpPr>
          <p:cNvPr id="9" name="TextBox 9"/>
          <p:cNvSpPr txBox="1"/>
          <p:nvPr/>
        </p:nvSpPr>
        <p:spPr>
          <a:xfrm>
            <a:off x="368300" y="5537200"/>
            <a:ext cx="8775700" cy="1115690"/>
          </a:xfrm>
          <a:prstGeom prst="rect">
            <a:avLst/>
          </a:prstGeom>
          <a:noFill/>
        </p:spPr>
        <p:txBody>
          <a:bodyPr vert="horz" wrap="square" lIns="0" tIns="0" rIns="0" bIns="0" rtlCol="0">
            <a:spAutoFit/>
          </a:bodyPr>
          <a:lstStyle/>
          <a:p>
            <a:pPr>
              <a:lnSpc>
                <a:spcPts val="2875"/>
              </a:lnSpc>
            </a:pPr>
            <a:r>
              <a:rPr lang="en-CA" sz="2495" dirty="0">
                <a:solidFill>
                  <a:srgbClr val="000000"/>
                </a:solidFill>
                <a:latin typeface="Arial"/>
                <a:cs typeface="Arial"/>
              </a:rPr>
              <a:t>•</a:t>
            </a:r>
            <a:r>
              <a:rPr lang="en-CA" sz="2495" dirty="0">
                <a:solidFill>
                  <a:srgbClr val="000000"/>
                </a:solidFill>
                <a:latin typeface="Times New Roman"/>
                <a:cs typeface="Times New Roman"/>
              </a:rPr>
              <a:t> </a:t>
            </a:r>
            <a:r>
              <a:rPr lang="en-US" sz="2495" dirty="0">
                <a:solidFill>
                  <a:srgbClr val="000000"/>
                </a:solidFill>
                <a:latin typeface="Times New Roman"/>
                <a:cs typeface="Times New Roman"/>
              </a:rPr>
              <a:t>introduce students with the basic immune reactions in transplantation </a:t>
            </a:r>
            <a:r>
              <a:rPr lang="en-US" sz="2495" dirty="0" err="1">
                <a:solidFill>
                  <a:srgbClr val="000000"/>
                </a:solidFill>
                <a:latin typeface="Times New Roman"/>
                <a:cs typeface="Times New Roman"/>
              </a:rPr>
              <a:t>immunopathology</a:t>
            </a:r>
            <a:endParaRPr lang="en-CA" sz="2495" dirty="0">
              <a:solidFill>
                <a:srgbClr val="000000"/>
              </a:solidFill>
              <a:latin typeface="Times New Roman"/>
              <a:cs typeface="Times New Roman"/>
            </a:endParaRPr>
          </a:p>
          <a:p>
            <a:pPr>
              <a:lnSpc>
                <a:spcPts val="2875"/>
              </a:lnSpc>
            </a:pPr>
            <a:endParaRPr lang="en-CA" sz="2495" dirty="0">
              <a:solidFill>
                <a:srgbClr val="000000"/>
              </a:solidFill>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p:cNvPicPr>
          <p:nvPr>
            <p:ph sz="half" idx="1"/>
          </p:nvPr>
        </p:nvPicPr>
        <p:blipFill>
          <a:blip r:embed="rId2" cstate="print"/>
          <a:stretch>
            <a:fillRect/>
          </a:stretch>
        </p:blipFill>
        <p:spPr bwMode="auto">
          <a:xfrm>
            <a:off x="304800" y="1295400"/>
            <a:ext cx="4572000" cy="5105400"/>
          </a:xfrm>
          <a:prstGeom prst="rect">
            <a:avLst/>
          </a:prstGeom>
          <a:noFill/>
          <a:ln w="9525">
            <a:noFill/>
            <a:miter lim="800000"/>
            <a:headEnd/>
            <a:tailEnd/>
          </a:ln>
        </p:spPr>
      </p:pic>
      <p:sp>
        <p:nvSpPr>
          <p:cNvPr id="9" name="Rectangle 8"/>
          <p:cNvSpPr/>
          <p:nvPr/>
        </p:nvSpPr>
        <p:spPr>
          <a:xfrm>
            <a:off x="4876800" y="1371600"/>
            <a:ext cx="4114800" cy="5324535"/>
          </a:xfrm>
          <a:prstGeom prst="rect">
            <a:avLst/>
          </a:prstGeom>
        </p:spPr>
        <p:txBody>
          <a:bodyPr wrap="square">
            <a:spAutoFit/>
          </a:bodyPr>
          <a:lstStyle/>
          <a:p>
            <a:r>
              <a:rPr lang="fr-FR" sz="2000" b="1" dirty="0">
                <a:latin typeface="Palatino Linotype" pitchFamily="18" charset="0"/>
              </a:rPr>
              <a:t>Th2 lymphocytes</a:t>
            </a:r>
            <a:r>
              <a:rPr lang="fr-FR" sz="2000" dirty="0">
                <a:latin typeface="Palatino Linotype" pitchFamily="18" charset="0"/>
              </a:rPr>
              <a:t> </a:t>
            </a:r>
            <a:r>
              <a:rPr lang="fr-FR" sz="2000" dirty="0" err="1">
                <a:latin typeface="Palatino Linotype" pitchFamily="18" charset="0"/>
              </a:rPr>
              <a:t>secrete</a:t>
            </a:r>
            <a:r>
              <a:rPr lang="fr-FR" sz="2000" dirty="0">
                <a:latin typeface="Palatino Linotype" pitchFamily="18" charset="0"/>
              </a:rPr>
              <a:t> IL-3, IL-4, IL-5, IL-13, TNF-α and GM-CSF</a:t>
            </a:r>
            <a:r>
              <a:rPr lang="en-US" sz="2000" dirty="0">
                <a:latin typeface="Palatino Linotype" pitchFamily="18" charset="0"/>
              </a:rPr>
              <a:t>. </a:t>
            </a:r>
            <a:endParaRPr lang="x-none" sz="2000" dirty="0">
              <a:latin typeface="Palatino Linotype" pitchFamily="18" charset="0"/>
            </a:endParaRPr>
          </a:p>
          <a:p>
            <a:endParaRPr lang="x-none" sz="2000" dirty="0">
              <a:latin typeface="Palatino Linotype" pitchFamily="18" charset="0"/>
            </a:endParaRPr>
          </a:p>
          <a:p>
            <a:endParaRPr lang="x-none" sz="2000" dirty="0">
              <a:latin typeface="Palatino Linotype" pitchFamily="18" charset="0"/>
            </a:endParaRPr>
          </a:p>
          <a:p>
            <a:endParaRPr lang="x-none" sz="2000" dirty="0">
              <a:latin typeface="Palatino Linotype" pitchFamily="18" charset="0"/>
            </a:endParaRPr>
          </a:p>
          <a:p>
            <a:r>
              <a:rPr lang="en-US" sz="2000" b="1" dirty="0">
                <a:latin typeface="Palatino Linotype" pitchFamily="18" charset="0"/>
              </a:rPr>
              <a:t>IL-3, IL-5 and GM-CSF </a:t>
            </a:r>
            <a:r>
              <a:rPr lang="en-US" sz="2000" dirty="0">
                <a:latin typeface="Palatino Linotype" pitchFamily="18" charset="0"/>
              </a:rPr>
              <a:t>affect the development, maturation, activation and survival of eosinophils, while </a:t>
            </a:r>
            <a:r>
              <a:rPr lang="en-US" sz="2000" b="1" dirty="0">
                <a:latin typeface="Palatino Linotype" pitchFamily="18" charset="0"/>
              </a:rPr>
              <a:t>IL-4, IL-5, IL-13 and TNF-α </a:t>
            </a:r>
            <a:r>
              <a:rPr lang="en-US" sz="2000" dirty="0">
                <a:latin typeface="Palatino Linotype" pitchFamily="18" charset="0"/>
              </a:rPr>
              <a:t>increase the expression of the adhesion molecule VCAM-1, which enables the adhesion of neutrophils. monocytes and eosinophils for the vascular endothelium and promotes the migration of these cells into the tissue</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p:cNvPicPr>
          <p:nvPr>
            <p:ph sz="half" idx="1"/>
          </p:nvPr>
        </p:nvPicPr>
        <p:blipFill>
          <a:blip r:embed="rId2" cstate="print"/>
          <a:stretch>
            <a:fillRect/>
          </a:stretch>
        </p:blipFill>
        <p:spPr bwMode="auto">
          <a:xfrm>
            <a:off x="304800" y="1295400"/>
            <a:ext cx="4572000" cy="5105400"/>
          </a:xfrm>
          <a:prstGeom prst="rect">
            <a:avLst/>
          </a:prstGeom>
          <a:noFill/>
          <a:ln w="9525">
            <a:noFill/>
            <a:miter lim="800000"/>
            <a:headEnd/>
            <a:tailEnd/>
          </a:ln>
        </p:spPr>
      </p:pic>
      <p:sp>
        <p:nvSpPr>
          <p:cNvPr id="9" name="Rectangle 8"/>
          <p:cNvSpPr/>
          <p:nvPr/>
        </p:nvSpPr>
        <p:spPr>
          <a:xfrm>
            <a:off x="4876800" y="1371600"/>
            <a:ext cx="4114800" cy="4604146"/>
          </a:xfrm>
          <a:prstGeom prst="rect">
            <a:avLst/>
          </a:prstGeom>
        </p:spPr>
        <p:txBody>
          <a:bodyPr wrap="square">
            <a:spAutoFit/>
          </a:bodyPr>
          <a:lstStyle/>
          <a:p>
            <a:pPr marL="381000" indent="-381000">
              <a:lnSpc>
                <a:spcPct val="105000"/>
              </a:lnSpc>
              <a:buFont typeface="Wingdings" pitchFamily="2" charset="2"/>
              <a:buChar char="§"/>
            </a:pPr>
            <a:r>
              <a:rPr lang="en-US" sz="2000" dirty="0">
                <a:latin typeface="Palatino Linotype" pitchFamily="18" charset="0"/>
              </a:rPr>
              <a:t>Eosinophils and neutrophils release proteases that damage tissue.</a:t>
            </a:r>
          </a:p>
          <a:p>
            <a:pPr marL="381000" indent="-381000">
              <a:lnSpc>
                <a:spcPct val="105000"/>
              </a:lnSpc>
              <a:buFont typeface="Wingdings" pitchFamily="2" charset="2"/>
              <a:buChar char="§"/>
            </a:pPr>
            <a:r>
              <a:rPr lang="en-US" sz="2000" dirty="0">
                <a:latin typeface="Palatino Linotype" pitchFamily="18" charset="0"/>
              </a:rPr>
              <a:t>Activated eosinophils participate in the pathological process in allergic diseases: they release the contents of their granules (enzymes that can damage tissue) and produce and release lipid mediators that cause prolonged bronchoconstriction, mucus secretion, and increase vascular permeability.</a:t>
            </a:r>
            <a:endParaRPr lang="sr-Latn-CS" sz="2000" dirty="0">
              <a:latin typeface="Palatino Linotype" pitchFamily="18" charset="0"/>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p:cNvPicPr>
          <p:nvPr/>
        </p:nvPicPr>
        <p:blipFill>
          <a:blip r:embed="rId2" cstate="print"/>
          <a:stretch>
            <a:fillRect/>
          </a:stretch>
        </p:blipFill>
        <p:spPr>
          <a:xfrm>
            <a:off x="0" y="0"/>
            <a:ext cx="9144000" cy="6845300"/>
          </a:xfrm>
          <a:prstGeom prst="rect">
            <a:avLst/>
          </a:prstGeom>
        </p:spPr>
      </p:pic>
      <p:sp>
        <p:nvSpPr>
          <p:cNvPr id="3" name="TextBox 2"/>
          <p:cNvSpPr txBox="1"/>
          <p:nvPr/>
        </p:nvSpPr>
        <p:spPr>
          <a:xfrm>
            <a:off x="2489200" y="482600"/>
            <a:ext cx="3624775" cy="589905"/>
          </a:xfrm>
          <a:prstGeom prst="rect">
            <a:avLst/>
          </a:prstGeom>
          <a:noFill/>
        </p:spPr>
        <p:txBody>
          <a:bodyPr vert="horz" wrap="none" lIns="0" tIns="0" rIns="0" bIns="0" rtlCol="0">
            <a:spAutoFit/>
          </a:bodyPr>
          <a:lstStyle/>
          <a:p>
            <a:pPr>
              <a:lnSpc>
                <a:spcPts val="4600"/>
              </a:lnSpc>
            </a:pPr>
            <a:r>
              <a:rPr lang="en-CA" sz="3998" dirty="0">
                <a:solidFill>
                  <a:srgbClr val="000000"/>
                </a:solidFill>
                <a:latin typeface="Times New Roman"/>
                <a:cs typeface="Times New Roman"/>
              </a:rPr>
              <a:t>Allergy marathon</a:t>
            </a:r>
            <a:endParaRPr lang="en-CA" sz="3998" dirty="0">
              <a:solidFill>
                <a:srgbClr val="000000"/>
              </a:solidFill>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4"/>
          <p:cNvSpPr txBox="1"/>
          <p:nvPr/>
        </p:nvSpPr>
        <p:spPr>
          <a:xfrm>
            <a:off x="787400" y="1295400"/>
            <a:ext cx="2232342" cy="332912"/>
          </a:xfrm>
          <a:prstGeom prst="rect">
            <a:avLst/>
          </a:prstGeom>
          <a:noFill/>
        </p:spPr>
        <p:txBody>
          <a:bodyPr vert="horz" wrap="none" lIns="0" tIns="0" rIns="0" bIns="0" rtlCol="0">
            <a:spAutoFit/>
          </a:bodyPr>
          <a:lstStyle/>
          <a:p>
            <a:pPr>
              <a:lnSpc>
                <a:spcPts val="2520"/>
              </a:lnSpc>
            </a:pPr>
            <a:r>
              <a:rPr lang="en-CA" sz="2795" dirty="0">
                <a:solidFill>
                  <a:srgbClr val="E36C09"/>
                </a:solidFill>
                <a:latin typeface="Arial"/>
                <a:cs typeface="Arial"/>
              </a:rPr>
              <a:t>•</a:t>
            </a:r>
            <a:r>
              <a:rPr lang="en-CA" sz="2805" b="1" dirty="0">
                <a:solidFill>
                  <a:srgbClr val="E36C09"/>
                </a:solidFill>
                <a:latin typeface="Times New Roman Bold"/>
                <a:cs typeface="Times New Roman Bold"/>
              </a:rPr>
              <a:t> Anaphylaxis:</a:t>
            </a:r>
            <a:endParaRPr lang="en-CA" sz="2795" dirty="0">
              <a:solidFill>
                <a:srgbClr val="000000"/>
              </a:solidFill>
            </a:endParaRPr>
          </a:p>
        </p:txBody>
      </p:sp>
      <p:sp>
        <p:nvSpPr>
          <p:cNvPr id="5" name="TextBox 5"/>
          <p:cNvSpPr txBox="1"/>
          <p:nvPr/>
        </p:nvSpPr>
        <p:spPr>
          <a:xfrm>
            <a:off x="1244600" y="1701800"/>
            <a:ext cx="6936130" cy="1192634"/>
          </a:xfrm>
          <a:prstGeom prst="rect">
            <a:avLst/>
          </a:prstGeom>
          <a:noFill/>
        </p:spPr>
        <p:txBody>
          <a:bodyPr vert="horz" wrap="none" lIns="0" tIns="0" rIns="0" bIns="0" rtlCol="0">
            <a:spAutoFit/>
          </a:bodyPr>
          <a:lstStyle/>
          <a:p>
            <a:pPr marL="457200" indent="-457200">
              <a:lnSpc>
                <a:spcPts val="3100"/>
              </a:lnSpc>
              <a:buFontTx/>
              <a:buChar char="-"/>
            </a:pPr>
            <a:r>
              <a:rPr lang="en-CA" sz="2808" b="1" dirty="0">
                <a:solidFill>
                  <a:srgbClr val="E36C09"/>
                </a:solidFill>
                <a:latin typeface="Times New Roman Bold"/>
                <a:cs typeface="Times New Roman Bold"/>
              </a:rPr>
              <a:t>immune-mediated syndrome </a:t>
            </a:r>
            <a:r>
              <a:rPr lang="en-CA" sz="2798" dirty="0">
                <a:solidFill>
                  <a:srgbClr val="000000"/>
                </a:solidFill>
                <a:latin typeface="Times New Roman"/>
                <a:cs typeface="Times New Roman"/>
              </a:rPr>
              <a:t>which can be </a:t>
            </a:r>
            <a:endParaRPr lang="x-none" sz="2798" dirty="0">
              <a:solidFill>
                <a:srgbClr val="000000"/>
              </a:solidFill>
              <a:latin typeface="Times New Roman"/>
              <a:cs typeface="Times New Roman"/>
            </a:endParaRPr>
          </a:p>
          <a:p>
            <a:pPr>
              <a:lnSpc>
                <a:spcPts val="3100"/>
              </a:lnSpc>
            </a:pPr>
            <a:r>
              <a:rPr lang="en-CA" sz="2798" dirty="0">
                <a:solidFill>
                  <a:srgbClr val="000000"/>
                </a:solidFill>
                <a:latin typeface="Times New Roman"/>
                <a:cs typeface="Times New Roman"/>
              </a:rPr>
              <a:t>life-threatening,</a:t>
            </a:r>
            <a:endParaRPr lang="en-CA" sz="2795" dirty="0">
              <a:solidFill>
                <a:srgbClr val="000000"/>
              </a:solidFill>
              <a:latin typeface="Times New Roman"/>
              <a:cs typeface="Times New Roman"/>
            </a:endParaRPr>
          </a:p>
          <a:p>
            <a:pPr>
              <a:lnSpc>
                <a:spcPts val="3100"/>
              </a:lnSpc>
            </a:pPr>
            <a:endParaRPr lang="en-CA" sz="2795" dirty="0">
              <a:solidFill>
                <a:srgbClr val="000000"/>
              </a:solidFill>
            </a:endParaRPr>
          </a:p>
        </p:txBody>
      </p:sp>
      <p:sp>
        <p:nvSpPr>
          <p:cNvPr id="6" name="TextBox 6"/>
          <p:cNvSpPr txBox="1"/>
          <p:nvPr/>
        </p:nvSpPr>
        <p:spPr>
          <a:xfrm>
            <a:off x="1244600" y="2565400"/>
            <a:ext cx="7197483" cy="1538883"/>
          </a:xfrm>
          <a:prstGeom prst="rect">
            <a:avLst/>
          </a:prstGeom>
          <a:noFill/>
        </p:spPr>
        <p:txBody>
          <a:bodyPr vert="horz" wrap="none" lIns="0" tIns="0" rIns="0" bIns="0" rtlCol="0">
            <a:spAutoFit/>
          </a:bodyPr>
          <a:lstStyle/>
          <a:p>
            <a:pPr marL="457200" indent="-457200">
              <a:lnSpc>
                <a:spcPts val="3000"/>
              </a:lnSpc>
              <a:buFontTx/>
              <a:buChar char="-"/>
            </a:pPr>
            <a:r>
              <a:rPr lang="en-US" sz="2795" dirty="0">
                <a:solidFill>
                  <a:srgbClr val="000000"/>
                </a:solidFill>
                <a:latin typeface="Times New Roman"/>
                <a:cs typeface="Times New Roman"/>
              </a:rPr>
              <a:t>it is caused by the sudden release of mediators </a:t>
            </a:r>
            <a:endParaRPr lang="x-none" sz="2795" dirty="0">
              <a:solidFill>
                <a:srgbClr val="000000"/>
              </a:solidFill>
              <a:latin typeface="Times New Roman"/>
              <a:cs typeface="Times New Roman"/>
            </a:endParaRPr>
          </a:p>
          <a:p>
            <a:pPr>
              <a:lnSpc>
                <a:spcPts val="3000"/>
              </a:lnSpc>
            </a:pPr>
            <a:r>
              <a:rPr lang="en-US" sz="2795" dirty="0">
                <a:solidFill>
                  <a:srgbClr val="000000"/>
                </a:solidFill>
                <a:latin typeface="Times New Roman"/>
                <a:cs typeface="Times New Roman"/>
              </a:rPr>
              <a:t>from mast cells and basophilic leukocytes</a:t>
            </a:r>
            <a:r>
              <a:rPr lang="x-none" sz="2795" dirty="0">
                <a:solidFill>
                  <a:srgbClr val="000000"/>
                </a:solidFill>
                <a:latin typeface="Times New Roman"/>
                <a:cs typeface="Times New Roman"/>
              </a:rPr>
              <a:t> </a:t>
            </a:r>
            <a:r>
              <a:rPr lang="en-US" sz="2795" dirty="0">
                <a:solidFill>
                  <a:srgbClr val="000000"/>
                </a:solidFill>
                <a:latin typeface="Times New Roman"/>
                <a:cs typeface="Times New Roman"/>
              </a:rPr>
              <a:t>into</a:t>
            </a:r>
            <a:endParaRPr lang="x-none" sz="2795" dirty="0">
              <a:solidFill>
                <a:srgbClr val="000000"/>
              </a:solidFill>
              <a:latin typeface="Times New Roman"/>
              <a:cs typeface="Times New Roman"/>
            </a:endParaRPr>
          </a:p>
          <a:p>
            <a:pPr>
              <a:lnSpc>
                <a:spcPts val="3000"/>
              </a:lnSpc>
            </a:pPr>
            <a:r>
              <a:rPr lang="en-US" sz="2795" dirty="0">
                <a:solidFill>
                  <a:srgbClr val="000000"/>
                </a:solidFill>
                <a:latin typeface="Times New Roman"/>
                <a:cs typeface="Times New Roman"/>
              </a:rPr>
              <a:t>the circulation</a:t>
            </a:r>
            <a:endParaRPr lang="en-CA" sz="2798" dirty="0">
              <a:solidFill>
                <a:srgbClr val="000000"/>
              </a:solidFill>
              <a:latin typeface="Times New Roman"/>
              <a:cs typeface="Times New Roman"/>
            </a:endParaRPr>
          </a:p>
          <a:p>
            <a:pPr>
              <a:lnSpc>
                <a:spcPts val="3000"/>
              </a:lnSpc>
            </a:pPr>
            <a:endParaRPr lang="en-CA" sz="2798" dirty="0">
              <a:solidFill>
                <a:srgbClr val="000000"/>
              </a:solidFill>
            </a:endParaRPr>
          </a:p>
        </p:txBody>
      </p:sp>
      <p:sp>
        <p:nvSpPr>
          <p:cNvPr id="8" name="TextBox 8"/>
          <p:cNvSpPr txBox="1"/>
          <p:nvPr/>
        </p:nvSpPr>
        <p:spPr>
          <a:xfrm>
            <a:off x="787400" y="3771900"/>
            <a:ext cx="3917034" cy="410369"/>
          </a:xfrm>
          <a:prstGeom prst="rect">
            <a:avLst/>
          </a:prstGeom>
          <a:noFill/>
        </p:spPr>
        <p:txBody>
          <a:bodyPr vert="horz" wrap="none" lIns="0" tIns="0" rIns="0" bIns="0" rtlCol="0">
            <a:spAutoFit/>
          </a:bodyPr>
          <a:lstStyle/>
          <a:p>
            <a:pPr>
              <a:lnSpc>
                <a:spcPts val="3220"/>
              </a:lnSpc>
            </a:pPr>
            <a:r>
              <a:rPr lang="en-CA" sz="2795" dirty="0">
                <a:solidFill>
                  <a:srgbClr val="E36C09"/>
                </a:solidFill>
                <a:latin typeface="Arial"/>
                <a:cs typeface="Arial"/>
              </a:rPr>
              <a:t>•</a:t>
            </a:r>
            <a:r>
              <a:rPr lang="en-CA" sz="2805" b="1" dirty="0">
                <a:solidFill>
                  <a:srgbClr val="E36C09"/>
                </a:solidFill>
                <a:latin typeface="Times New Roman Bold"/>
                <a:cs typeface="Times New Roman Bold"/>
              </a:rPr>
              <a:t> Anaphylactoid reaction:</a:t>
            </a:r>
            <a:endParaRPr lang="en-CA" sz="2795" dirty="0">
              <a:solidFill>
                <a:srgbClr val="000000"/>
              </a:solidFill>
            </a:endParaRPr>
          </a:p>
        </p:txBody>
      </p:sp>
      <p:sp>
        <p:nvSpPr>
          <p:cNvPr id="9" name="TextBox 9"/>
          <p:cNvSpPr txBox="1"/>
          <p:nvPr/>
        </p:nvSpPr>
        <p:spPr>
          <a:xfrm>
            <a:off x="1244600" y="4241800"/>
            <a:ext cx="7402604" cy="410369"/>
          </a:xfrm>
          <a:prstGeom prst="rect">
            <a:avLst/>
          </a:prstGeom>
          <a:noFill/>
        </p:spPr>
        <p:txBody>
          <a:bodyPr vert="horz" wrap="none" lIns="0" tIns="0" rIns="0" bIns="0" rtlCol="0">
            <a:spAutoFit/>
          </a:bodyPr>
          <a:lstStyle/>
          <a:p>
            <a:pPr>
              <a:lnSpc>
                <a:spcPts val="3220"/>
              </a:lnSpc>
            </a:pPr>
            <a:r>
              <a:rPr lang="en-CA" sz="2795" dirty="0">
                <a:solidFill>
                  <a:srgbClr val="000000"/>
                </a:solidFill>
                <a:latin typeface="Arial"/>
                <a:cs typeface="Arial"/>
              </a:rPr>
              <a:t>-</a:t>
            </a:r>
            <a:r>
              <a:rPr lang="en-CA" sz="2795" dirty="0">
                <a:solidFill>
                  <a:srgbClr val="000000"/>
                </a:solidFill>
                <a:latin typeface="Times New Roman"/>
                <a:cs typeface="Times New Roman"/>
              </a:rPr>
              <a:t> </a:t>
            </a:r>
            <a:r>
              <a:rPr lang="en-US" sz="2795" dirty="0">
                <a:solidFill>
                  <a:srgbClr val="000000"/>
                </a:solidFill>
                <a:latin typeface="Times New Roman"/>
                <a:cs typeface="Times New Roman"/>
              </a:rPr>
              <a:t>a syndrome that cannot be differentiated clinically</a:t>
            </a:r>
            <a:endParaRPr lang="en-CA" sz="2795" dirty="0">
              <a:solidFill>
                <a:srgbClr val="000000"/>
              </a:solidFill>
            </a:endParaRPr>
          </a:p>
        </p:txBody>
      </p:sp>
      <p:sp>
        <p:nvSpPr>
          <p:cNvPr id="10" name="TextBox 10"/>
          <p:cNvSpPr txBox="1"/>
          <p:nvPr/>
        </p:nvSpPr>
        <p:spPr>
          <a:xfrm>
            <a:off x="1244600" y="4711700"/>
            <a:ext cx="2976777" cy="820738"/>
          </a:xfrm>
          <a:prstGeom prst="rect">
            <a:avLst/>
          </a:prstGeom>
          <a:noFill/>
        </p:spPr>
        <p:txBody>
          <a:bodyPr vert="horz" wrap="none" lIns="0" tIns="0" rIns="0" bIns="0" rtlCol="0">
            <a:spAutoFit/>
          </a:bodyPr>
          <a:lstStyle/>
          <a:p>
            <a:pPr>
              <a:lnSpc>
                <a:spcPts val="3220"/>
              </a:lnSpc>
            </a:pPr>
            <a:r>
              <a:rPr lang="en-CA" sz="2798" dirty="0">
                <a:solidFill>
                  <a:srgbClr val="000000"/>
                </a:solidFill>
                <a:latin typeface="Arial"/>
                <a:cs typeface="Arial"/>
              </a:rPr>
              <a:t>-</a:t>
            </a:r>
            <a:r>
              <a:rPr lang="en-CA" sz="2798" dirty="0">
                <a:solidFill>
                  <a:srgbClr val="000000"/>
                </a:solidFill>
                <a:latin typeface="Times New Roman"/>
                <a:cs typeface="Times New Roman"/>
              </a:rPr>
              <a:t> the same mediators</a:t>
            </a:r>
          </a:p>
          <a:p>
            <a:pPr>
              <a:lnSpc>
                <a:spcPts val="3220"/>
              </a:lnSpc>
            </a:pPr>
            <a:endParaRPr lang="en-CA" sz="2798" dirty="0">
              <a:solidFill>
                <a:srgbClr val="000000"/>
              </a:solidFill>
            </a:endParaRPr>
          </a:p>
        </p:txBody>
      </p:sp>
      <p:sp>
        <p:nvSpPr>
          <p:cNvPr id="11" name="TextBox 11"/>
          <p:cNvSpPr txBox="1"/>
          <p:nvPr/>
        </p:nvSpPr>
        <p:spPr>
          <a:xfrm>
            <a:off x="1244600" y="5207000"/>
            <a:ext cx="7651133" cy="769441"/>
          </a:xfrm>
          <a:prstGeom prst="rect">
            <a:avLst/>
          </a:prstGeom>
          <a:noFill/>
        </p:spPr>
        <p:txBody>
          <a:bodyPr vert="horz" wrap="none" lIns="0" tIns="0" rIns="0" bIns="0" rtlCol="0">
            <a:spAutoFit/>
          </a:bodyPr>
          <a:lstStyle/>
          <a:p>
            <a:pPr>
              <a:lnSpc>
                <a:spcPts val="3000"/>
              </a:lnSpc>
            </a:pPr>
            <a:r>
              <a:rPr lang="en-CA" sz="2795" dirty="0">
                <a:solidFill>
                  <a:srgbClr val="000000"/>
                </a:solidFill>
                <a:latin typeface="Arial"/>
                <a:cs typeface="Arial"/>
              </a:rPr>
              <a:t>-</a:t>
            </a:r>
            <a:r>
              <a:rPr lang="en-CA" sz="2795" dirty="0">
                <a:solidFill>
                  <a:srgbClr val="000000"/>
                </a:solidFill>
                <a:latin typeface="Times New Roman"/>
                <a:cs typeface="Times New Roman"/>
              </a:rPr>
              <a:t> </a:t>
            </a:r>
            <a:r>
              <a:rPr lang="en-US" sz="2795" dirty="0">
                <a:solidFill>
                  <a:srgbClr val="000000"/>
                </a:solidFill>
                <a:latin typeface="Times New Roman"/>
                <a:cs typeface="Times New Roman"/>
              </a:rPr>
              <a:t>release of mediators is </a:t>
            </a:r>
            <a:r>
              <a:rPr lang="en-US" sz="2795" dirty="0">
                <a:solidFill>
                  <a:srgbClr val="E36C09"/>
                </a:solidFill>
                <a:latin typeface="Times New Roman"/>
                <a:cs typeface="Times New Roman"/>
              </a:rPr>
              <a:t>not caused by </a:t>
            </a:r>
            <a:r>
              <a:rPr lang="en-US" sz="2795" dirty="0" err="1">
                <a:solidFill>
                  <a:srgbClr val="E36C09"/>
                </a:solidFill>
                <a:latin typeface="Times New Roman"/>
                <a:cs typeface="Times New Roman"/>
              </a:rPr>
              <a:t>IgE</a:t>
            </a:r>
            <a:r>
              <a:rPr lang="en-US" sz="2795" dirty="0">
                <a:solidFill>
                  <a:srgbClr val="E36C09"/>
                </a:solidFill>
                <a:latin typeface="Times New Roman"/>
                <a:cs typeface="Times New Roman"/>
              </a:rPr>
              <a:t> antibodies</a:t>
            </a:r>
            <a:endParaRPr lang="en-CA" sz="2795" dirty="0">
              <a:solidFill>
                <a:srgbClr val="E36C09"/>
              </a:solidFill>
              <a:latin typeface="Times New Roman"/>
              <a:cs typeface="Times New Roman"/>
            </a:endParaRPr>
          </a:p>
          <a:p>
            <a:pPr>
              <a:lnSpc>
                <a:spcPts val="3000"/>
              </a:lnSpc>
            </a:pPr>
            <a:endParaRPr lang="en-CA" sz="2795" dirty="0">
              <a:solidFill>
                <a:srgbClr val="000000"/>
              </a:solidFill>
            </a:endParaRPr>
          </a:p>
        </p:txBody>
      </p:sp>
      <p:sp>
        <p:nvSpPr>
          <p:cNvPr id="12" name="TextBox 12"/>
          <p:cNvSpPr txBox="1"/>
          <p:nvPr/>
        </p:nvSpPr>
        <p:spPr>
          <a:xfrm>
            <a:off x="1187624" y="5733256"/>
            <a:ext cx="7665560" cy="769441"/>
          </a:xfrm>
          <a:prstGeom prst="rect">
            <a:avLst/>
          </a:prstGeom>
          <a:noFill/>
        </p:spPr>
        <p:txBody>
          <a:bodyPr vert="horz" wrap="none" lIns="0" tIns="0" rIns="0" bIns="0" rtlCol="0">
            <a:spAutoFit/>
          </a:bodyPr>
          <a:lstStyle/>
          <a:p>
            <a:pPr marL="457200" indent="-457200">
              <a:lnSpc>
                <a:spcPts val="3000"/>
              </a:lnSpc>
              <a:buFontTx/>
              <a:buChar char="-"/>
            </a:pPr>
            <a:r>
              <a:rPr lang="en-US" sz="2795" dirty="0">
                <a:solidFill>
                  <a:srgbClr val="E36C09"/>
                </a:solidFill>
                <a:latin typeface="Times New Roman"/>
                <a:cs typeface="Times New Roman"/>
              </a:rPr>
              <a:t>no previous contact with an irritating substance is </a:t>
            </a:r>
            <a:endParaRPr lang="x-none" sz="2795" dirty="0">
              <a:solidFill>
                <a:srgbClr val="E36C09"/>
              </a:solidFill>
              <a:latin typeface="Times New Roman"/>
              <a:cs typeface="Times New Roman"/>
            </a:endParaRPr>
          </a:p>
          <a:p>
            <a:pPr>
              <a:lnSpc>
                <a:spcPts val="3000"/>
              </a:lnSpc>
            </a:pPr>
            <a:r>
              <a:rPr lang="en-US" sz="2795" dirty="0">
                <a:solidFill>
                  <a:srgbClr val="E36C09"/>
                </a:solidFill>
                <a:latin typeface="Times New Roman"/>
                <a:cs typeface="Times New Roman"/>
              </a:rPr>
              <a:t>necessary</a:t>
            </a:r>
            <a:endParaRPr lang="en-CA" sz="2795" dirty="0">
              <a:solidFill>
                <a:srgbClr val="E36C09"/>
              </a:solidFill>
            </a:endParaRPr>
          </a:p>
        </p:txBody>
      </p:sp>
      <p:sp>
        <p:nvSpPr>
          <p:cNvPr id="2" name="Rectangle 1">
            <a:extLst>
              <a:ext uri="{FF2B5EF4-FFF2-40B4-BE49-F238E27FC236}">
                <a16:creationId xmlns="" xmlns:a16="http://schemas.microsoft.com/office/drawing/2014/main" id="{F7AFBB30-D510-44C9-A841-CC2D0B8BA101}"/>
              </a:ext>
            </a:extLst>
          </p:cNvPr>
          <p:cNvSpPr/>
          <p:nvPr/>
        </p:nvSpPr>
        <p:spPr>
          <a:xfrm>
            <a:off x="1420306" y="48724"/>
            <a:ext cx="7090787" cy="1200329"/>
          </a:xfrm>
          <a:prstGeom prst="rect">
            <a:avLst/>
          </a:prstGeom>
        </p:spPr>
        <p:txBody>
          <a:bodyPr wrap="none">
            <a:spAutoFit/>
          </a:bodyPr>
          <a:lstStyle/>
          <a:p>
            <a:pPr algn="ctr"/>
            <a:r>
              <a:rPr lang="en-US" sz="3600" dirty="0"/>
              <a:t>Anaphylaxis and/or anaphylactoid </a:t>
            </a:r>
            <a:endParaRPr lang="x-none" sz="3600" dirty="0"/>
          </a:p>
          <a:p>
            <a:pPr algn="ctr"/>
            <a:r>
              <a:rPr lang="en-US" sz="3600" dirty="0"/>
              <a:t>reaction?</a:t>
            </a: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2"/>
          <p:cNvSpPr txBox="1"/>
          <p:nvPr/>
        </p:nvSpPr>
        <p:spPr>
          <a:xfrm>
            <a:off x="1473200" y="596900"/>
            <a:ext cx="5650008" cy="654025"/>
          </a:xfrm>
          <a:prstGeom prst="rect">
            <a:avLst/>
          </a:prstGeom>
          <a:noFill/>
        </p:spPr>
        <p:txBody>
          <a:bodyPr vert="horz" wrap="none" lIns="0" tIns="0" rIns="0" bIns="0" rtlCol="0">
            <a:spAutoFit/>
          </a:bodyPr>
          <a:lstStyle/>
          <a:p>
            <a:pPr>
              <a:lnSpc>
                <a:spcPts val="5060"/>
              </a:lnSpc>
            </a:pPr>
            <a:r>
              <a:rPr lang="en-CA" sz="4406" b="1" dirty="0">
                <a:solidFill>
                  <a:srgbClr val="000000"/>
                </a:solidFill>
                <a:latin typeface="Times New Roman"/>
                <a:cs typeface="Times New Roman"/>
              </a:rPr>
              <a:t>Anaphylactoid reaction</a:t>
            </a:r>
            <a:endParaRPr lang="en-CA" sz="4406" b="1" dirty="0">
              <a:solidFill>
                <a:srgbClr val="000000"/>
              </a:solidFill>
            </a:endParaRPr>
          </a:p>
        </p:txBody>
      </p:sp>
      <p:sp>
        <p:nvSpPr>
          <p:cNvPr id="3" name="TextBox 3"/>
          <p:cNvSpPr txBox="1"/>
          <p:nvPr/>
        </p:nvSpPr>
        <p:spPr>
          <a:xfrm>
            <a:off x="88900" y="2013186"/>
            <a:ext cx="7872924" cy="474489"/>
          </a:xfrm>
          <a:prstGeom prst="rect">
            <a:avLst/>
          </a:prstGeom>
          <a:noFill/>
        </p:spPr>
        <p:txBody>
          <a:bodyPr vert="horz" wrap="none" lIns="0" tIns="0" rIns="0" bIns="0" rtlCol="0">
            <a:spAutoFit/>
          </a:bodyPr>
          <a:lstStyle/>
          <a:p>
            <a:pPr>
              <a:lnSpc>
                <a:spcPts val="3680"/>
              </a:lnSpc>
            </a:pPr>
            <a:r>
              <a:rPr lang="en-US" sz="3200" b="1" dirty="0">
                <a:solidFill>
                  <a:srgbClr val="E36C09"/>
                </a:solidFill>
                <a:latin typeface="Times New Roman" panose="02020603050405020304" pitchFamily="18" charset="0"/>
                <a:cs typeface="Times New Roman" panose="02020603050405020304" pitchFamily="18" charset="0"/>
              </a:rPr>
              <a:t>An anaphylactoid reaction </a:t>
            </a:r>
            <a:r>
              <a:rPr lang="en-US" sz="3200" dirty="0">
                <a:latin typeface="Times New Roman" panose="02020603050405020304" pitchFamily="18" charset="0"/>
                <a:cs typeface="Times New Roman" panose="02020603050405020304" pitchFamily="18" charset="0"/>
              </a:rPr>
              <a:t>can be caused by:</a:t>
            </a:r>
            <a:endParaRPr lang="en-CA" sz="3200" dirty="0">
              <a:latin typeface="Times New Roman" panose="02020603050405020304" pitchFamily="18" charset="0"/>
              <a:cs typeface="Times New Roman" panose="02020603050405020304" pitchFamily="18" charset="0"/>
            </a:endParaRPr>
          </a:p>
        </p:txBody>
      </p:sp>
      <p:sp>
        <p:nvSpPr>
          <p:cNvPr id="4" name="TextBox 4"/>
          <p:cNvSpPr txBox="1"/>
          <p:nvPr/>
        </p:nvSpPr>
        <p:spPr>
          <a:xfrm>
            <a:off x="88900" y="2885926"/>
            <a:ext cx="5209760" cy="1000274"/>
          </a:xfrm>
          <a:prstGeom prst="rect">
            <a:avLst/>
          </a:prstGeom>
          <a:noFill/>
        </p:spPr>
        <p:txBody>
          <a:bodyPr vert="horz" wrap="none" lIns="0" tIns="0" rIns="0" bIns="0" rtlCol="0">
            <a:spAutoFit/>
          </a:bodyPr>
          <a:lstStyle/>
          <a:p>
            <a:pPr>
              <a:lnSpc>
                <a:spcPts val="3900"/>
              </a:lnSpc>
            </a:pPr>
            <a:r>
              <a:rPr lang="en-CA" sz="3204" dirty="0">
                <a:solidFill>
                  <a:srgbClr val="006666"/>
                </a:solidFill>
                <a:latin typeface="Times New Roman" panose="02020603050405020304" pitchFamily="18" charset="0"/>
                <a:cs typeface="Times New Roman" panose="02020603050405020304" pitchFamily="18" charset="0"/>
              </a:rPr>
              <a:t>•</a:t>
            </a:r>
            <a:r>
              <a:rPr lang="en-CA" sz="3214" b="1" dirty="0">
                <a:solidFill>
                  <a:srgbClr val="006666"/>
                </a:solidFill>
                <a:latin typeface="Times New Roman" panose="02020603050405020304" pitchFamily="18" charset="0"/>
                <a:cs typeface="Times New Roman" panose="02020603050405020304" pitchFamily="18" charset="0"/>
              </a:rPr>
              <a:t> </a:t>
            </a:r>
            <a:r>
              <a:rPr lang="en-US" sz="3214" b="1" dirty="0">
                <a:solidFill>
                  <a:srgbClr val="006666"/>
                </a:solidFill>
                <a:latin typeface="Times New Roman" panose="02020603050405020304" pitchFamily="18" charset="0"/>
                <a:cs typeface="Times New Roman" panose="02020603050405020304" pitchFamily="18" charset="0"/>
              </a:rPr>
              <a:t>physical </a:t>
            </a:r>
            <a:r>
              <a:rPr lang="en-US" sz="3214" b="1" dirty="0" smtClean="0">
                <a:solidFill>
                  <a:srgbClr val="006666"/>
                </a:solidFill>
                <a:latin typeface="Times New Roman" panose="02020603050405020304" pitchFamily="18" charset="0"/>
                <a:cs typeface="Times New Roman" panose="02020603050405020304" pitchFamily="18" charset="0"/>
              </a:rPr>
              <a:t>factors: </a:t>
            </a:r>
          </a:p>
          <a:p>
            <a:pPr>
              <a:lnSpc>
                <a:spcPts val="3900"/>
              </a:lnSpc>
            </a:pPr>
            <a:r>
              <a:rPr lang="en-US" sz="3200" dirty="0" smtClean="0">
                <a:latin typeface="Times New Roman" panose="02020603050405020304" pitchFamily="18" charset="0"/>
                <a:cs typeface="Times New Roman" panose="02020603050405020304" pitchFamily="18" charset="0"/>
              </a:rPr>
              <a:t>extreme </a:t>
            </a:r>
            <a:r>
              <a:rPr lang="en-US" sz="3200" dirty="0">
                <a:latin typeface="Times New Roman" panose="02020603050405020304" pitchFamily="18" charset="0"/>
                <a:cs typeface="Times New Roman" panose="02020603050405020304" pitchFamily="18" charset="0"/>
              </a:rPr>
              <a:t>temperatures, </a:t>
            </a:r>
            <a:r>
              <a:rPr lang="en-US" sz="3200" dirty="0" smtClean="0">
                <a:latin typeface="Times New Roman" panose="02020603050405020304" pitchFamily="18" charset="0"/>
                <a:cs typeface="Times New Roman" panose="02020603050405020304" pitchFamily="18" charset="0"/>
              </a:rPr>
              <a:t>radiation</a:t>
            </a:r>
            <a:endParaRPr lang="en-CA" sz="3200" dirty="0">
              <a:latin typeface="Times New Roman" panose="02020603050405020304" pitchFamily="18" charset="0"/>
              <a:cs typeface="Times New Roman" panose="02020603050405020304" pitchFamily="18" charset="0"/>
            </a:endParaRPr>
          </a:p>
        </p:txBody>
      </p:sp>
      <p:sp>
        <p:nvSpPr>
          <p:cNvPr id="5" name="TextBox 5"/>
          <p:cNvSpPr txBox="1"/>
          <p:nvPr/>
        </p:nvSpPr>
        <p:spPr>
          <a:xfrm>
            <a:off x="88900" y="4208214"/>
            <a:ext cx="8382103" cy="1423467"/>
          </a:xfrm>
          <a:prstGeom prst="rect">
            <a:avLst/>
          </a:prstGeom>
          <a:noFill/>
        </p:spPr>
        <p:txBody>
          <a:bodyPr vert="horz" wrap="none" lIns="0" tIns="0" rIns="0" bIns="0" rtlCol="0">
            <a:spAutoFit/>
          </a:bodyPr>
          <a:lstStyle/>
          <a:p>
            <a:pPr>
              <a:lnSpc>
                <a:spcPts val="3680"/>
              </a:lnSpc>
            </a:pPr>
            <a:r>
              <a:rPr lang="en-CA" sz="3206" dirty="0">
                <a:solidFill>
                  <a:srgbClr val="006666"/>
                </a:solidFill>
                <a:latin typeface="Times New Roman" panose="02020603050405020304" pitchFamily="18" charset="0"/>
                <a:cs typeface="Times New Roman" panose="02020603050405020304" pitchFamily="18" charset="0"/>
              </a:rPr>
              <a:t>•</a:t>
            </a:r>
            <a:r>
              <a:rPr lang="en-CA" sz="3216" b="1" dirty="0">
                <a:solidFill>
                  <a:srgbClr val="006666"/>
                </a:solidFill>
                <a:latin typeface="Times New Roman" panose="02020603050405020304" pitchFamily="18" charset="0"/>
                <a:cs typeface="Times New Roman" panose="02020603050405020304" pitchFamily="18" charset="0"/>
              </a:rPr>
              <a:t> </a:t>
            </a:r>
            <a:r>
              <a:rPr lang="en-US" sz="3216" b="1" dirty="0">
                <a:solidFill>
                  <a:srgbClr val="006666"/>
                </a:solidFill>
                <a:latin typeface="Times New Roman" panose="02020603050405020304" pitchFamily="18" charset="0"/>
                <a:cs typeface="Times New Roman" panose="02020603050405020304" pitchFamily="18" charset="0"/>
              </a:rPr>
              <a:t>chemical </a:t>
            </a:r>
            <a:r>
              <a:rPr lang="en-US" sz="3216" b="1" dirty="0" smtClean="0">
                <a:solidFill>
                  <a:srgbClr val="006666"/>
                </a:solidFill>
                <a:latin typeface="Times New Roman" panose="02020603050405020304" pitchFamily="18" charset="0"/>
                <a:cs typeface="Times New Roman" panose="02020603050405020304" pitchFamily="18" charset="0"/>
              </a:rPr>
              <a:t>factors:</a:t>
            </a:r>
          </a:p>
          <a:p>
            <a:pPr>
              <a:lnSpc>
                <a:spcPts val="3680"/>
              </a:lnSpc>
            </a:pPr>
            <a:r>
              <a:rPr lang="en-US" sz="3216" b="1" dirty="0" smtClean="0">
                <a:solidFill>
                  <a:srgbClr val="006666"/>
                </a:solidFill>
                <a:latin typeface="Times New Roman" panose="02020603050405020304" pitchFamily="18" charset="0"/>
                <a:cs typeface="Times New Roman" panose="02020603050405020304" pitchFamily="18" charset="0"/>
              </a:rPr>
              <a:t> </a:t>
            </a:r>
            <a:r>
              <a:rPr lang="en-US" sz="3200" dirty="0">
                <a:latin typeface="Times New Roman" panose="02020603050405020304" pitchFamily="18" charset="0"/>
                <a:cs typeface="Times New Roman" panose="02020603050405020304" pitchFamily="18" charset="0"/>
              </a:rPr>
              <a:t>some </a:t>
            </a:r>
            <a:r>
              <a:rPr lang="en-US" sz="3200" dirty="0" smtClean="0">
                <a:latin typeface="Times New Roman" panose="02020603050405020304" pitchFamily="18" charset="0"/>
                <a:cs typeface="Times New Roman" panose="02020603050405020304" pitchFamily="18" charset="0"/>
              </a:rPr>
              <a:t>drugs (</a:t>
            </a:r>
            <a:r>
              <a:rPr lang="en-US" sz="3200" dirty="0" err="1" smtClean="0">
                <a:latin typeface="Times New Roman" panose="02020603050405020304" pitchFamily="18" charset="0"/>
                <a:cs typeface="Times New Roman" panose="02020603050405020304" pitchFamily="18" charset="0"/>
              </a:rPr>
              <a:t>NSAIDs</a:t>
            </a:r>
            <a:r>
              <a:rPr lang="en-US" sz="3200" dirty="0" smtClean="0">
                <a:latin typeface="Times New Roman" panose="02020603050405020304" pitchFamily="18" charset="0"/>
                <a:cs typeface="Times New Roman" panose="02020603050405020304" pitchFamily="18" charset="0"/>
              </a:rPr>
              <a:t>, opioids, muscle relaxants) </a:t>
            </a:r>
          </a:p>
          <a:p>
            <a:pPr>
              <a:lnSpc>
                <a:spcPts val="3680"/>
              </a:lnSpc>
            </a:pPr>
            <a:r>
              <a:rPr lang="en-US" sz="3200" dirty="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rPr>
              <a:t>venoms (component phospholipase </a:t>
            </a:r>
            <a:r>
              <a:rPr lang="en-US" sz="3200" dirty="0" err="1" smtClean="0">
                <a:latin typeface="Times New Roman" panose="02020603050405020304" pitchFamily="18" charset="0"/>
                <a:cs typeface="Times New Roman" panose="02020603050405020304" pitchFamily="18" charset="0"/>
              </a:rPr>
              <a:t>A2</a:t>
            </a:r>
            <a:r>
              <a:rPr lang="en-US" sz="3200" dirty="0">
                <a:latin typeface="Times New Roman" panose="02020603050405020304" pitchFamily="18" charset="0"/>
                <a:cs typeface="Times New Roman" panose="02020603050405020304" pitchFamily="18" charset="0"/>
              </a:rPr>
              <a:t>)</a:t>
            </a:r>
            <a:endParaRPr lang="en-CA" sz="320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15416"/>
            <a:ext cx="8229600" cy="1143000"/>
          </a:xfrm>
        </p:spPr>
        <p:txBody>
          <a:bodyPr>
            <a:normAutofit/>
          </a:bodyPr>
          <a:lstStyle/>
          <a:p>
            <a:r>
              <a:rPr lang="en-US" sz="3200" b="1" dirty="0">
                <a:solidFill>
                  <a:schemeClr val="tx1"/>
                </a:solidFill>
                <a:latin typeface="Times New Roman" pitchFamily="18" charset="0"/>
                <a:cs typeface="Times New Roman" pitchFamily="18" charset="0"/>
              </a:rPr>
              <a:t>Anaphylactoid reaction</a:t>
            </a:r>
            <a:endParaRPr lang="en-US" sz="3200" dirty="0">
              <a:solidFill>
                <a:schemeClr val="tx1"/>
              </a:solidFill>
              <a:latin typeface="Times New Roman" pitchFamily="18" charset="0"/>
              <a:cs typeface="Times New Roman" pitchFamily="18" charset="0"/>
            </a:endParaRPr>
          </a:p>
        </p:txBody>
      </p:sp>
      <p:sp>
        <p:nvSpPr>
          <p:cNvPr id="3" name="Content Placeholder 2"/>
          <p:cNvSpPr>
            <a:spLocks noGrp="1"/>
          </p:cNvSpPr>
          <p:nvPr>
            <p:ph idx="1"/>
          </p:nvPr>
        </p:nvSpPr>
        <p:spPr>
          <a:xfrm>
            <a:off x="457200" y="1268760"/>
            <a:ext cx="8229600" cy="5055840"/>
          </a:xfrm>
        </p:spPr>
        <p:txBody>
          <a:bodyPr>
            <a:normAutofit lnSpcReduction="10000"/>
          </a:bodyPr>
          <a:lstStyle/>
          <a:p>
            <a:pPr>
              <a:buClr>
                <a:srgbClr val="E36C09"/>
              </a:buClr>
            </a:pPr>
            <a:r>
              <a:rPr lang="en-US" sz="2400" dirty="0">
                <a:latin typeface="Times New Roman" pitchFamily="18" charset="0"/>
                <a:cs typeface="Times New Roman" pitchFamily="18" charset="0"/>
              </a:rPr>
              <a:t>reactions reminiscent of anaphylaxis</a:t>
            </a:r>
          </a:p>
          <a:p>
            <a:pPr>
              <a:buClr>
                <a:srgbClr val="E36C09"/>
              </a:buClr>
            </a:pPr>
            <a:endParaRPr lang="en-US" sz="2400" dirty="0">
              <a:latin typeface="Times New Roman" pitchFamily="18" charset="0"/>
              <a:cs typeface="Times New Roman" pitchFamily="18" charset="0"/>
            </a:endParaRPr>
          </a:p>
          <a:p>
            <a:pPr>
              <a:buClr>
                <a:srgbClr val="E36C09"/>
              </a:buClr>
            </a:pPr>
            <a:r>
              <a:rPr lang="en-US" sz="2400" dirty="0">
                <a:latin typeface="Times New Roman" pitchFamily="18" charset="0"/>
                <a:cs typeface="Times New Roman" pitchFamily="18" charset="0"/>
              </a:rPr>
              <a:t>not mediated by </a:t>
            </a:r>
            <a:r>
              <a:rPr lang="en-US" sz="2400" dirty="0" err="1">
                <a:latin typeface="Times New Roman" pitchFamily="18" charset="0"/>
                <a:cs typeface="Times New Roman" pitchFamily="18" charset="0"/>
              </a:rPr>
              <a:t>IgE</a:t>
            </a:r>
            <a:r>
              <a:rPr lang="en-US" sz="2400" dirty="0">
                <a:latin typeface="Times New Roman" pitchFamily="18" charset="0"/>
                <a:cs typeface="Times New Roman" pitchFamily="18" charset="0"/>
              </a:rPr>
              <a:t> and immune-specific (in order to manifest an anaphylactoid reaction, prior sensitization to the substance is not required)</a:t>
            </a:r>
          </a:p>
          <a:p>
            <a:pPr>
              <a:buClr>
                <a:srgbClr val="E36C09"/>
              </a:buClr>
            </a:pPr>
            <a:endParaRPr lang="en-US" sz="2400" dirty="0">
              <a:latin typeface="Times New Roman" pitchFamily="18" charset="0"/>
              <a:cs typeface="Times New Roman" pitchFamily="18" charset="0"/>
            </a:endParaRPr>
          </a:p>
          <a:p>
            <a:pPr>
              <a:buClr>
                <a:srgbClr val="E36C09"/>
              </a:buClr>
            </a:pPr>
            <a:r>
              <a:rPr lang="en-US" sz="2400" dirty="0">
                <a:latin typeface="Times New Roman" pitchFamily="18" charset="0"/>
                <a:cs typeface="Times New Roman" pitchFamily="18" charset="0"/>
              </a:rPr>
              <a:t>the clinical manifestations of these reactions are caused by the same mediators (</a:t>
            </a:r>
            <a:r>
              <a:rPr lang="en-US" sz="2400" dirty="0" err="1">
                <a:latin typeface="Times New Roman" pitchFamily="18" charset="0"/>
                <a:cs typeface="Times New Roman" pitchFamily="18" charset="0"/>
              </a:rPr>
              <a:t>eg</a:t>
            </a:r>
            <a:r>
              <a:rPr lang="en-US" sz="2400" dirty="0">
                <a:latin typeface="Times New Roman" pitchFamily="18" charset="0"/>
                <a:cs typeface="Times New Roman" pitchFamily="18" charset="0"/>
              </a:rPr>
              <a:t> histamine), but the stimuli that induce their release are different</a:t>
            </a:r>
          </a:p>
          <a:p>
            <a:pPr>
              <a:buClr>
                <a:srgbClr val="E36C09"/>
              </a:buClr>
            </a:pPr>
            <a:endParaRPr lang="en-US" sz="2400" dirty="0">
              <a:latin typeface="Times New Roman" pitchFamily="18" charset="0"/>
              <a:cs typeface="Times New Roman" pitchFamily="18" charset="0"/>
            </a:endParaRPr>
          </a:p>
          <a:p>
            <a:pPr>
              <a:buClr>
                <a:srgbClr val="E36C09"/>
              </a:buClr>
            </a:pPr>
            <a:r>
              <a:rPr lang="en-US" sz="2400" dirty="0">
                <a:latin typeface="Times New Roman" pitchFamily="18" charset="0"/>
                <a:cs typeface="Times New Roman" pitchFamily="18" charset="0"/>
              </a:rPr>
              <a:t>Treatment for an anaphylactoid reaction is the same as for anaphylaxis. Avoidance of the particular agent that induced the anaphylactoid reaction is essential.</a:t>
            </a:r>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2"/>
          <p:cNvSpPr txBox="1"/>
          <p:nvPr/>
        </p:nvSpPr>
        <p:spPr>
          <a:xfrm>
            <a:off x="395536" y="404664"/>
            <a:ext cx="8748464" cy="589905"/>
          </a:xfrm>
          <a:prstGeom prst="rect">
            <a:avLst/>
          </a:prstGeom>
          <a:noFill/>
        </p:spPr>
        <p:txBody>
          <a:bodyPr vert="horz" wrap="square" lIns="0" tIns="0" rIns="0" bIns="0" rtlCol="0">
            <a:spAutoFit/>
          </a:bodyPr>
          <a:lstStyle/>
          <a:p>
            <a:pPr>
              <a:lnSpc>
                <a:spcPts val="4600"/>
              </a:lnSpc>
            </a:pPr>
            <a:r>
              <a:rPr lang="en-CA" sz="3995" dirty="0">
                <a:solidFill>
                  <a:srgbClr val="000000"/>
                </a:solidFill>
                <a:latin typeface="Times New Roman"/>
                <a:cs typeface="Times New Roman"/>
              </a:rPr>
              <a:t>Pathogenesis</a:t>
            </a:r>
            <a:r>
              <a:rPr lang="x-none" sz="3995" dirty="0">
                <a:solidFill>
                  <a:srgbClr val="000000"/>
                </a:solidFill>
                <a:latin typeface="Times New Roman"/>
                <a:cs typeface="Times New Roman"/>
              </a:rPr>
              <a:t> anaphylactoid reactions</a:t>
            </a:r>
            <a:endParaRPr lang="en-CA" sz="3995" dirty="0">
              <a:solidFill>
                <a:srgbClr val="000000"/>
              </a:solidFill>
            </a:endParaRPr>
          </a:p>
        </p:txBody>
      </p:sp>
      <p:sp>
        <p:nvSpPr>
          <p:cNvPr id="3" name="TextBox 3"/>
          <p:cNvSpPr txBox="1"/>
          <p:nvPr/>
        </p:nvSpPr>
        <p:spPr>
          <a:xfrm>
            <a:off x="88900" y="1268760"/>
            <a:ext cx="6384761" cy="474489"/>
          </a:xfrm>
          <a:prstGeom prst="rect">
            <a:avLst/>
          </a:prstGeom>
          <a:noFill/>
        </p:spPr>
        <p:txBody>
          <a:bodyPr vert="horz" wrap="none" lIns="0" tIns="0" rIns="0" bIns="0" rtlCol="0">
            <a:spAutoFit/>
          </a:bodyPr>
          <a:lstStyle/>
          <a:p>
            <a:pPr>
              <a:lnSpc>
                <a:spcPts val="3680"/>
              </a:lnSpc>
            </a:pPr>
            <a:r>
              <a:rPr lang="en-CA" sz="3204" dirty="0">
                <a:solidFill>
                  <a:srgbClr val="E36C09"/>
                </a:solidFill>
                <a:latin typeface="Arial"/>
                <a:cs typeface="Arial"/>
              </a:rPr>
              <a:t>•</a:t>
            </a:r>
            <a:r>
              <a:rPr lang="en-CA" sz="3214" b="1" dirty="0">
                <a:solidFill>
                  <a:srgbClr val="E36C09"/>
                </a:solidFill>
                <a:latin typeface="Times New Roman Bold"/>
                <a:cs typeface="Times New Roman Bold"/>
              </a:rPr>
              <a:t> </a:t>
            </a:r>
            <a:r>
              <a:rPr lang="en-US" sz="3214" b="1" dirty="0">
                <a:solidFill>
                  <a:srgbClr val="E36C09"/>
                </a:solidFill>
                <a:latin typeface="Times New Roman Bold"/>
                <a:cs typeface="Times New Roman Bold"/>
              </a:rPr>
              <a:t>fixation of the complement system:</a:t>
            </a:r>
            <a:endParaRPr lang="en-CA" sz="3204" dirty="0">
              <a:solidFill>
                <a:srgbClr val="000000"/>
              </a:solidFill>
            </a:endParaRPr>
          </a:p>
        </p:txBody>
      </p:sp>
      <p:sp>
        <p:nvSpPr>
          <p:cNvPr id="4" name="TextBox 4"/>
          <p:cNvSpPr txBox="1"/>
          <p:nvPr/>
        </p:nvSpPr>
        <p:spPr>
          <a:xfrm>
            <a:off x="1003300" y="1814860"/>
            <a:ext cx="4550926" cy="730136"/>
          </a:xfrm>
          <a:prstGeom prst="rect">
            <a:avLst/>
          </a:prstGeom>
          <a:noFill/>
        </p:spPr>
        <p:txBody>
          <a:bodyPr vert="horz" wrap="none" lIns="0" tIns="0" rIns="0" bIns="0" rtlCol="0">
            <a:spAutoFit/>
          </a:bodyPr>
          <a:lstStyle/>
          <a:p>
            <a:pPr>
              <a:lnSpc>
                <a:spcPts val="2900"/>
              </a:lnSpc>
            </a:pPr>
            <a:r>
              <a:rPr lang="en-US" sz="2400" dirty="0">
                <a:solidFill>
                  <a:srgbClr val="000000"/>
                </a:solidFill>
                <a:latin typeface="Times New Roman"/>
                <a:cs typeface="Times New Roman"/>
              </a:rPr>
              <a:t>release of anaphylatoxins (C3a, C5a)</a:t>
            </a:r>
          </a:p>
          <a:p>
            <a:pPr>
              <a:lnSpc>
                <a:spcPts val="2900"/>
              </a:lnSpc>
            </a:pPr>
            <a:r>
              <a:rPr lang="en-US" sz="2400" dirty="0" err="1">
                <a:solidFill>
                  <a:srgbClr val="000000"/>
                </a:solidFill>
                <a:latin typeface="Times New Roman"/>
                <a:cs typeface="Times New Roman"/>
              </a:rPr>
              <a:t>eg</a:t>
            </a:r>
            <a:r>
              <a:rPr lang="en-US" sz="2400" dirty="0">
                <a:solidFill>
                  <a:srgbClr val="000000"/>
                </a:solidFill>
                <a:latin typeface="Times New Roman"/>
                <a:cs typeface="Times New Roman"/>
              </a:rPr>
              <a:t> radiocontrast medium</a:t>
            </a:r>
            <a:endParaRPr lang="en-CA" sz="2400" dirty="0">
              <a:solidFill>
                <a:srgbClr val="000000"/>
              </a:solidFill>
            </a:endParaRPr>
          </a:p>
        </p:txBody>
      </p:sp>
      <p:sp>
        <p:nvSpPr>
          <p:cNvPr id="5" name="TextBox 5"/>
          <p:cNvSpPr txBox="1"/>
          <p:nvPr/>
        </p:nvSpPr>
        <p:spPr>
          <a:xfrm>
            <a:off x="88900" y="3213100"/>
            <a:ext cx="3734997" cy="474489"/>
          </a:xfrm>
          <a:prstGeom prst="rect">
            <a:avLst/>
          </a:prstGeom>
          <a:noFill/>
        </p:spPr>
        <p:txBody>
          <a:bodyPr vert="horz" wrap="none" lIns="0" tIns="0" rIns="0" bIns="0" rtlCol="0">
            <a:spAutoFit/>
          </a:bodyPr>
          <a:lstStyle/>
          <a:p>
            <a:pPr>
              <a:lnSpc>
                <a:spcPts val="3680"/>
              </a:lnSpc>
            </a:pPr>
            <a:r>
              <a:rPr lang="en-CA" sz="3204" dirty="0">
                <a:solidFill>
                  <a:srgbClr val="E36C09"/>
                </a:solidFill>
                <a:latin typeface="Arial"/>
                <a:cs typeface="Arial"/>
              </a:rPr>
              <a:t>• creation of quinine:</a:t>
            </a:r>
            <a:endParaRPr lang="en-CA" sz="3204" dirty="0">
              <a:solidFill>
                <a:srgbClr val="000000"/>
              </a:solidFill>
            </a:endParaRPr>
          </a:p>
        </p:txBody>
      </p:sp>
      <p:sp>
        <p:nvSpPr>
          <p:cNvPr id="6" name="TextBox 6"/>
          <p:cNvSpPr txBox="1"/>
          <p:nvPr/>
        </p:nvSpPr>
        <p:spPr>
          <a:xfrm>
            <a:off x="1003300" y="3771900"/>
            <a:ext cx="1870705" cy="359073"/>
          </a:xfrm>
          <a:prstGeom prst="rect">
            <a:avLst/>
          </a:prstGeom>
          <a:noFill/>
        </p:spPr>
        <p:txBody>
          <a:bodyPr vert="horz" wrap="none" lIns="0" tIns="0" rIns="0" bIns="0" rtlCol="0">
            <a:spAutoFit/>
          </a:bodyPr>
          <a:lstStyle/>
          <a:p>
            <a:pPr>
              <a:lnSpc>
                <a:spcPts val="2760"/>
              </a:lnSpc>
            </a:pPr>
            <a:r>
              <a:rPr lang="en-CA" sz="2400" dirty="0">
                <a:solidFill>
                  <a:srgbClr val="000000"/>
                </a:solidFill>
                <a:latin typeface="Times New Roman"/>
                <a:cs typeface="Times New Roman"/>
              </a:rPr>
              <a:t>ACE inhibitors</a:t>
            </a:r>
            <a:endParaRPr lang="en-CA" sz="2400" dirty="0">
              <a:solidFill>
                <a:srgbClr val="000000"/>
              </a:solidFill>
            </a:endParaRPr>
          </a:p>
        </p:txBody>
      </p:sp>
      <p:sp>
        <p:nvSpPr>
          <p:cNvPr id="7" name="TextBox 7"/>
          <p:cNvSpPr txBox="1"/>
          <p:nvPr/>
        </p:nvSpPr>
        <p:spPr>
          <a:xfrm>
            <a:off x="88900" y="4912568"/>
            <a:ext cx="2713435" cy="474489"/>
          </a:xfrm>
          <a:prstGeom prst="rect">
            <a:avLst/>
          </a:prstGeom>
          <a:noFill/>
        </p:spPr>
        <p:txBody>
          <a:bodyPr vert="horz" wrap="none" lIns="0" tIns="0" rIns="0" bIns="0" rtlCol="0">
            <a:spAutoFit/>
          </a:bodyPr>
          <a:lstStyle/>
          <a:p>
            <a:pPr>
              <a:lnSpc>
                <a:spcPts val="3680"/>
              </a:lnSpc>
            </a:pPr>
            <a:r>
              <a:rPr lang="en-CA" sz="3206" dirty="0">
                <a:solidFill>
                  <a:srgbClr val="E36C09"/>
                </a:solidFill>
                <a:latin typeface="Arial"/>
                <a:cs typeface="Arial"/>
              </a:rPr>
              <a:t>•</a:t>
            </a:r>
            <a:r>
              <a:rPr lang="en-CA" sz="3216" b="1" dirty="0">
                <a:solidFill>
                  <a:srgbClr val="E36C09"/>
                </a:solidFill>
                <a:latin typeface="Times New Roman Bold"/>
                <a:cs typeface="Times New Roman Bold"/>
              </a:rPr>
              <a:t> direct release:</a:t>
            </a:r>
            <a:endParaRPr lang="en-CA" sz="3206" dirty="0">
              <a:solidFill>
                <a:srgbClr val="000000"/>
              </a:solidFill>
            </a:endParaRPr>
          </a:p>
        </p:txBody>
      </p:sp>
      <p:sp>
        <p:nvSpPr>
          <p:cNvPr id="8" name="TextBox 8"/>
          <p:cNvSpPr txBox="1"/>
          <p:nvPr/>
        </p:nvSpPr>
        <p:spPr>
          <a:xfrm>
            <a:off x="1003300" y="5471368"/>
            <a:ext cx="3650038" cy="359073"/>
          </a:xfrm>
          <a:prstGeom prst="rect">
            <a:avLst/>
          </a:prstGeom>
          <a:noFill/>
        </p:spPr>
        <p:txBody>
          <a:bodyPr vert="horz" wrap="none" lIns="0" tIns="0" rIns="0" bIns="0" rtlCol="0">
            <a:spAutoFit/>
          </a:bodyPr>
          <a:lstStyle/>
          <a:p>
            <a:pPr>
              <a:lnSpc>
                <a:spcPts val="2760"/>
              </a:lnSpc>
            </a:pPr>
            <a:r>
              <a:rPr lang="en-CA" sz="2410" b="1" dirty="0">
                <a:solidFill>
                  <a:srgbClr val="006666"/>
                </a:solidFill>
                <a:latin typeface="Times New Roman Bold"/>
                <a:cs typeface="Times New Roman Bold"/>
              </a:rPr>
              <a:t>histamine: </a:t>
            </a:r>
            <a:r>
              <a:rPr lang="en-CA" sz="2410" dirty="0">
                <a:latin typeface="Times New Roman Bold"/>
                <a:cs typeface="Times New Roman Bold"/>
              </a:rPr>
              <a:t>opioids, </a:t>
            </a:r>
            <a:r>
              <a:rPr lang="en-CA" sz="2410" dirty="0" err="1">
                <a:latin typeface="Times New Roman Bold"/>
                <a:cs typeface="Times New Roman Bold"/>
              </a:rPr>
              <a:t>hemacel</a:t>
            </a:r>
            <a:endParaRPr lang="en-CA" sz="2400" dirty="0"/>
          </a:p>
        </p:txBody>
      </p:sp>
      <p:sp>
        <p:nvSpPr>
          <p:cNvPr id="9" name="TextBox 9"/>
          <p:cNvSpPr txBox="1"/>
          <p:nvPr/>
        </p:nvSpPr>
        <p:spPr>
          <a:xfrm>
            <a:off x="1003300" y="5903168"/>
            <a:ext cx="6172395" cy="730456"/>
          </a:xfrm>
          <a:prstGeom prst="rect">
            <a:avLst/>
          </a:prstGeom>
          <a:noFill/>
        </p:spPr>
        <p:txBody>
          <a:bodyPr vert="horz" wrap="none" lIns="0" tIns="0" rIns="0" bIns="0" rtlCol="0">
            <a:spAutoFit/>
          </a:bodyPr>
          <a:lstStyle/>
          <a:p>
            <a:pPr>
              <a:lnSpc>
                <a:spcPts val="2900"/>
              </a:lnSpc>
            </a:pPr>
            <a:r>
              <a:rPr lang="en-CA" sz="2410" b="1" dirty="0">
                <a:solidFill>
                  <a:srgbClr val="006666"/>
                </a:solidFill>
                <a:latin typeface="Times New Roman Bold"/>
                <a:cs typeface="Times New Roman Bold"/>
              </a:rPr>
              <a:t>metabolites of arachidonic acid: </a:t>
            </a:r>
            <a:endParaRPr lang="x-none" sz="2410" b="1" dirty="0">
              <a:solidFill>
                <a:srgbClr val="006666"/>
              </a:solidFill>
              <a:latin typeface="Times New Roman Bold"/>
              <a:cs typeface="Times New Roman Bold"/>
            </a:endParaRPr>
          </a:p>
          <a:p>
            <a:pPr>
              <a:lnSpc>
                <a:spcPts val="2900"/>
              </a:lnSpc>
            </a:pPr>
            <a:r>
              <a:rPr lang="en-CA" sz="2410" dirty="0">
                <a:latin typeface="Times New Roman Bold"/>
                <a:cs typeface="Times New Roman Bold"/>
              </a:rPr>
              <a:t>aspirin, non-steroidal anti-inflammatory drugs</a:t>
            </a:r>
            <a:endParaRPr lang="en-CA" sz="2402" dirty="0"/>
          </a:p>
        </p:txBody>
      </p:sp>
      <p:sp>
        <p:nvSpPr>
          <p:cNvPr id="11" name="Rectangle 10"/>
          <p:cNvSpPr/>
          <p:nvPr/>
        </p:nvSpPr>
        <p:spPr>
          <a:xfrm>
            <a:off x="4211960" y="2465520"/>
            <a:ext cx="5508104" cy="2554545"/>
          </a:xfrm>
          <a:prstGeom prst="rect">
            <a:avLst/>
          </a:prstGeom>
        </p:spPr>
        <p:txBody>
          <a:bodyPr wrap="square">
            <a:spAutoFit/>
          </a:bodyPr>
          <a:lstStyle/>
          <a:p>
            <a:r>
              <a:rPr lang="x-none" sz="2000" dirty="0">
                <a:latin typeface="Palatino Linotype" pitchFamily="18" charset="0"/>
              </a:rPr>
              <a:t>      </a:t>
            </a:r>
            <a:r>
              <a:rPr lang="en-US" sz="2000" dirty="0">
                <a:latin typeface="Palatino Linotype" pitchFamily="18" charset="0"/>
              </a:rPr>
              <a:t>The effects of quinine are:</a:t>
            </a:r>
          </a:p>
          <a:p>
            <a:pPr marL="342900" indent="-342900">
              <a:buFont typeface="Wingdings" panose="05000000000000000000" pitchFamily="2" charset="2"/>
              <a:buChar char="Ø"/>
            </a:pPr>
            <a:r>
              <a:rPr lang="en-US" sz="2000" dirty="0">
                <a:latin typeface="Palatino Linotype" pitchFamily="18" charset="0"/>
              </a:rPr>
              <a:t>increase in vascular permeability,</a:t>
            </a:r>
          </a:p>
          <a:p>
            <a:pPr marL="342900" indent="-342900">
              <a:buFont typeface="Wingdings" panose="05000000000000000000" pitchFamily="2" charset="2"/>
              <a:buChar char="Ø"/>
            </a:pPr>
            <a:r>
              <a:rPr lang="en-US" sz="2000" dirty="0">
                <a:latin typeface="Palatino Linotype" pitchFamily="18" charset="0"/>
              </a:rPr>
              <a:t>vasodilation,</a:t>
            </a:r>
          </a:p>
          <a:p>
            <a:pPr marL="342900" indent="-342900">
              <a:buFont typeface="Wingdings" panose="05000000000000000000" pitchFamily="2" charset="2"/>
              <a:buChar char="Ø"/>
            </a:pPr>
            <a:r>
              <a:rPr lang="en-US" sz="2000" dirty="0">
                <a:latin typeface="Palatino Linotype" pitchFamily="18" charset="0"/>
              </a:rPr>
              <a:t>hypotension,</a:t>
            </a:r>
          </a:p>
          <a:p>
            <a:pPr marL="342900" indent="-342900">
              <a:buFont typeface="Wingdings" panose="05000000000000000000" pitchFamily="2" charset="2"/>
              <a:buChar char="Ø"/>
            </a:pPr>
            <a:r>
              <a:rPr lang="en-US" sz="2000" dirty="0">
                <a:latin typeface="Palatino Linotype" pitchFamily="18" charset="0"/>
              </a:rPr>
              <a:t>stimulation of sensory neurons (pain),</a:t>
            </a:r>
          </a:p>
          <a:p>
            <a:pPr marL="342900" indent="-342900">
              <a:buFont typeface="Wingdings" panose="05000000000000000000" pitchFamily="2" charset="2"/>
              <a:buChar char="Ø"/>
            </a:pPr>
            <a:r>
              <a:rPr lang="en-US" sz="2000" dirty="0">
                <a:latin typeface="Palatino Linotype" pitchFamily="18" charset="0"/>
              </a:rPr>
              <a:t>NO production,</a:t>
            </a:r>
          </a:p>
          <a:p>
            <a:pPr marL="342900" indent="-342900">
              <a:buFont typeface="Wingdings" panose="05000000000000000000" pitchFamily="2" charset="2"/>
              <a:buChar char="Ø"/>
            </a:pPr>
            <a:r>
              <a:rPr lang="en-US" sz="2000" dirty="0">
                <a:latin typeface="Palatino Linotype" pitchFamily="18" charset="0"/>
              </a:rPr>
              <a:t>secretion of cytokines from leukocytes</a:t>
            </a:r>
          </a:p>
          <a:p>
            <a:pPr marL="342900" indent="-342900">
              <a:buFont typeface="Wingdings" panose="05000000000000000000" pitchFamily="2" charset="2"/>
              <a:buChar char="Ø"/>
            </a:pPr>
            <a:r>
              <a:rPr lang="en-US" sz="2000" dirty="0">
                <a:latin typeface="Palatino Linotype" pitchFamily="18" charset="0"/>
              </a:rPr>
              <a:t>prostaglandin production</a:t>
            </a:r>
            <a:endParaRPr lang="en-US" sz="1600" dirty="0">
              <a:latin typeface="Palatino Linotype" pitchFamily="18" charset="0"/>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p:cNvPicPr>
          <p:nvPr/>
        </p:nvPicPr>
        <p:blipFill>
          <a:blip r:embed="rId2" cstate="print"/>
          <a:stretch>
            <a:fillRect/>
          </a:stretch>
        </p:blipFill>
        <p:spPr>
          <a:xfrm>
            <a:off x="0" y="0"/>
            <a:ext cx="9144000" cy="6845300"/>
          </a:xfrm>
          <a:prstGeom prst="rect">
            <a:avLst/>
          </a:prstGeom>
        </p:spPr>
      </p:pic>
      <p:sp>
        <p:nvSpPr>
          <p:cNvPr id="3" name="TextBox 2"/>
          <p:cNvSpPr txBox="1"/>
          <p:nvPr/>
        </p:nvSpPr>
        <p:spPr>
          <a:xfrm>
            <a:off x="1143000" y="279400"/>
            <a:ext cx="6719788" cy="525785"/>
          </a:xfrm>
          <a:prstGeom prst="rect">
            <a:avLst/>
          </a:prstGeom>
          <a:noFill/>
        </p:spPr>
        <p:txBody>
          <a:bodyPr vert="horz" wrap="none" lIns="0" tIns="0" rIns="0" bIns="0" rtlCol="0">
            <a:spAutoFit/>
          </a:bodyPr>
          <a:lstStyle/>
          <a:p>
            <a:pPr>
              <a:lnSpc>
                <a:spcPts val="4140"/>
              </a:lnSpc>
            </a:pPr>
            <a:r>
              <a:rPr lang="en-US" sz="3600" dirty="0">
                <a:solidFill>
                  <a:srgbClr val="000000"/>
                </a:solidFill>
                <a:latin typeface="Times New Roman"/>
                <a:cs typeface="Times New Roman"/>
              </a:rPr>
              <a:t>Symptoms of type I hypersensitivity</a:t>
            </a:r>
            <a:endParaRPr lang="en-CA" sz="3600" dirty="0">
              <a:solidFill>
                <a:srgbClr val="000000"/>
              </a:solidFill>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2"/>
          <p:cNvSpPr txBox="1"/>
          <p:nvPr/>
        </p:nvSpPr>
        <p:spPr>
          <a:xfrm>
            <a:off x="1879600" y="508000"/>
            <a:ext cx="5862182" cy="654025"/>
          </a:xfrm>
          <a:prstGeom prst="rect">
            <a:avLst/>
          </a:prstGeom>
          <a:noFill/>
        </p:spPr>
        <p:txBody>
          <a:bodyPr vert="horz" wrap="none" lIns="0" tIns="0" rIns="0" bIns="0" rtlCol="0">
            <a:spAutoFit/>
          </a:bodyPr>
          <a:lstStyle/>
          <a:p>
            <a:pPr>
              <a:lnSpc>
                <a:spcPts val="5060"/>
              </a:lnSpc>
            </a:pPr>
            <a:r>
              <a:rPr lang="en-CA" sz="4406" dirty="0">
                <a:solidFill>
                  <a:srgbClr val="000000"/>
                </a:solidFill>
                <a:latin typeface="Times New Roman"/>
                <a:cs typeface="Times New Roman"/>
              </a:rPr>
              <a:t>Symptoms of anaphylaxis</a:t>
            </a:r>
            <a:endParaRPr lang="en-CA" sz="4406" dirty="0">
              <a:solidFill>
                <a:srgbClr val="000000"/>
              </a:solidFill>
            </a:endParaRPr>
          </a:p>
        </p:txBody>
      </p:sp>
      <p:sp>
        <p:nvSpPr>
          <p:cNvPr id="3" name="TextBox 3"/>
          <p:cNvSpPr txBox="1"/>
          <p:nvPr/>
        </p:nvSpPr>
        <p:spPr>
          <a:xfrm>
            <a:off x="546100" y="1651000"/>
            <a:ext cx="6506589" cy="948978"/>
          </a:xfrm>
          <a:prstGeom prst="rect">
            <a:avLst/>
          </a:prstGeom>
          <a:noFill/>
        </p:spPr>
        <p:txBody>
          <a:bodyPr vert="horz" wrap="none" lIns="0" tIns="0" rIns="0" bIns="0" rtlCol="0">
            <a:spAutoFit/>
          </a:bodyPr>
          <a:lstStyle/>
          <a:p>
            <a:pPr>
              <a:lnSpc>
                <a:spcPts val="3680"/>
              </a:lnSpc>
            </a:pPr>
            <a:r>
              <a:rPr lang="en-CA" sz="3204" dirty="0">
                <a:solidFill>
                  <a:srgbClr val="000000"/>
                </a:solidFill>
                <a:latin typeface="Arial"/>
                <a:cs typeface="Arial"/>
              </a:rPr>
              <a:t>•</a:t>
            </a:r>
            <a:r>
              <a:rPr lang="en-CA" sz="3204" dirty="0">
                <a:solidFill>
                  <a:srgbClr val="000000"/>
                </a:solidFill>
                <a:latin typeface="Times New Roman"/>
                <a:cs typeface="Times New Roman"/>
              </a:rPr>
              <a:t> </a:t>
            </a:r>
            <a:r>
              <a:rPr lang="en-US" sz="3204" dirty="0">
                <a:solidFill>
                  <a:srgbClr val="000000"/>
                </a:solidFill>
                <a:latin typeface="Times New Roman"/>
                <a:cs typeface="Times New Roman"/>
              </a:rPr>
              <a:t>Onset of symptoms: usually in </a:t>
            </a:r>
            <a:r>
              <a:rPr lang="en-US" sz="3204" b="1" dirty="0">
                <a:solidFill>
                  <a:srgbClr val="E36C09"/>
                </a:solidFill>
                <a:latin typeface="Times New Roman"/>
                <a:cs typeface="Times New Roman"/>
              </a:rPr>
              <a:t>5 to 30</a:t>
            </a:r>
            <a:endParaRPr lang="en-CA" sz="3214" b="1" dirty="0">
              <a:solidFill>
                <a:srgbClr val="E36C09"/>
              </a:solidFill>
              <a:latin typeface="Times New Roman Bold"/>
              <a:cs typeface="Times New Roman Bold"/>
            </a:endParaRPr>
          </a:p>
          <a:p>
            <a:pPr>
              <a:lnSpc>
                <a:spcPts val="3680"/>
              </a:lnSpc>
            </a:pPr>
            <a:endParaRPr lang="en-CA" sz="3204" dirty="0">
              <a:solidFill>
                <a:srgbClr val="000000"/>
              </a:solidFill>
            </a:endParaRPr>
          </a:p>
        </p:txBody>
      </p:sp>
      <p:sp>
        <p:nvSpPr>
          <p:cNvPr id="4" name="TextBox 4"/>
          <p:cNvSpPr txBox="1"/>
          <p:nvPr/>
        </p:nvSpPr>
        <p:spPr>
          <a:xfrm>
            <a:off x="889000" y="2120900"/>
            <a:ext cx="7823232" cy="487313"/>
          </a:xfrm>
          <a:prstGeom prst="rect">
            <a:avLst/>
          </a:prstGeom>
          <a:noFill/>
        </p:spPr>
        <p:txBody>
          <a:bodyPr vert="horz" wrap="none" lIns="0" tIns="0" rIns="0" bIns="0" rtlCol="0">
            <a:spAutoFit/>
          </a:bodyPr>
          <a:lstStyle/>
          <a:p>
            <a:pPr>
              <a:lnSpc>
                <a:spcPts val="3800"/>
              </a:lnSpc>
            </a:pPr>
            <a:r>
              <a:rPr lang="en-US" sz="3216" b="1" dirty="0">
                <a:solidFill>
                  <a:srgbClr val="E36C09"/>
                </a:solidFill>
                <a:latin typeface="Times New Roman Bold"/>
                <a:cs typeface="Times New Roman Bold"/>
              </a:rPr>
              <a:t>minutes;</a:t>
            </a:r>
            <a:r>
              <a:rPr lang="en-US" sz="3216" b="1" dirty="0">
                <a:solidFill>
                  <a:srgbClr val="FF9900"/>
                </a:solidFill>
                <a:latin typeface="Times New Roman Bold"/>
                <a:cs typeface="Times New Roman Bold"/>
              </a:rPr>
              <a:t> </a:t>
            </a:r>
            <a:r>
              <a:rPr lang="en-US" sz="3216" dirty="0">
                <a:latin typeface="Times New Roman Bold"/>
                <a:cs typeface="Times New Roman Bold"/>
              </a:rPr>
              <a:t>they can call even after a few hours</a:t>
            </a:r>
            <a:endParaRPr lang="en-CA" sz="3204" dirty="0"/>
          </a:p>
        </p:txBody>
      </p:sp>
      <p:sp>
        <p:nvSpPr>
          <p:cNvPr id="5" name="TextBox 5"/>
          <p:cNvSpPr txBox="1"/>
          <p:nvPr/>
        </p:nvSpPr>
        <p:spPr>
          <a:xfrm>
            <a:off x="546100" y="3200400"/>
            <a:ext cx="6918048" cy="974626"/>
          </a:xfrm>
          <a:prstGeom prst="rect">
            <a:avLst/>
          </a:prstGeom>
          <a:noFill/>
        </p:spPr>
        <p:txBody>
          <a:bodyPr vert="horz" wrap="none" lIns="0" tIns="0" rIns="0" bIns="0" rtlCol="0">
            <a:spAutoFit/>
          </a:bodyPr>
          <a:lstStyle/>
          <a:p>
            <a:pPr>
              <a:lnSpc>
                <a:spcPts val="3800"/>
              </a:lnSpc>
            </a:pPr>
            <a:r>
              <a:rPr lang="en-CA" sz="3204" dirty="0">
                <a:solidFill>
                  <a:srgbClr val="000000"/>
                </a:solidFill>
                <a:latin typeface="Arial"/>
                <a:cs typeface="Arial"/>
              </a:rPr>
              <a:t>•</a:t>
            </a:r>
            <a:r>
              <a:rPr lang="en-CA" sz="3204" dirty="0">
                <a:solidFill>
                  <a:srgbClr val="000000"/>
                </a:solidFill>
                <a:latin typeface="Times New Roman"/>
                <a:cs typeface="Times New Roman"/>
              </a:rPr>
              <a:t> </a:t>
            </a:r>
            <a:r>
              <a:rPr lang="en-US" sz="3204" dirty="0">
                <a:solidFill>
                  <a:srgbClr val="000000"/>
                </a:solidFill>
                <a:latin typeface="Times New Roman"/>
                <a:cs typeface="Times New Roman"/>
              </a:rPr>
              <a:t>A longer latent period is associated with </a:t>
            </a:r>
            <a:endParaRPr lang="x-none" sz="3204" dirty="0">
              <a:solidFill>
                <a:srgbClr val="000000"/>
              </a:solidFill>
              <a:latin typeface="Times New Roman"/>
              <a:cs typeface="Times New Roman"/>
            </a:endParaRPr>
          </a:p>
          <a:p>
            <a:pPr>
              <a:lnSpc>
                <a:spcPts val="3800"/>
              </a:lnSpc>
            </a:pPr>
            <a:r>
              <a:rPr lang="en-US" sz="3204" dirty="0">
                <a:solidFill>
                  <a:srgbClr val="000000"/>
                </a:solidFill>
                <a:latin typeface="Times New Roman"/>
                <a:cs typeface="Times New Roman"/>
              </a:rPr>
              <a:t>a more benign clinical picture</a:t>
            </a:r>
            <a:endParaRPr lang="en-CA" sz="3206" dirty="0">
              <a:solidFill>
                <a:srgbClr val="000000"/>
              </a:solidFill>
            </a:endParaRPr>
          </a:p>
        </p:txBody>
      </p:sp>
      <p:sp>
        <p:nvSpPr>
          <p:cNvPr id="6" name="TextBox 6"/>
          <p:cNvSpPr txBox="1"/>
          <p:nvPr/>
        </p:nvSpPr>
        <p:spPr>
          <a:xfrm>
            <a:off x="546100" y="4254500"/>
            <a:ext cx="8166275" cy="1483868"/>
          </a:xfrm>
          <a:prstGeom prst="rect">
            <a:avLst/>
          </a:prstGeom>
          <a:noFill/>
        </p:spPr>
        <p:txBody>
          <a:bodyPr vert="horz" wrap="none" lIns="0" tIns="0" rIns="0" bIns="0" rtlCol="0">
            <a:spAutoFit/>
          </a:bodyPr>
          <a:lstStyle/>
          <a:p>
            <a:pPr>
              <a:lnSpc>
                <a:spcPts val="3900"/>
              </a:lnSpc>
            </a:pPr>
            <a:r>
              <a:rPr lang="en-CA" sz="3204" dirty="0">
                <a:solidFill>
                  <a:srgbClr val="FF9900"/>
                </a:solidFill>
                <a:latin typeface="Arial"/>
                <a:cs typeface="Arial"/>
              </a:rPr>
              <a:t>•</a:t>
            </a:r>
            <a:r>
              <a:rPr lang="en-CA" sz="3214" b="1" dirty="0">
                <a:solidFill>
                  <a:srgbClr val="FF9900"/>
                </a:solidFill>
                <a:latin typeface="Times New Roman Bold"/>
                <a:cs typeface="Times New Roman Bold"/>
              </a:rPr>
              <a:t> </a:t>
            </a:r>
            <a:r>
              <a:rPr lang="en-US" sz="3214" b="1" dirty="0">
                <a:solidFill>
                  <a:srgbClr val="FF9900"/>
                </a:solidFill>
                <a:latin typeface="Times New Roman Bold"/>
                <a:cs typeface="Times New Roman Bold"/>
              </a:rPr>
              <a:t>Mortality: </a:t>
            </a:r>
            <a:r>
              <a:rPr lang="en-US" sz="3214" b="1" dirty="0">
                <a:latin typeface="Times New Roman Bold"/>
                <a:cs typeface="Times New Roman Bold"/>
              </a:rPr>
              <a:t>due to respiratory changes (70%),</a:t>
            </a:r>
            <a:endParaRPr lang="x-none" sz="3214" b="1" dirty="0">
              <a:latin typeface="Times New Roman Bold"/>
              <a:cs typeface="Times New Roman Bold"/>
            </a:endParaRPr>
          </a:p>
          <a:p>
            <a:pPr>
              <a:lnSpc>
                <a:spcPts val="3900"/>
              </a:lnSpc>
            </a:pPr>
            <a:r>
              <a:rPr lang="en-US" sz="3214" b="1" dirty="0">
                <a:latin typeface="Times New Roman Bold"/>
                <a:cs typeface="Times New Roman Bold"/>
              </a:rPr>
              <a:t> cardiovascular changes (24%)</a:t>
            </a:r>
            <a:endParaRPr lang="en-CA" sz="3204" b="1" dirty="0">
              <a:latin typeface="Times New Roman"/>
              <a:cs typeface="Times New Roman"/>
            </a:endParaRPr>
          </a:p>
          <a:p>
            <a:pPr>
              <a:lnSpc>
                <a:spcPts val="3900"/>
              </a:lnSpc>
            </a:pPr>
            <a:endParaRPr lang="en-CA" sz="3204" dirty="0">
              <a:solidFill>
                <a:srgbClr val="000000"/>
              </a:solidFill>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p:cNvPicPr>
          <p:nvPr/>
        </p:nvPicPr>
        <p:blipFill>
          <a:blip r:embed="rId2" cstate="print"/>
          <a:stretch>
            <a:fillRect/>
          </a:stretch>
        </p:blipFill>
        <p:spPr>
          <a:xfrm>
            <a:off x="0" y="19695"/>
            <a:ext cx="9144000" cy="6845300"/>
          </a:xfrm>
          <a:prstGeom prst="rect">
            <a:avLst/>
          </a:prstGeom>
        </p:spPr>
      </p:pic>
      <p:sp>
        <p:nvSpPr>
          <p:cNvPr id="19" name="TextBox 2"/>
          <p:cNvSpPr txBox="1"/>
          <p:nvPr/>
        </p:nvSpPr>
        <p:spPr>
          <a:xfrm>
            <a:off x="1475656" y="412750"/>
            <a:ext cx="6296596" cy="1179810"/>
          </a:xfrm>
          <a:prstGeom prst="rect">
            <a:avLst/>
          </a:prstGeom>
          <a:noFill/>
        </p:spPr>
        <p:txBody>
          <a:bodyPr vert="horz" wrap="none" lIns="0" tIns="0" rIns="0" bIns="0" rtlCol="0">
            <a:spAutoFit/>
          </a:bodyPr>
          <a:lstStyle/>
          <a:p>
            <a:pPr algn="ctr">
              <a:lnSpc>
                <a:spcPts val="4600"/>
              </a:lnSpc>
            </a:pPr>
            <a:r>
              <a:rPr lang="en-US" sz="3998" dirty="0">
                <a:solidFill>
                  <a:srgbClr val="000000"/>
                </a:solidFill>
                <a:latin typeface="Times New Roman"/>
                <a:cs typeface="Times New Roman"/>
              </a:rPr>
              <a:t>The frequency of symptoms in</a:t>
            </a:r>
          </a:p>
          <a:p>
            <a:pPr algn="ctr">
              <a:lnSpc>
                <a:spcPts val="4600"/>
              </a:lnSpc>
            </a:pPr>
            <a:r>
              <a:rPr lang="en-US" sz="3998" dirty="0">
                <a:solidFill>
                  <a:srgbClr val="000000"/>
                </a:solidFill>
                <a:latin typeface="Times New Roman"/>
                <a:cs typeface="Times New Roman"/>
              </a:rPr>
              <a:t>anaphylaxis</a:t>
            </a:r>
            <a:endParaRPr lang="en-CA" sz="3998" dirty="0">
              <a:solidFill>
                <a:srgbClr val="000000"/>
              </a:solidFill>
            </a:endParaRPr>
          </a:p>
        </p:txBody>
      </p:sp>
      <p:sp>
        <p:nvSpPr>
          <p:cNvPr id="4" name="TextBox 4"/>
          <p:cNvSpPr txBox="1"/>
          <p:nvPr/>
        </p:nvSpPr>
        <p:spPr>
          <a:xfrm>
            <a:off x="1270000" y="1955800"/>
            <a:ext cx="3759200" cy="533400"/>
          </a:xfrm>
          <a:prstGeom prst="rect">
            <a:avLst/>
          </a:prstGeom>
          <a:noFill/>
        </p:spPr>
        <p:txBody>
          <a:bodyPr vert="horz" wrap="none" lIns="0" tIns="0" rIns="0" bIns="0" rtlCol="0">
            <a:spAutoFit/>
          </a:bodyPr>
          <a:lstStyle/>
          <a:p>
            <a:pPr>
              <a:lnSpc>
                <a:spcPts val="3680"/>
              </a:lnSpc>
            </a:pPr>
            <a:r>
              <a:rPr lang="en-CA" sz="3196" dirty="0">
                <a:solidFill>
                  <a:srgbClr val="000000"/>
                </a:solidFill>
                <a:latin typeface="Times New Roman"/>
                <a:cs typeface="Times New Roman"/>
              </a:rPr>
              <a:t>Urticaria/angioedema</a:t>
            </a:r>
          </a:p>
          <a:p>
            <a:pPr>
              <a:lnSpc>
                <a:spcPts val="3680"/>
              </a:lnSpc>
            </a:pPr>
            <a:endParaRPr lang="en-CA" sz="3196" dirty="0">
              <a:solidFill>
                <a:srgbClr val="000000"/>
              </a:solidFill>
              <a:latin typeface="Times New Roman"/>
              <a:cs typeface="Times New Roman"/>
            </a:endParaRPr>
          </a:p>
        </p:txBody>
      </p:sp>
      <p:sp>
        <p:nvSpPr>
          <p:cNvPr id="5" name="TextBox 5"/>
          <p:cNvSpPr txBox="1"/>
          <p:nvPr/>
        </p:nvSpPr>
        <p:spPr>
          <a:xfrm>
            <a:off x="6946900" y="1955800"/>
            <a:ext cx="1003300" cy="533400"/>
          </a:xfrm>
          <a:prstGeom prst="rect">
            <a:avLst/>
          </a:prstGeom>
          <a:noFill/>
        </p:spPr>
        <p:txBody>
          <a:bodyPr vert="horz" wrap="none" lIns="0" tIns="0" rIns="0" bIns="0" rtlCol="0">
            <a:spAutoFit/>
          </a:bodyPr>
          <a:lstStyle/>
          <a:p>
            <a:pPr>
              <a:lnSpc>
                <a:spcPts val="3680"/>
              </a:lnSpc>
            </a:pPr>
            <a:r>
              <a:rPr lang="en-CA" sz="3196">
                <a:solidFill>
                  <a:srgbClr val="000000"/>
                </a:solidFill>
                <a:latin typeface="Times New Roman"/>
                <a:cs typeface="Times New Roman"/>
              </a:rPr>
              <a:t>88%</a:t>
            </a:r>
          </a:p>
          <a:p>
            <a:pPr>
              <a:lnSpc>
                <a:spcPts val="3680"/>
              </a:lnSpc>
            </a:pPr>
            <a:endParaRPr lang="en-CA" sz="3196">
              <a:solidFill>
                <a:srgbClr val="000000"/>
              </a:solidFill>
              <a:latin typeface="Times New Roman"/>
              <a:cs typeface="Times New Roman"/>
            </a:endParaRPr>
          </a:p>
        </p:txBody>
      </p:sp>
      <p:sp>
        <p:nvSpPr>
          <p:cNvPr id="6" name="TextBox 6"/>
          <p:cNvSpPr txBox="1"/>
          <p:nvPr/>
        </p:nvSpPr>
        <p:spPr>
          <a:xfrm>
            <a:off x="1270000" y="2501900"/>
            <a:ext cx="3632200" cy="533400"/>
          </a:xfrm>
          <a:prstGeom prst="rect">
            <a:avLst/>
          </a:prstGeom>
          <a:noFill/>
        </p:spPr>
        <p:txBody>
          <a:bodyPr vert="horz" wrap="none" lIns="0" tIns="0" rIns="0" bIns="0" rtlCol="0">
            <a:spAutoFit/>
          </a:bodyPr>
          <a:lstStyle/>
          <a:p>
            <a:pPr>
              <a:lnSpc>
                <a:spcPts val="3680"/>
              </a:lnSpc>
            </a:pPr>
            <a:r>
              <a:rPr lang="en-CA" sz="3196">
                <a:solidFill>
                  <a:srgbClr val="000000"/>
                </a:solidFill>
                <a:latin typeface="Times New Roman"/>
                <a:cs typeface="Times New Roman"/>
              </a:rPr>
              <a:t>Upper airway edema</a:t>
            </a:r>
          </a:p>
          <a:p>
            <a:pPr>
              <a:lnSpc>
                <a:spcPts val="3680"/>
              </a:lnSpc>
            </a:pPr>
            <a:endParaRPr lang="en-CA" sz="3196">
              <a:solidFill>
                <a:srgbClr val="000000"/>
              </a:solidFill>
              <a:latin typeface="Times New Roman"/>
              <a:cs typeface="Times New Roman"/>
            </a:endParaRPr>
          </a:p>
        </p:txBody>
      </p:sp>
      <p:sp>
        <p:nvSpPr>
          <p:cNvPr id="7" name="TextBox 7"/>
          <p:cNvSpPr txBox="1"/>
          <p:nvPr/>
        </p:nvSpPr>
        <p:spPr>
          <a:xfrm>
            <a:off x="6946900" y="2501900"/>
            <a:ext cx="1003300" cy="533400"/>
          </a:xfrm>
          <a:prstGeom prst="rect">
            <a:avLst/>
          </a:prstGeom>
          <a:noFill/>
        </p:spPr>
        <p:txBody>
          <a:bodyPr vert="horz" wrap="none" lIns="0" tIns="0" rIns="0" bIns="0" rtlCol="0">
            <a:spAutoFit/>
          </a:bodyPr>
          <a:lstStyle/>
          <a:p>
            <a:pPr>
              <a:lnSpc>
                <a:spcPts val="3680"/>
              </a:lnSpc>
            </a:pPr>
            <a:r>
              <a:rPr lang="en-CA" sz="3196">
                <a:solidFill>
                  <a:srgbClr val="000000"/>
                </a:solidFill>
                <a:latin typeface="Times New Roman"/>
                <a:cs typeface="Times New Roman"/>
              </a:rPr>
              <a:t>56%</a:t>
            </a:r>
          </a:p>
          <a:p>
            <a:pPr>
              <a:lnSpc>
                <a:spcPts val="3680"/>
              </a:lnSpc>
            </a:pPr>
            <a:endParaRPr lang="en-CA" sz="3196">
              <a:solidFill>
                <a:srgbClr val="000000"/>
              </a:solidFill>
              <a:latin typeface="Times New Roman"/>
              <a:cs typeface="Times New Roman"/>
            </a:endParaRPr>
          </a:p>
        </p:txBody>
      </p:sp>
      <p:sp>
        <p:nvSpPr>
          <p:cNvPr id="8" name="TextBox 8"/>
          <p:cNvSpPr txBox="1"/>
          <p:nvPr/>
        </p:nvSpPr>
        <p:spPr>
          <a:xfrm>
            <a:off x="1270000" y="3048000"/>
            <a:ext cx="3416300" cy="520700"/>
          </a:xfrm>
          <a:prstGeom prst="rect">
            <a:avLst/>
          </a:prstGeom>
          <a:noFill/>
        </p:spPr>
        <p:txBody>
          <a:bodyPr vert="horz" wrap="none" lIns="0" tIns="0" rIns="0" bIns="0" rtlCol="0">
            <a:spAutoFit/>
          </a:bodyPr>
          <a:lstStyle/>
          <a:p>
            <a:pPr>
              <a:lnSpc>
                <a:spcPts val="3680"/>
              </a:lnSpc>
            </a:pPr>
            <a:r>
              <a:rPr lang="en-CA" sz="3196">
                <a:solidFill>
                  <a:srgbClr val="000000"/>
                </a:solidFill>
                <a:latin typeface="Times New Roman"/>
                <a:cs typeface="Times New Roman"/>
              </a:rPr>
              <a:t>Dyspnea or wheeze</a:t>
            </a:r>
          </a:p>
          <a:p>
            <a:pPr>
              <a:lnSpc>
                <a:spcPts val="3680"/>
              </a:lnSpc>
            </a:pPr>
            <a:endParaRPr lang="en-CA" sz="3196">
              <a:solidFill>
                <a:srgbClr val="000000"/>
              </a:solidFill>
              <a:latin typeface="Times New Roman"/>
              <a:cs typeface="Times New Roman"/>
            </a:endParaRPr>
          </a:p>
        </p:txBody>
      </p:sp>
      <p:sp>
        <p:nvSpPr>
          <p:cNvPr id="9" name="TextBox 9"/>
          <p:cNvSpPr txBox="1"/>
          <p:nvPr/>
        </p:nvSpPr>
        <p:spPr>
          <a:xfrm>
            <a:off x="6946900" y="3048000"/>
            <a:ext cx="990600" cy="520700"/>
          </a:xfrm>
          <a:prstGeom prst="rect">
            <a:avLst/>
          </a:prstGeom>
          <a:noFill/>
        </p:spPr>
        <p:txBody>
          <a:bodyPr vert="horz" wrap="none" lIns="0" tIns="0" rIns="0" bIns="0" rtlCol="0">
            <a:spAutoFit/>
          </a:bodyPr>
          <a:lstStyle/>
          <a:p>
            <a:pPr>
              <a:lnSpc>
                <a:spcPts val="3680"/>
              </a:lnSpc>
            </a:pPr>
            <a:r>
              <a:rPr lang="en-CA" sz="3196">
                <a:solidFill>
                  <a:srgbClr val="000000"/>
                </a:solidFill>
                <a:latin typeface="Times New Roman"/>
                <a:cs typeface="Times New Roman"/>
              </a:rPr>
              <a:t>47%</a:t>
            </a:r>
          </a:p>
          <a:p>
            <a:pPr>
              <a:lnSpc>
                <a:spcPts val="3680"/>
              </a:lnSpc>
            </a:pPr>
            <a:endParaRPr lang="en-CA" sz="3196">
              <a:solidFill>
                <a:srgbClr val="000000"/>
              </a:solidFill>
              <a:latin typeface="Times New Roman"/>
              <a:cs typeface="Times New Roman"/>
            </a:endParaRPr>
          </a:p>
        </p:txBody>
      </p:sp>
      <p:sp>
        <p:nvSpPr>
          <p:cNvPr id="10" name="TextBox 10"/>
          <p:cNvSpPr txBox="1"/>
          <p:nvPr/>
        </p:nvSpPr>
        <p:spPr>
          <a:xfrm>
            <a:off x="1270000" y="3581400"/>
            <a:ext cx="1155700" cy="533400"/>
          </a:xfrm>
          <a:prstGeom prst="rect">
            <a:avLst/>
          </a:prstGeom>
          <a:noFill/>
        </p:spPr>
        <p:txBody>
          <a:bodyPr vert="horz" wrap="none" lIns="0" tIns="0" rIns="0" bIns="0" rtlCol="0">
            <a:spAutoFit/>
          </a:bodyPr>
          <a:lstStyle/>
          <a:p>
            <a:pPr>
              <a:lnSpc>
                <a:spcPts val="3680"/>
              </a:lnSpc>
            </a:pPr>
            <a:r>
              <a:rPr lang="en-CA" sz="3196" dirty="0">
                <a:solidFill>
                  <a:srgbClr val="000000"/>
                </a:solidFill>
                <a:latin typeface="Times New Roman"/>
                <a:cs typeface="Times New Roman"/>
              </a:rPr>
              <a:t>Flush</a:t>
            </a:r>
          </a:p>
          <a:p>
            <a:pPr>
              <a:lnSpc>
                <a:spcPts val="3680"/>
              </a:lnSpc>
            </a:pPr>
            <a:endParaRPr lang="en-CA" sz="3196" dirty="0">
              <a:solidFill>
                <a:srgbClr val="000000"/>
              </a:solidFill>
              <a:latin typeface="Times New Roman"/>
              <a:cs typeface="Times New Roman"/>
            </a:endParaRPr>
          </a:p>
        </p:txBody>
      </p:sp>
      <p:sp>
        <p:nvSpPr>
          <p:cNvPr id="11" name="TextBox 11"/>
          <p:cNvSpPr txBox="1"/>
          <p:nvPr/>
        </p:nvSpPr>
        <p:spPr>
          <a:xfrm>
            <a:off x="6946900" y="3581400"/>
            <a:ext cx="1003300" cy="533400"/>
          </a:xfrm>
          <a:prstGeom prst="rect">
            <a:avLst/>
          </a:prstGeom>
          <a:noFill/>
        </p:spPr>
        <p:txBody>
          <a:bodyPr vert="horz" wrap="none" lIns="0" tIns="0" rIns="0" bIns="0" rtlCol="0">
            <a:spAutoFit/>
          </a:bodyPr>
          <a:lstStyle/>
          <a:p>
            <a:pPr>
              <a:lnSpc>
                <a:spcPts val="3680"/>
              </a:lnSpc>
            </a:pPr>
            <a:r>
              <a:rPr lang="en-CA" sz="3196">
                <a:solidFill>
                  <a:srgbClr val="000000"/>
                </a:solidFill>
                <a:latin typeface="Times New Roman"/>
                <a:cs typeface="Times New Roman"/>
              </a:rPr>
              <a:t>46%</a:t>
            </a:r>
          </a:p>
          <a:p>
            <a:pPr>
              <a:lnSpc>
                <a:spcPts val="3680"/>
              </a:lnSpc>
            </a:pPr>
            <a:endParaRPr lang="en-CA" sz="3196">
              <a:solidFill>
                <a:srgbClr val="000000"/>
              </a:solidFill>
              <a:latin typeface="Times New Roman"/>
              <a:cs typeface="Times New Roman"/>
            </a:endParaRPr>
          </a:p>
        </p:txBody>
      </p:sp>
      <p:sp>
        <p:nvSpPr>
          <p:cNvPr id="12" name="TextBox 12"/>
          <p:cNvSpPr txBox="1"/>
          <p:nvPr/>
        </p:nvSpPr>
        <p:spPr>
          <a:xfrm>
            <a:off x="1270000" y="4127500"/>
            <a:ext cx="1892300" cy="457200"/>
          </a:xfrm>
          <a:prstGeom prst="rect">
            <a:avLst/>
          </a:prstGeom>
          <a:noFill/>
        </p:spPr>
        <p:txBody>
          <a:bodyPr vert="horz" wrap="none" lIns="0" tIns="0" rIns="0" bIns="0" rtlCol="0">
            <a:spAutoFit/>
          </a:bodyPr>
          <a:lstStyle/>
          <a:p>
            <a:pPr>
              <a:lnSpc>
                <a:spcPts val="3680"/>
              </a:lnSpc>
            </a:pPr>
            <a:r>
              <a:rPr lang="en-CA" sz="3196">
                <a:solidFill>
                  <a:srgbClr val="000000"/>
                </a:solidFill>
                <a:latin typeface="Times New Roman"/>
                <a:cs typeface="Times New Roman"/>
              </a:rPr>
              <a:t>Dizziness,</a:t>
            </a:r>
          </a:p>
          <a:p>
            <a:pPr>
              <a:lnSpc>
                <a:spcPts val="3680"/>
              </a:lnSpc>
            </a:pPr>
            <a:endParaRPr lang="en-CA" sz="3196">
              <a:solidFill>
                <a:srgbClr val="000000"/>
              </a:solidFill>
              <a:latin typeface="Times New Roman"/>
              <a:cs typeface="Times New Roman"/>
            </a:endParaRPr>
          </a:p>
        </p:txBody>
      </p:sp>
      <p:sp>
        <p:nvSpPr>
          <p:cNvPr id="13" name="TextBox 13"/>
          <p:cNvSpPr txBox="1"/>
          <p:nvPr/>
        </p:nvSpPr>
        <p:spPr>
          <a:xfrm>
            <a:off x="6946900" y="4127500"/>
            <a:ext cx="1028700" cy="596900"/>
          </a:xfrm>
          <a:prstGeom prst="rect">
            <a:avLst/>
          </a:prstGeom>
          <a:noFill/>
        </p:spPr>
        <p:txBody>
          <a:bodyPr vert="horz" wrap="none" lIns="0" tIns="0" rIns="0" bIns="0" rtlCol="0">
            <a:spAutoFit/>
          </a:bodyPr>
          <a:lstStyle/>
          <a:p>
            <a:pPr>
              <a:lnSpc>
                <a:spcPts val="3680"/>
              </a:lnSpc>
            </a:pPr>
            <a:r>
              <a:rPr lang="en-CA" sz="3196">
                <a:solidFill>
                  <a:srgbClr val="000000"/>
                </a:solidFill>
                <a:latin typeface="Times New Roman"/>
                <a:cs typeface="Times New Roman"/>
              </a:rPr>
              <a:t>33%</a:t>
            </a:r>
          </a:p>
          <a:p>
            <a:pPr>
              <a:lnSpc>
                <a:spcPts val="3680"/>
              </a:lnSpc>
            </a:pPr>
            <a:endParaRPr lang="en-CA" sz="3196">
              <a:solidFill>
                <a:srgbClr val="000000"/>
              </a:solidFill>
              <a:latin typeface="Times New Roman"/>
              <a:cs typeface="Times New Roman"/>
            </a:endParaRPr>
          </a:p>
        </p:txBody>
      </p:sp>
      <p:sp>
        <p:nvSpPr>
          <p:cNvPr id="14" name="TextBox 14"/>
          <p:cNvSpPr txBox="1"/>
          <p:nvPr/>
        </p:nvSpPr>
        <p:spPr>
          <a:xfrm>
            <a:off x="1270000" y="4597400"/>
            <a:ext cx="3733800" cy="457200"/>
          </a:xfrm>
          <a:prstGeom prst="rect">
            <a:avLst/>
          </a:prstGeom>
          <a:noFill/>
        </p:spPr>
        <p:txBody>
          <a:bodyPr vert="horz" wrap="none" lIns="0" tIns="0" rIns="0" bIns="0" rtlCol="0">
            <a:spAutoFit/>
          </a:bodyPr>
          <a:lstStyle/>
          <a:p>
            <a:pPr>
              <a:lnSpc>
                <a:spcPts val="3665"/>
              </a:lnSpc>
            </a:pPr>
            <a:r>
              <a:rPr lang="en-CA" sz="3196">
                <a:solidFill>
                  <a:srgbClr val="000000"/>
                </a:solidFill>
                <a:latin typeface="Times New Roman"/>
                <a:cs typeface="Times New Roman"/>
              </a:rPr>
              <a:t>hypotension, syncope</a:t>
            </a:r>
          </a:p>
          <a:p>
            <a:pPr>
              <a:lnSpc>
                <a:spcPts val="3665"/>
              </a:lnSpc>
            </a:pPr>
            <a:endParaRPr lang="en-CA" sz="3196">
              <a:solidFill>
                <a:srgbClr val="000000"/>
              </a:solidFill>
              <a:latin typeface="Times New Roman"/>
              <a:cs typeface="Times New Roman"/>
            </a:endParaRPr>
          </a:p>
        </p:txBody>
      </p:sp>
      <p:sp>
        <p:nvSpPr>
          <p:cNvPr id="15" name="TextBox 15"/>
          <p:cNvSpPr txBox="1"/>
          <p:nvPr/>
        </p:nvSpPr>
        <p:spPr>
          <a:xfrm>
            <a:off x="1270000" y="5067300"/>
            <a:ext cx="3276600" cy="533400"/>
          </a:xfrm>
          <a:prstGeom prst="rect">
            <a:avLst/>
          </a:prstGeom>
          <a:noFill/>
        </p:spPr>
        <p:txBody>
          <a:bodyPr vert="horz" wrap="none" lIns="0" tIns="0" rIns="0" bIns="0" rtlCol="0">
            <a:spAutoFit/>
          </a:bodyPr>
          <a:lstStyle/>
          <a:p>
            <a:pPr>
              <a:lnSpc>
                <a:spcPts val="3680"/>
              </a:lnSpc>
            </a:pPr>
            <a:r>
              <a:rPr lang="en-CA" sz="3196">
                <a:solidFill>
                  <a:srgbClr val="000000"/>
                </a:solidFill>
                <a:latin typeface="Times New Roman"/>
                <a:cs typeface="Times New Roman"/>
              </a:rPr>
              <a:t>Gastrointestinal sx</a:t>
            </a:r>
          </a:p>
          <a:p>
            <a:pPr>
              <a:lnSpc>
                <a:spcPts val="3680"/>
              </a:lnSpc>
            </a:pPr>
            <a:endParaRPr lang="en-CA" sz="3196">
              <a:solidFill>
                <a:srgbClr val="000000"/>
              </a:solidFill>
              <a:latin typeface="Times New Roman"/>
              <a:cs typeface="Times New Roman"/>
            </a:endParaRPr>
          </a:p>
        </p:txBody>
      </p:sp>
      <p:sp>
        <p:nvSpPr>
          <p:cNvPr id="16" name="TextBox 16"/>
          <p:cNvSpPr txBox="1"/>
          <p:nvPr/>
        </p:nvSpPr>
        <p:spPr>
          <a:xfrm>
            <a:off x="6946900" y="5067300"/>
            <a:ext cx="1003300" cy="533400"/>
          </a:xfrm>
          <a:prstGeom prst="rect">
            <a:avLst/>
          </a:prstGeom>
          <a:noFill/>
        </p:spPr>
        <p:txBody>
          <a:bodyPr vert="horz" wrap="none" lIns="0" tIns="0" rIns="0" bIns="0" rtlCol="0">
            <a:spAutoFit/>
          </a:bodyPr>
          <a:lstStyle/>
          <a:p>
            <a:pPr>
              <a:lnSpc>
                <a:spcPts val="3680"/>
              </a:lnSpc>
            </a:pPr>
            <a:r>
              <a:rPr lang="en-CA" sz="3196">
                <a:solidFill>
                  <a:srgbClr val="000000"/>
                </a:solidFill>
                <a:latin typeface="Times New Roman"/>
                <a:cs typeface="Times New Roman"/>
              </a:rPr>
              <a:t>30%</a:t>
            </a:r>
          </a:p>
          <a:p>
            <a:pPr>
              <a:lnSpc>
                <a:spcPts val="3680"/>
              </a:lnSpc>
            </a:pPr>
            <a:endParaRPr lang="en-CA" sz="3196">
              <a:solidFill>
                <a:srgbClr val="000000"/>
              </a:solidFill>
              <a:latin typeface="Times New Roman"/>
              <a:cs typeface="Times New Roman"/>
            </a:endParaRPr>
          </a:p>
        </p:txBody>
      </p:sp>
      <p:sp>
        <p:nvSpPr>
          <p:cNvPr id="17" name="TextBox 17"/>
          <p:cNvSpPr txBox="1"/>
          <p:nvPr/>
        </p:nvSpPr>
        <p:spPr>
          <a:xfrm>
            <a:off x="1270000" y="5613400"/>
            <a:ext cx="1562100" cy="596900"/>
          </a:xfrm>
          <a:prstGeom prst="rect">
            <a:avLst/>
          </a:prstGeom>
          <a:noFill/>
        </p:spPr>
        <p:txBody>
          <a:bodyPr vert="horz" wrap="none" lIns="0" tIns="0" rIns="0" bIns="0" rtlCol="0">
            <a:spAutoFit/>
          </a:bodyPr>
          <a:lstStyle/>
          <a:p>
            <a:pPr>
              <a:lnSpc>
                <a:spcPts val="3680"/>
              </a:lnSpc>
            </a:pPr>
            <a:r>
              <a:rPr lang="en-CA" sz="3196">
                <a:solidFill>
                  <a:srgbClr val="000000"/>
                </a:solidFill>
                <a:latin typeface="Times New Roman"/>
                <a:cs typeface="Times New Roman"/>
              </a:rPr>
              <a:t>Rhinitis</a:t>
            </a:r>
          </a:p>
          <a:p>
            <a:pPr>
              <a:lnSpc>
                <a:spcPts val="3680"/>
              </a:lnSpc>
            </a:pPr>
            <a:endParaRPr lang="en-CA" sz="3196">
              <a:solidFill>
                <a:srgbClr val="000000"/>
              </a:solidFill>
              <a:latin typeface="Times New Roman"/>
              <a:cs typeface="Times New Roman"/>
            </a:endParaRPr>
          </a:p>
        </p:txBody>
      </p:sp>
      <p:sp>
        <p:nvSpPr>
          <p:cNvPr id="18" name="TextBox 18"/>
          <p:cNvSpPr txBox="1"/>
          <p:nvPr/>
        </p:nvSpPr>
        <p:spPr>
          <a:xfrm>
            <a:off x="6946900" y="5613400"/>
            <a:ext cx="1028700" cy="596900"/>
          </a:xfrm>
          <a:prstGeom prst="rect">
            <a:avLst/>
          </a:prstGeom>
          <a:noFill/>
        </p:spPr>
        <p:txBody>
          <a:bodyPr vert="horz" wrap="none" lIns="0" tIns="0" rIns="0" bIns="0" rtlCol="0">
            <a:spAutoFit/>
          </a:bodyPr>
          <a:lstStyle/>
          <a:p>
            <a:pPr>
              <a:lnSpc>
                <a:spcPts val="3680"/>
              </a:lnSpc>
            </a:pPr>
            <a:r>
              <a:rPr lang="en-CA" sz="3196">
                <a:solidFill>
                  <a:srgbClr val="000000"/>
                </a:solidFill>
                <a:latin typeface="Times New Roman"/>
                <a:cs typeface="Times New Roman"/>
              </a:rPr>
              <a:t>16%</a:t>
            </a:r>
          </a:p>
          <a:p>
            <a:pPr>
              <a:lnSpc>
                <a:spcPts val="3680"/>
              </a:lnSpc>
            </a:pPr>
            <a:endParaRPr lang="en-CA" sz="3196">
              <a:solidFill>
                <a:srgbClr val="000000"/>
              </a:solidFill>
              <a:latin typeface="Times New Roman"/>
              <a:cs typeface="Times New Roman"/>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2"/>
          <p:cNvSpPr txBox="1"/>
          <p:nvPr/>
        </p:nvSpPr>
        <p:spPr>
          <a:xfrm>
            <a:off x="2260600" y="508000"/>
            <a:ext cx="3523400" cy="654025"/>
          </a:xfrm>
          <a:prstGeom prst="rect">
            <a:avLst/>
          </a:prstGeom>
          <a:noFill/>
        </p:spPr>
        <p:txBody>
          <a:bodyPr vert="horz" wrap="none" lIns="0" tIns="0" rIns="0" bIns="0" rtlCol="0">
            <a:spAutoFit/>
          </a:bodyPr>
          <a:lstStyle/>
          <a:p>
            <a:pPr>
              <a:lnSpc>
                <a:spcPts val="5060"/>
              </a:lnSpc>
            </a:pPr>
            <a:r>
              <a:rPr lang="en-CA" sz="4406" dirty="0">
                <a:solidFill>
                  <a:srgbClr val="000000"/>
                </a:solidFill>
                <a:latin typeface="Times New Roman"/>
                <a:cs typeface="Times New Roman"/>
              </a:rPr>
              <a:t>Lecture content</a:t>
            </a:r>
            <a:endParaRPr lang="en-CA" sz="4406" dirty="0">
              <a:solidFill>
                <a:srgbClr val="000000"/>
              </a:solidFill>
            </a:endParaRPr>
          </a:p>
        </p:txBody>
      </p:sp>
      <p:sp>
        <p:nvSpPr>
          <p:cNvPr id="3" name="TextBox 3"/>
          <p:cNvSpPr txBox="1"/>
          <p:nvPr/>
        </p:nvSpPr>
        <p:spPr>
          <a:xfrm>
            <a:off x="444500" y="1397000"/>
            <a:ext cx="1699183" cy="743793"/>
          </a:xfrm>
          <a:prstGeom prst="rect">
            <a:avLst/>
          </a:prstGeom>
          <a:noFill/>
        </p:spPr>
        <p:txBody>
          <a:bodyPr vert="horz" wrap="none" lIns="0" tIns="0" rIns="0" bIns="0" rtlCol="0">
            <a:spAutoFit/>
          </a:bodyPr>
          <a:lstStyle/>
          <a:p>
            <a:pPr>
              <a:lnSpc>
                <a:spcPts val="2875"/>
              </a:lnSpc>
            </a:pPr>
            <a:r>
              <a:rPr lang="en-CA" sz="2498" dirty="0">
                <a:solidFill>
                  <a:srgbClr val="000000"/>
                </a:solidFill>
                <a:latin typeface="Arial"/>
                <a:cs typeface="Arial"/>
              </a:rPr>
              <a:t>•</a:t>
            </a:r>
            <a:r>
              <a:rPr lang="en-CA" sz="2498" dirty="0">
                <a:solidFill>
                  <a:srgbClr val="000000"/>
                </a:solidFill>
                <a:latin typeface="Times New Roman"/>
                <a:cs typeface="Times New Roman"/>
              </a:rPr>
              <a:t> Basic terms</a:t>
            </a:r>
          </a:p>
          <a:p>
            <a:pPr>
              <a:lnSpc>
                <a:spcPts val="2875"/>
              </a:lnSpc>
            </a:pPr>
            <a:endParaRPr lang="en-CA" sz="2498" dirty="0">
              <a:solidFill>
                <a:srgbClr val="000000"/>
              </a:solidFill>
            </a:endParaRPr>
          </a:p>
        </p:txBody>
      </p:sp>
      <p:sp>
        <p:nvSpPr>
          <p:cNvPr id="4" name="TextBox 4"/>
          <p:cNvSpPr txBox="1"/>
          <p:nvPr/>
        </p:nvSpPr>
        <p:spPr>
          <a:xfrm>
            <a:off x="444500" y="1778000"/>
            <a:ext cx="4999767" cy="743793"/>
          </a:xfrm>
          <a:prstGeom prst="rect">
            <a:avLst/>
          </a:prstGeom>
          <a:noFill/>
        </p:spPr>
        <p:txBody>
          <a:bodyPr vert="horz" wrap="none" lIns="0" tIns="0" rIns="0" bIns="0" rtlCol="0">
            <a:spAutoFit/>
          </a:bodyPr>
          <a:lstStyle/>
          <a:p>
            <a:pPr>
              <a:lnSpc>
                <a:spcPts val="2875"/>
              </a:lnSpc>
            </a:pPr>
            <a:r>
              <a:rPr lang="en-CA" sz="2495" dirty="0">
                <a:solidFill>
                  <a:srgbClr val="000000"/>
                </a:solidFill>
                <a:latin typeface="Arial"/>
                <a:cs typeface="Arial"/>
              </a:rPr>
              <a:t>•</a:t>
            </a:r>
            <a:r>
              <a:rPr lang="en-CA" sz="2495" dirty="0">
                <a:solidFill>
                  <a:srgbClr val="000000"/>
                </a:solidFill>
                <a:latin typeface="Times New Roman"/>
                <a:cs typeface="Times New Roman"/>
              </a:rPr>
              <a:t> Division</a:t>
            </a:r>
            <a:r>
              <a:rPr lang="x-none" sz="2495" dirty="0">
                <a:solidFill>
                  <a:srgbClr val="000000"/>
                </a:solidFill>
                <a:latin typeface="Times New Roman"/>
                <a:cs typeface="Times New Roman"/>
              </a:rPr>
              <a:t> of </a:t>
            </a:r>
            <a:r>
              <a:rPr lang="en-US" sz="2495" dirty="0">
                <a:solidFill>
                  <a:srgbClr val="000000"/>
                </a:solidFill>
                <a:latin typeface="Times New Roman"/>
                <a:cs typeface="Times New Roman"/>
              </a:rPr>
              <a:t>hypersensitivity reactions</a:t>
            </a:r>
            <a:endParaRPr lang="en-CA" sz="2495" dirty="0">
              <a:solidFill>
                <a:srgbClr val="000000"/>
              </a:solidFill>
              <a:latin typeface="Times New Roman"/>
              <a:cs typeface="Times New Roman"/>
            </a:endParaRPr>
          </a:p>
          <a:p>
            <a:pPr>
              <a:lnSpc>
                <a:spcPts val="2875"/>
              </a:lnSpc>
            </a:pPr>
            <a:endParaRPr lang="en-CA" sz="2495" dirty="0">
              <a:solidFill>
                <a:srgbClr val="000000"/>
              </a:solidFill>
            </a:endParaRPr>
          </a:p>
        </p:txBody>
      </p:sp>
      <p:sp>
        <p:nvSpPr>
          <p:cNvPr id="5" name="TextBox 5"/>
          <p:cNvSpPr txBox="1"/>
          <p:nvPr/>
        </p:nvSpPr>
        <p:spPr>
          <a:xfrm>
            <a:off x="444500" y="2209800"/>
            <a:ext cx="65" cy="615553"/>
          </a:xfrm>
          <a:prstGeom prst="rect">
            <a:avLst/>
          </a:prstGeom>
          <a:noFill/>
        </p:spPr>
        <p:txBody>
          <a:bodyPr vert="horz" wrap="none" lIns="0" tIns="0" rIns="0" bIns="0" rtlCol="0">
            <a:spAutoFit/>
          </a:bodyPr>
          <a:lstStyle/>
          <a:p>
            <a:pPr>
              <a:lnSpc>
                <a:spcPts val="2400"/>
              </a:lnSpc>
              <a:tabLst>
                <a:tab pos="342900" algn="l"/>
              </a:tabLst>
            </a:pPr>
            <a:endParaRPr lang="en-CA" sz="2495" dirty="0">
              <a:solidFill>
                <a:srgbClr val="000000"/>
              </a:solidFill>
              <a:latin typeface="Times New Roman"/>
              <a:cs typeface="Times New Roman"/>
            </a:endParaRPr>
          </a:p>
          <a:p>
            <a:pPr>
              <a:lnSpc>
                <a:spcPts val="2400"/>
              </a:lnSpc>
            </a:pPr>
            <a:endParaRPr lang="en-CA" sz="2495" dirty="0">
              <a:solidFill>
                <a:srgbClr val="000000"/>
              </a:solidFill>
            </a:endParaRPr>
          </a:p>
        </p:txBody>
      </p:sp>
      <p:sp>
        <p:nvSpPr>
          <p:cNvPr id="6" name="TextBox 6"/>
          <p:cNvSpPr txBox="1"/>
          <p:nvPr/>
        </p:nvSpPr>
        <p:spPr>
          <a:xfrm>
            <a:off x="467544" y="2132856"/>
            <a:ext cx="6552728" cy="923330"/>
          </a:xfrm>
          <a:prstGeom prst="rect">
            <a:avLst/>
          </a:prstGeom>
          <a:noFill/>
        </p:spPr>
        <p:txBody>
          <a:bodyPr vert="horz" wrap="square" lIns="0" tIns="0" rIns="0" bIns="0" rtlCol="0">
            <a:spAutoFit/>
          </a:bodyPr>
          <a:lstStyle/>
          <a:p>
            <a:pPr>
              <a:lnSpc>
                <a:spcPts val="2400"/>
              </a:lnSpc>
              <a:tabLst>
                <a:tab pos="342900" algn="l"/>
              </a:tabLst>
            </a:pPr>
            <a:r>
              <a:rPr lang="en-CA" sz="2498" dirty="0">
                <a:solidFill>
                  <a:srgbClr val="000000"/>
                </a:solidFill>
                <a:latin typeface="Arial"/>
                <a:cs typeface="Arial"/>
              </a:rPr>
              <a:t>•</a:t>
            </a:r>
            <a:r>
              <a:rPr lang="en-CA" sz="2498" dirty="0">
                <a:solidFill>
                  <a:srgbClr val="000000"/>
                </a:solidFill>
                <a:latin typeface="Times New Roman"/>
                <a:cs typeface="Times New Roman"/>
              </a:rPr>
              <a:t> </a:t>
            </a:r>
            <a:r>
              <a:rPr lang="en-US" sz="2498" dirty="0">
                <a:solidFill>
                  <a:srgbClr val="000000"/>
                </a:solidFill>
                <a:latin typeface="Times New Roman"/>
                <a:cs typeface="Times New Roman"/>
              </a:rPr>
              <a:t>Etiology and pathogenesis of anaphylactic type </a:t>
            </a:r>
            <a:r>
              <a:rPr lang="en-GB" sz="2498" dirty="0">
                <a:solidFill>
                  <a:srgbClr val="000000"/>
                </a:solidFill>
                <a:latin typeface="Times New Roman"/>
                <a:cs typeface="Times New Roman"/>
              </a:rPr>
              <a:t>o</a:t>
            </a:r>
            <a:r>
              <a:rPr lang="en-US" sz="2498" dirty="0" smtClean="0">
                <a:solidFill>
                  <a:srgbClr val="000000"/>
                </a:solidFill>
                <a:latin typeface="Times New Roman"/>
                <a:cs typeface="Times New Roman"/>
              </a:rPr>
              <a:t>f    </a:t>
            </a:r>
          </a:p>
          <a:p>
            <a:pPr>
              <a:lnSpc>
                <a:spcPts val="2400"/>
              </a:lnSpc>
              <a:tabLst>
                <a:tab pos="342900" algn="l"/>
              </a:tabLst>
            </a:pPr>
            <a:r>
              <a:rPr lang="en-US" sz="2498" dirty="0" smtClean="0">
                <a:solidFill>
                  <a:srgbClr val="000000"/>
                </a:solidFill>
                <a:latin typeface="Times New Roman"/>
                <a:cs typeface="Times New Roman"/>
              </a:rPr>
              <a:t>   hypersensitivity</a:t>
            </a:r>
            <a:r>
              <a:rPr lang="en-US" sz="2498" dirty="0">
                <a:solidFill>
                  <a:srgbClr val="000000"/>
                </a:solidFill>
                <a:latin typeface="Times New Roman"/>
                <a:cs typeface="Times New Roman"/>
              </a:rPr>
              <a:t>, with examples</a:t>
            </a:r>
            <a:endParaRPr lang="en-CA" sz="2495" dirty="0">
              <a:solidFill>
                <a:srgbClr val="000000"/>
              </a:solidFill>
              <a:latin typeface="Times New Roman"/>
              <a:cs typeface="Times New Roman"/>
            </a:endParaRPr>
          </a:p>
          <a:p>
            <a:pPr>
              <a:lnSpc>
                <a:spcPts val="2400"/>
              </a:lnSpc>
            </a:pPr>
            <a:endParaRPr lang="en-CA" sz="2495" dirty="0">
              <a:solidFill>
                <a:srgbClr val="000000"/>
              </a:solidFill>
            </a:endParaRPr>
          </a:p>
        </p:txBody>
      </p:sp>
      <p:sp>
        <p:nvSpPr>
          <p:cNvPr id="7" name="TextBox 7"/>
          <p:cNvSpPr txBox="1"/>
          <p:nvPr/>
        </p:nvSpPr>
        <p:spPr>
          <a:xfrm>
            <a:off x="467544" y="2708920"/>
            <a:ext cx="6880089" cy="923330"/>
          </a:xfrm>
          <a:prstGeom prst="rect">
            <a:avLst/>
          </a:prstGeom>
          <a:noFill/>
        </p:spPr>
        <p:txBody>
          <a:bodyPr vert="horz" wrap="none" lIns="0" tIns="0" rIns="0" bIns="0" rtlCol="0">
            <a:spAutoFit/>
          </a:bodyPr>
          <a:lstStyle/>
          <a:p>
            <a:pPr>
              <a:lnSpc>
                <a:spcPts val="2400"/>
              </a:lnSpc>
              <a:tabLst>
                <a:tab pos="342900" algn="l"/>
              </a:tabLst>
            </a:pPr>
            <a:r>
              <a:rPr lang="en-CA" sz="2495" dirty="0">
                <a:solidFill>
                  <a:srgbClr val="000000"/>
                </a:solidFill>
                <a:latin typeface="Arial"/>
                <a:cs typeface="Arial"/>
              </a:rPr>
              <a:t>•</a:t>
            </a:r>
            <a:r>
              <a:rPr lang="en-CA" sz="2495" dirty="0">
                <a:solidFill>
                  <a:srgbClr val="000000"/>
                </a:solidFill>
                <a:latin typeface="Times New Roman"/>
                <a:cs typeface="Times New Roman"/>
              </a:rPr>
              <a:t> </a:t>
            </a:r>
            <a:r>
              <a:rPr lang="en-US" sz="2495" dirty="0">
                <a:solidFill>
                  <a:srgbClr val="000000"/>
                </a:solidFill>
                <a:latin typeface="Times New Roman"/>
                <a:cs typeface="Times New Roman"/>
              </a:rPr>
              <a:t>Etiology and pathogenesis of </a:t>
            </a:r>
            <a:r>
              <a:rPr lang="en-US" sz="2495" dirty="0" err="1">
                <a:solidFill>
                  <a:srgbClr val="000000"/>
                </a:solidFill>
                <a:latin typeface="Times New Roman"/>
                <a:cs typeface="Times New Roman"/>
              </a:rPr>
              <a:t>immunocomplex</a:t>
            </a:r>
            <a:r>
              <a:rPr lang="en-US" sz="2495" dirty="0">
                <a:solidFill>
                  <a:srgbClr val="000000"/>
                </a:solidFill>
                <a:latin typeface="Times New Roman"/>
                <a:cs typeface="Times New Roman"/>
              </a:rPr>
              <a:t> type </a:t>
            </a:r>
            <a:endParaRPr lang="x-none" sz="2495" dirty="0">
              <a:solidFill>
                <a:srgbClr val="000000"/>
              </a:solidFill>
              <a:latin typeface="Times New Roman"/>
              <a:cs typeface="Times New Roman"/>
            </a:endParaRPr>
          </a:p>
          <a:p>
            <a:pPr>
              <a:lnSpc>
                <a:spcPts val="2400"/>
              </a:lnSpc>
              <a:tabLst>
                <a:tab pos="342900" algn="l"/>
              </a:tabLst>
            </a:pPr>
            <a:r>
              <a:rPr lang="en-US" sz="2495" dirty="0">
                <a:solidFill>
                  <a:srgbClr val="000000"/>
                </a:solidFill>
                <a:latin typeface="Times New Roman"/>
                <a:cs typeface="Times New Roman"/>
              </a:rPr>
              <a:t>of hypersensitivity, with examples</a:t>
            </a:r>
            <a:endParaRPr lang="en-CA" sz="2495" dirty="0">
              <a:solidFill>
                <a:srgbClr val="000000"/>
              </a:solidFill>
              <a:latin typeface="Times New Roman"/>
              <a:cs typeface="Times New Roman"/>
            </a:endParaRPr>
          </a:p>
          <a:p>
            <a:pPr>
              <a:lnSpc>
                <a:spcPts val="2400"/>
              </a:lnSpc>
            </a:pPr>
            <a:endParaRPr lang="en-CA" sz="2495" dirty="0">
              <a:solidFill>
                <a:srgbClr val="000000"/>
              </a:solidFill>
            </a:endParaRPr>
          </a:p>
        </p:txBody>
      </p:sp>
      <p:sp>
        <p:nvSpPr>
          <p:cNvPr id="8" name="TextBox 8"/>
          <p:cNvSpPr txBox="1"/>
          <p:nvPr/>
        </p:nvSpPr>
        <p:spPr>
          <a:xfrm>
            <a:off x="467544" y="3356992"/>
            <a:ext cx="8516755" cy="923330"/>
          </a:xfrm>
          <a:prstGeom prst="rect">
            <a:avLst/>
          </a:prstGeom>
          <a:noFill/>
        </p:spPr>
        <p:txBody>
          <a:bodyPr vert="horz" wrap="none" lIns="0" tIns="0" rIns="0" bIns="0" rtlCol="0">
            <a:spAutoFit/>
          </a:bodyPr>
          <a:lstStyle/>
          <a:p>
            <a:pPr>
              <a:lnSpc>
                <a:spcPts val="2400"/>
              </a:lnSpc>
              <a:tabLst>
                <a:tab pos="342900" algn="l"/>
              </a:tabLst>
            </a:pPr>
            <a:r>
              <a:rPr lang="en-CA" sz="2495" dirty="0">
                <a:solidFill>
                  <a:srgbClr val="000000"/>
                </a:solidFill>
                <a:latin typeface="Arial"/>
                <a:cs typeface="Arial"/>
              </a:rPr>
              <a:t>•</a:t>
            </a:r>
            <a:r>
              <a:rPr lang="en-CA" sz="2495" dirty="0">
                <a:solidFill>
                  <a:srgbClr val="000000"/>
                </a:solidFill>
                <a:latin typeface="Times New Roman"/>
                <a:cs typeface="Times New Roman"/>
              </a:rPr>
              <a:t> </a:t>
            </a:r>
            <a:r>
              <a:rPr lang="en-US" sz="2495" dirty="0">
                <a:solidFill>
                  <a:srgbClr val="000000"/>
                </a:solidFill>
                <a:latin typeface="Times New Roman"/>
                <a:cs typeface="Times New Roman"/>
              </a:rPr>
              <a:t>Etiology and pathogenesis of delayed hypersensitivity reactions, </a:t>
            </a:r>
            <a:endParaRPr lang="x-none" sz="2495" dirty="0">
              <a:solidFill>
                <a:srgbClr val="000000"/>
              </a:solidFill>
              <a:latin typeface="Times New Roman"/>
              <a:cs typeface="Times New Roman"/>
            </a:endParaRPr>
          </a:p>
          <a:p>
            <a:pPr>
              <a:lnSpc>
                <a:spcPts val="2400"/>
              </a:lnSpc>
              <a:tabLst>
                <a:tab pos="342900" algn="l"/>
              </a:tabLst>
            </a:pPr>
            <a:r>
              <a:rPr lang="en-US" sz="2495" dirty="0">
                <a:solidFill>
                  <a:srgbClr val="000000"/>
                </a:solidFill>
                <a:latin typeface="Times New Roman"/>
                <a:cs typeface="Times New Roman"/>
              </a:rPr>
              <a:t>with examples</a:t>
            </a:r>
            <a:endParaRPr lang="en-CA" sz="2498" dirty="0">
              <a:solidFill>
                <a:srgbClr val="000000"/>
              </a:solidFill>
              <a:latin typeface="Times New Roman"/>
              <a:cs typeface="Times New Roman"/>
            </a:endParaRPr>
          </a:p>
          <a:p>
            <a:pPr>
              <a:lnSpc>
                <a:spcPts val="2400"/>
              </a:lnSpc>
            </a:pPr>
            <a:endParaRPr lang="en-CA" sz="2498" dirty="0">
              <a:solidFill>
                <a:srgbClr val="000000"/>
              </a:solidFill>
            </a:endParaRPr>
          </a:p>
        </p:txBody>
      </p:sp>
      <p:sp>
        <p:nvSpPr>
          <p:cNvPr id="9" name="TextBox 9"/>
          <p:cNvSpPr txBox="1"/>
          <p:nvPr/>
        </p:nvSpPr>
        <p:spPr>
          <a:xfrm>
            <a:off x="467544" y="4005064"/>
            <a:ext cx="8471871" cy="743793"/>
          </a:xfrm>
          <a:prstGeom prst="rect">
            <a:avLst/>
          </a:prstGeom>
          <a:noFill/>
        </p:spPr>
        <p:txBody>
          <a:bodyPr vert="horz" wrap="none" lIns="0" tIns="0" rIns="0" bIns="0" rtlCol="0">
            <a:spAutoFit/>
          </a:bodyPr>
          <a:lstStyle/>
          <a:p>
            <a:pPr>
              <a:lnSpc>
                <a:spcPts val="2875"/>
              </a:lnSpc>
            </a:pPr>
            <a:r>
              <a:rPr lang="en-CA" sz="2495" dirty="0">
                <a:solidFill>
                  <a:srgbClr val="000000"/>
                </a:solidFill>
                <a:latin typeface="Arial"/>
                <a:cs typeface="Arial"/>
              </a:rPr>
              <a:t>•</a:t>
            </a:r>
            <a:r>
              <a:rPr lang="en-CA" sz="2495" dirty="0">
                <a:solidFill>
                  <a:srgbClr val="000000"/>
                </a:solidFill>
                <a:latin typeface="Times New Roman"/>
                <a:cs typeface="Times New Roman"/>
              </a:rPr>
              <a:t> </a:t>
            </a:r>
            <a:r>
              <a:rPr lang="en-US" sz="2495" dirty="0">
                <a:solidFill>
                  <a:srgbClr val="000000"/>
                </a:solidFill>
                <a:latin typeface="Times New Roman"/>
                <a:cs typeface="Times New Roman"/>
              </a:rPr>
              <a:t>Mechanisms of establishment and maintenance of </a:t>
            </a:r>
            <a:r>
              <a:rPr lang="en-US" sz="2495" dirty="0" err="1">
                <a:solidFill>
                  <a:srgbClr val="000000"/>
                </a:solidFill>
                <a:latin typeface="Times New Roman"/>
                <a:cs typeface="Times New Roman"/>
              </a:rPr>
              <a:t>autotolerance</a:t>
            </a:r>
            <a:endParaRPr lang="en-CA" sz="2495" dirty="0">
              <a:solidFill>
                <a:srgbClr val="000000"/>
              </a:solidFill>
              <a:latin typeface="Times New Roman"/>
              <a:cs typeface="Times New Roman"/>
            </a:endParaRPr>
          </a:p>
          <a:p>
            <a:pPr>
              <a:lnSpc>
                <a:spcPts val="2875"/>
              </a:lnSpc>
            </a:pPr>
            <a:endParaRPr lang="en-CA" sz="2495" dirty="0">
              <a:solidFill>
                <a:srgbClr val="000000"/>
              </a:solidFill>
            </a:endParaRPr>
          </a:p>
        </p:txBody>
      </p:sp>
      <p:sp>
        <p:nvSpPr>
          <p:cNvPr id="10" name="TextBox 10"/>
          <p:cNvSpPr txBox="1"/>
          <p:nvPr/>
        </p:nvSpPr>
        <p:spPr>
          <a:xfrm>
            <a:off x="467544" y="4437112"/>
            <a:ext cx="6521016" cy="621004"/>
          </a:xfrm>
          <a:prstGeom prst="rect">
            <a:avLst/>
          </a:prstGeom>
          <a:noFill/>
        </p:spPr>
        <p:txBody>
          <a:bodyPr vert="horz" wrap="none" lIns="0" tIns="0" rIns="0" bIns="0" rtlCol="0">
            <a:spAutoFit/>
          </a:bodyPr>
          <a:lstStyle/>
          <a:p>
            <a:pPr>
              <a:lnSpc>
                <a:spcPts val="2400"/>
              </a:lnSpc>
              <a:tabLst>
                <a:tab pos="342900" algn="l"/>
              </a:tabLst>
            </a:pPr>
            <a:r>
              <a:rPr lang="en-CA" sz="2495" dirty="0">
                <a:solidFill>
                  <a:srgbClr val="000000"/>
                </a:solidFill>
                <a:latin typeface="Arial"/>
                <a:cs typeface="Arial"/>
              </a:rPr>
              <a:t>•</a:t>
            </a:r>
            <a:r>
              <a:rPr lang="en-CA" sz="2495" dirty="0">
                <a:solidFill>
                  <a:srgbClr val="000000"/>
                </a:solidFill>
                <a:latin typeface="Times New Roman"/>
                <a:cs typeface="Times New Roman"/>
              </a:rPr>
              <a:t> </a:t>
            </a:r>
            <a:r>
              <a:rPr lang="en-US" sz="2495" dirty="0">
                <a:solidFill>
                  <a:srgbClr val="000000"/>
                </a:solidFill>
                <a:latin typeface="Times New Roman"/>
                <a:cs typeface="Times New Roman"/>
              </a:rPr>
              <a:t>Mechanisms of interruption of </a:t>
            </a:r>
            <a:r>
              <a:rPr lang="en-US" sz="2495" dirty="0" err="1">
                <a:solidFill>
                  <a:srgbClr val="000000"/>
                </a:solidFill>
                <a:latin typeface="Times New Roman"/>
                <a:cs typeface="Times New Roman"/>
              </a:rPr>
              <a:t>autotolerance</a:t>
            </a:r>
            <a:r>
              <a:rPr lang="en-US" sz="2495" dirty="0">
                <a:solidFill>
                  <a:srgbClr val="000000"/>
                </a:solidFill>
                <a:latin typeface="Times New Roman"/>
                <a:cs typeface="Times New Roman"/>
              </a:rPr>
              <a:t> and </a:t>
            </a:r>
            <a:endParaRPr lang="x-none" sz="2495" dirty="0">
              <a:solidFill>
                <a:srgbClr val="000000"/>
              </a:solidFill>
              <a:latin typeface="Times New Roman"/>
              <a:cs typeface="Times New Roman"/>
            </a:endParaRPr>
          </a:p>
          <a:p>
            <a:pPr>
              <a:lnSpc>
                <a:spcPts val="2400"/>
              </a:lnSpc>
              <a:tabLst>
                <a:tab pos="342900" algn="l"/>
              </a:tabLst>
            </a:pPr>
            <a:r>
              <a:rPr lang="en-US" sz="2495" dirty="0">
                <a:solidFill>
                  <a:srgbClr val="000000"/>
                </a:solidFill>
                <a:latin typeface="Times New Roman"/>
                <a:cs typeface="Times New Roman"/>
              </a:rPr>
              <a:t>occurrence of autoimmune diseases</a:t>
            </a:r>
            <a:endParaRPr lang="en-CA" sz="2495" dirty="0">
              <a:solidFill>
                <a:srgbClr val="000000"/>
              </a:solidFill>
            </a:endParaRPr>
          </a:p>
        </p:txBody>
      </p:sp>
      <p:sp>
        <p:nvSpPr>
          <p:cNvPr id="11" name="TextBox 11"/>
          <p:cNvSpPr txBox="1"/>
          <p:nvPr/>
        </p:nvSpPr>
        <p:spPr>
          <a:xfrm>
            <a:off x="467544" y="5085184"/>
            <a:ext cx="7199663" cy="621132"/>
          </a:xfrm>
          <a:prstGeom prst="rect">
            <a:avLst/>
          </a:prstGeom>
          <a:noFill/>
        </p:spPr>
        <p:txBody>
          <a:bodyPr vert="horz" wrap="none" lIns="0" tIns="0" rIns="0" bIns="0" rtlCol="0">
            <a:spAutoFit/>
          </a:bodyPr>
          <a:lstStyle/>
          <a:p>
            <a:pPr>
              <a:lnSpc>
                <a:spcPts val="2400"/>
              </a:lnSpc>
              <a:tabLst>
                <a:tab pos="342900" algn="l"/>
              </a:tabLst>
            </a:pPr>
            <a:r>
              <a:rPr lang="en-CA" sz="2498" dirty="0">
                <a:solidFill>
                  <a:srgbClr val="000000"/>
                </a:solidFill>
                <a:latin typeface="Arial"/>
                <a:cs typeface="Arial"/>
              </a:rPr>
              <a:t>•</a:t>
            </a:r>
            <a:r>
              <a:rPr lang="en-CA" sz="2498" dirty="0">
                <a:solidFill>
                  <a:srgbClr val="000000"/>
                </a:solidFill>
                <a:latin typeface="Times New Roman"/>
                <a:cs typeface="Times New Roman"/>
              </a:rPr>
              <a:t> Transplantation immune reactions: "host versus graft" </a:t>
            </a:r>
            <a:endParaRPr lang="x-none" sz="2498" dirty="0">
              <a:solidFill>
                <a:srgbClr val="000000"/>
              </a:solidFill>
              <a:latin typeface="Times New Roman"/>
              <a:cs typeface="Times New Roman"/>
            </a:endParaRPr>
          </a:p>
          <a:p>
            <a:pPr>
              <a:lnSpc>
                <a:spcPts val="2400"/>
              </a:lnSpc>
              <a:tabLst>
                <a:tab pos="342900" algn="l"/>
              </a:tabLst>
            </a:pPr>
            <a:r>
              <a:rPr lang="en-CA" sz="2498" dirty="0">
                <a:solidFill>
                  <a:srgbClr val="000000"/>
                </a:solidFill>
                <a:latin typeface="Times New Roman"/>
                <a:cs typeface="Times New Roman"/>
              </a:rPr>
              <a:t>and "graft versus host"</a:t>
            </a:r>
            <a:endParaRPr lang="en-CA" sz="2495" dirty="0">
              <a:solidFill>
                <a:srgbClr val="000000"/>
              </a:solidFill>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90066"/>
          </a:xfrm>
        </p:spPr>
        <p:txBody>
          <a:bodyPr>
            <a:noAutofit/>
          </a:bodyPr>
          <a:lstStyle/>
          <a:p>
            <a:r>
              <a:rPr lang="en-US" sz="2800" b="1" dirty="0">
                <a:solidFill>
                  <a:schemeClr val="tx1"/>
                </a:solidFill>
                <a:latin typeface="Times New Roman" panose="02020603050405020304" pitchFamily="18" charset="0"/>
                <a:cs typeface="Times New Roman" panose="02020603050405020304" pitchFamily="18" charset="0"/>
              </a:rPr>
              <a:t>Urticaria and angioedema</a:t>
            </a:r>
          </a:p>
        </p:txBody>
      </p:sp>
      <p:sp>
        <p:nvSpPr>
          <p:cNvPr id="3" name="Content Placeholder 2"/>
          <p:cNvSpPr>
            <a:spLocks noGrp="1"/>
          </p:cNvSpPr>
          <p:nvPr>
            <p:ph idx="1"/>
          </p:nvPr>
        </p:nvSpPr>
        <p:spPr>
          <a:xfrm>
            <a:off x="467544" y="1052736"/>
            <a:ext cx="8229600" cy="5400600"/>
          </a:xfrm>
        </p:spPr>
        <p:txBody>
          <a:bodyPr>
            <a:normAutofit fontScale="92500" lnSpcReduction="10000"/>
          </a:bodyPr>
          <a:lstStyle/>
          <a:p>
            <a:pPr algn="just"/>
            <a:r>
              <a:rPr lang="en-US" sz="2400" dirty="0">
                <a:solidFill>
                  <a:srgbClr val="E36C09"/>
                </a:solidFill>
                <a:latin typeface="Times New Roman" panose="02020603050405020304" pitchFamily="18" charset="0"/>
                <a:cs typeface="Times New Roman" panose="02020603050405020304" pitchFamily="18" charset="0"/>
              </a:rPr>
              <a:t>Urticaria </a:t>
            </a:r>
            <a:r>
              <a:rPr lang="en-US" sz="2400" dirty="0">
                <a:latin typeface="Times New Roman" panose="02020603050405020304" pitchFamily="18" charset="0"/>
                <a:cs typeface="Times New Roman" panose="02020603050405020304" pitchFamily="18" charset="0"/>
              </a:rPr>
              <a:t>is a physical sign and </a:t>
            </a:r>
            <a:r>
              <a:rPr lang="en-US" sz="2400" dirty="0">
                <a:solidFill>
                  <a:srgbClr val="E36C09"/>
                </a:solidFill>
                <a:latin typeface="Times New Roman" panose="02020603050405020304" pitchFamily="18" charset="0"/>
                <a:cs typeface="Times New Roman" panose="02020603050405020304" pitchFamily="18" charset="0"/>
              </a:rPr>
              <a:t>not a disease</a:t>
            </a:r>
            <a:r>
              <a:rPr lang="en-US" sz="2400" dirty="0">
                <a:latin typeface="Times New Roman" panose="02020603050405020304" pitchFamily="18" charset="0"/>
                <a:cs typeface="Times New Roman" panose="02020603050405020304" pitchFamily="18" charset="0"/>
              </a:rPr>
              <a:t>. The term urticaria refers to transient episodes of circumscribed, edematous, and erythematous lesions with raised edges that are accompanied by pruritus. It occurs as a result of a sudden, localized accumulation of fluid in the skin.</a:t>
            </a:r>
          </a:p>
          <a:p>
            <a:pPr algn="just"/>
            <a:r>
              <a:rPr lang="en-US" sz="2400" dirty="0">
                <a:latin typeface="Times New Roman" panose="02020603050405020304" pitchFamily="18" charset="0"/>
                <a:cs typeface="Times New Roman" panose="02020603050405020304" pitchFamily="18" charset="0"/>
              </a:rPr>
              <a:t>Angioedema is a similar process that affects the deeper structures of the dermis, subcutaneous tissue or mucous membranes. Urticaria and angioedema usually coexist.</a:t>
            </a:r>
            <a:endParaRPr lang="x-none" sz="2400" dirty="0">
              <a:latin typeface="Times New Roman" panose="02020603050405020304" pitchFamily="18" charset="0"/>
              <a:cs typeface="Times New Roman" panose="02020603050405020304" pitchFamily="18" charset="0"/>
            </a:endParaRPr>
          </a:p>
          <a:p>
            <a:pPr algn="just"/>
            <a:endParaRPr lang="en-US" sz="2400" dirty="0">
              <a:latin typeface="Times New Roman" panose="02020603050405020304" pitchFamily="18" charset="0"/>
              <a:cs typeface="Times New Roman" panose="02020603050405020304" pitchFamily="18" charset="0"/>
            </a:endParaRPr>
          </a:p>
          <a:p>
            <a:pPr algn="just"/>
            <a:r>
              <a:rPr lang="en-US" sz="2400" b="1" dirty="0">
                <a:solidFill>
                  <a:srgbClr val="E36C09"/>
                </a:solidFill>
                <a:latin typeface="Times New Roman" panose="02020603050405020304" pitchFamily="18" charset="0"/>
                <a:cs typeface="Times New Roman" panose="02020603050405020304" pitchFamily="18" charset="0"/>
              </a:rPr>
              <a:t>Spontaneous urticaria </a:t>
            </a:r>
            <a:r>
              <a:rPr lang="en-US" sz="2400" dirty="0">
                <a:latin typeface="Times New Roman" panose="02020603050405020304" pitchFamily="18" charset="0"/>
                <a:cs typeface="Times New Roman" panose="02020603050405020304" pitchFamily="18" charset="0"/>
              </a:rPr>
              <a:t>can be</a:t>
            </a:r>
            <a:r>
              <a:rPr lang="en-US" sz="2400" b="1" dirty="0">
                <a:latin typeface="Times New Roman" panose="02020603050405020304" pitchFamily="18" charset="0"/>
                <a:cs typeface="Times New Roman" panose="02020603050405020304" pitchFamily="18" charset="0"/>
              </a:rPr>
              <a:t>:</a:t>
            </a:r>
            <a:endParaRPr lang="x-none" sz="2400" b="1" dirty="0">
              <a:latin typeface="Times New Roman" panose="02020603050405020304" pitchFamily="18" charset="0"/>
              <a:cs typeface="Times New Roman" panose="02020603050405020304" pitchFamily="18" charset="0"/>
            </a:endParaRPr>
          </a:p>
          <a:p>
            <a:pPr algn="just">
              <a:buFont typeface="Wingdings" panose="05000000000000000000" pitchFamily="2" charset="2"/>
              <a:buChar char="ü"/>
            </a:pPr>
            <a:r>
              <a:rPr lang="en-US" sz="2400" dirty="0">
                <a:latin typeface="Times New Roman" panose="02020603050405020304" pitchFamily="18" charset="0"/>
                <a:cs typeface="Times New Roman" panose="02020603050405020304" pitchFamily="18" charset="0"/>
              </a:rPr>
              <a:t>Acute – short-term, mediated by </a:t>
            </a:r>
            <a:r>
              <a:rPr lang="en-US" sz="2400" dirty="0" err="1">
                <a:latin typeface="Times New Roman" panose="02020603050405020304" pitchFamily="18" charset="0"/>
                <a:cs typeface="Times New Roman" panose="02020603050405020304" pitchFamily="18" charset="0"/>
              </a:rPr>
              <a:t>IgE</a:t>
            </a:r>
            <a:r>
              <a:rPr lang="en-US" sz="2400" dirty="0">
                <a:latin typeface="Times New Roman" panose="02020603050405020304" pitchFamily="18" charset="0"/>
                <a:cs typeface="Times New Roman" panose="02020603050405020304" pitchFamily="18" charset="0"/>
              </a:rPr>
              <a:t> to external antigens. The most common causes of acute urticaria are food, drugs or an acute viral infection</a:t>
            </a:r>
            <a:endParaRPr lang="x-none" sz="2400" dirty="0">
              <a:latin typeface="Times New Roman" panose="02020603050405020304" pitchFamily="18" charset="0"/>
              <a:cs typeface="Times New Roman" panose="02020603050405020304" pitchFamily="18" charset="0"/>
            </a:endParaRPr>
          </a:p>
          <a:p>
            <a:pPr algn="just">
              <a:buFont typeface="Wingdings" panose="05000000000000000000" pitchFamily="2" charset="2"/>
              <a:buChar char="ü"/>
            </a:pPr>
            <a:endParaRPr lang="en-US" sz="2400" dirty="0">
              <a:latin typeface="Times New Roman" panose="02020603050405020304" pitchFamily="18" charset="0"/>
              <a:cs typeface="Times New Roman" panose="02020603050405020304" pitchFamily="18" charset="0"/>
            </a:endParaRPr>
          </a:p>
          <a:p>
            <a:pPr algn="just">
              <a:buFont typeface="Wingdings" panose="05000000000000000000" pitchFamily="2" charset="2"/>
              <a:buChar char="ü"/>
            </a:pPr>
            <a:r>
              <a:rPr lang="en-US" sz="2400" dirty="0">
                <a:latin typeface="Times New Roman" panose="02020603050405020304" pitchFamily="18" charset="0"/>
                <a:cs typeface="Times New Roman" panose="02020603050405020304" pitchFamily="18" charset="0"/>
              </a:rPr>
              <a:t>Chronic – it is characterized by widespread urticaria that in most cases persist for at least 6 weeks</a:t>
            </a:r>
            <a:r>
              <a:rPr lang="sr-Cyrl-CS" sz="2400" dirty="0">
                <a:latin typeface="Times New Roman" panose="02020603050405020304" pitchFamily="18" charset="0"/>
                <a:cs typeface="Times New Roman" panose="02020603050405020304" pitchFamily="18" charset="0"/>
              </a:rPr>
              <a:t>. </a:t>
            </a:r>
            <a:endParaRPr lang="en-US" sz="2400" dirty="0">
              <a:latin typeface="Times New Roman" panose="02020603050405020304" pitchFamily="18" charset="0"/>
              <a:cs typeface="Times New Roman" panose="02020603050405020304" pitchFamily="18" charset="0"/>
            </a:endParaRPr>
          </a:p>
          <a:p>
            <a:endParaRPr lang="en-US" sz="2400" dirty="0"/>
          </a:p>
          <a:p>
            <a:endParaRPr lang="en-US" dirty="0"/>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384"/>
            <a:ext cx="8229600" cy="936104"/>
          </a:xfrm>
        </p:spPr>
        <p:txBody>
          <a:bodyPr>
            <a:normAutofit/>
          </a:bodyPr>
          <a:lstStyle/>
          <a:p>
            <a:r>
              <a:rPr lang="en-US" sz="2800" b="1" dirty="0">
                <a:solidFill>
                  <a:schemeClr val="tx1"/>
                </a:solidFill>
                <a:latin typeface="Palatino Linotype" pitchFamily="18" charset="0"/>
              </a:rPr>
              <a:t>Urticaria and angioedema</a:t>
            </a:r>
            <a:endParaRPr lang="en-US" sz="2800" dirty="0">
              <a:solidFill>
                <a:schemeClr val="tx1"/>
              </a:solidFill>
            </a:endParaRPr>
          </a:p>
        </p:txBody>
      </p:sp>
      <p:pic>
        <p:nvPicPr>
          <p:cNvPr id="4" name="Picture 2" descr="DIAG-4"/>
          <p:cNvPicPr>
            <a:picLocks noGrp="1" noChangeAspect="1" noChangeArrowheads="1"/>
          </p:cNvPicPr>
          <p:nvPr>
            <p:ph idx="1"/>
          </p:nvPr>
        </p:nvPicPr>
        <p:blipFill>
          <a:blip r:embed="rId2" cstate="print"/>
          <a:srcRect/>
          <a:stretch>
            <a:fillRect/>
          </a:stretch>
        </p:blipFill>
        <p:spPr bwMode="auto">
          <a:xfrm>
            <a:off x="746581" y="1700808"/>
            <a:ext cx="7650838" cy="4324746"/>
          </a:xfrm>
          <a:prstGeom prst="rect">
            <a:avLst/>
          </a:prstGeom>
          <a:noFill/>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60648"/>
            <a:ext cx="8229600" cy="5865515"/>
          </a:xfrm>
        </p:spPr>
        <p:txBody>
          <a:bodyPr>
            <a:normAutofit/>
          </a:bodyPr>
          <a:lstStyle/>
          <a:p>
            <a:r>
              <a:rPr lang="en-US" sz="2200" b="1" dirty="0">
                <a:latin typeface="Palatino Linotype" pitchFamily="18" charset="0"/>
              </a:rPr>
              <a:t>Urticaria due to </a:t>
            </a:r>
            <a:r>
              <a:rPr lang="en-US" sz="2200" dirty="0">
                <a:latin typeface="Palatino Linotype" pitchFamily="18" charset="0"/>
              </a:rPr>
              <a:t>physical exertion is characterized by itching and skin changes caused by physical stimuli such as scratching the skin (dermographism), rapid cooling (cold urticaria), sunbathing (solar urticaria), water, physical exercise, heating or emotional stress (cholinergic </a:t>
            </a:r>
            <a:r>
              <a:rPr lang="en-US" sz="2200" dirty="0" err="1">
                <a:latin typeface="Palatino Linotype" pitchFamily="18" charset="0"/>
              </a:rPr>
              <a:t>urticaria</a:t>
            </a:r>
            <a:r>
              <a:rPr lang="en-US" sz="2200" dirty="0" smtClean="0">
                <a:latin typeface="Palatino Linotype" pitchFamily="18" charset="0"/>
              </a:rPr>
              <a:t>).</a:t>
            </a:r>
          </a:p>
          <a:p>
            <a:endParaRPr lang="en-US" sz="2200" dirty="0" smtClean="0">
              <a:latin typeface="Palatino Linotype" pitchFamily="18" charset="0"/>
            </a:endParaRPr>
          </a:p>
          <a:p>
            <a:endParaRPr lang="en-US" sz="2200" dirty="0">
              <a:latin typeface="Palatino Linotype" pitchFamily="18" charset="0"/>
            </a:endParaRPr>
          </a:p>
          <a:p>
            <a:r>
              <a:rPr lang="en-US" sz="2200" b="1" dirty="0">
                <a:solidFill>
                  <a:srgbClr val="E36C09"/>
                </a:solidFill>
                <a:latin typeface="Palatino Linotype" pitchFamily="18" charset="0"/>
              </a:rPr>
              <a:t>Urticarial vasculitis </a:t>
            </a:r>
            <a:r>
              <a:rPr lang="en-US" sz="2200" dirty="0">
                <a:latin typeface="Palatino Linotype" pitchFamily="18" charset="0"/>
              </a:rPr>
              <a:t>is a disease mediated by immune complexes.</a:t>
            </a:r>
          </a:p>
        </p:txBody>
      </p:sp>
      <p:graphicFrame>
        <p:nvGraphicFramePr>
          <p:cNvPr id="4" name="Table 3"/>
          <p:cNvGraphicFramePr>
            <a:graphicFrameLocks noGrp="1"/>
          </p:cNvGraphicFramePr>
          <p:nvPr>
            <p:extLst>
              <p:ext uri="{D42A27DB-BD31-4B8C-83A1-F6EECF244321}">
                <p14:modId xmlns:p14="http://schemas.microsoft.com/office/powerpoint/2010/main" xmlns="" val="381452731"/>
              </p:ext>
            </p:extLst>
          </p:nvPr>
        </p:nvGraphicFramePr>
        <p:xfrm>
          <a:off x="586880" y="3861048"/>
          <a:ext cx="8017568" cy="2016224"/>
        </p:xfrm>
        <a:graphic>
          <a:graphicData uri="http://schemas.openxmlformats.org/drawingml/2006/table">
            <a:tbl>
              <a:tblPr firstRow="1" bandRow="1">
                <a:tableStyleId>{5C22544A-7EE6-4342-B048-85BDC9FD1C3A}</a:tableStyleId>
              </a:tblPr>
              <a:tblGrid>
                <a:gridCol w="8017568">
                  <a:extLst>
                    <a:ext uri="{9D8B030D-6E8A-4147-A177-3AD203B41FA5}">
                      <a16:colId xmlns="" xmlns:a16="http://schemas.microsoft.com/office/drawing/2014/main" val="20000"/>
                    </a:ext>
                  </a:extLst>
                </a:gridCol>
              </a:tblGrid>
              <a:tr h="525658">
                <a:tc>
                  <a:txBody>
                    <a:bodyPr/>
                    <a:lstStyle/>
                    <a:p>
                      <a:pPr>
                        <a:lnSpc>
                          <a:spcPct val="115000"/>
                        </a:lnSpc>
                        <a:spcAft>
                          <a:spcPts val="0"/>
                        </a:spcAft>
                      </a:pPr>
                      <a:r>
                        <a:rPr lang="en-US" sz="1400" b="1" i="1" dirty="0">
                          <a:latin typeface="Palatino Linotype" pitchFamily="18" charset="0"/>
                          <a:ea typeface="Calibri"/>
                          <a:cs typeface="Times New Roman"/>
                        </a:rPr>
                        <a:t>Clinical identification of urticarial vasculitis</a:t>
                      </a:r>
                    </a:p>
                  </a:txBody>
                  <a:tcPr marL="68580" marR="68580" marT="0" marB="0"/>
                </a:tc>
                <a:extLst>
                  <a:ext uri="{0D108BD9-81ED-4DB2-BD59-A6C34878D82A}">
                    <a16:rowId xmlns="" xmlns:a16="http://schemas.microsoft.com/office/drawing/2014/main" val="10000"/>
                  </a:ext>
                </a:extLst>
              </a:tr>
              <a:tr h="1490566">
                <a:tc>
                  <a:txBody>
                    <a:bodyPr/>
                    <a:lstStyle/>
                    <a:p>
                      <a:pPr algn="just">
                        <a:lnSpc>
                          <a:spcPct val="115000"/>
                        </a:lnSpc>
                        <a:spcAft>
                          <a:spcPts val="0"/>
                        </a:spcAft>
                      </a:pPr>
                      <a:endParaRPr lang="en-US" sz="1200" dirty="0">
                        <a:solidFill>
                          <a:srgbClr val="000000"/>
                        </a:solidFill>
                        <a:latin typeface="Times New Roman"/>
                        <a:ea typeface="Calibri"/>
                        <a:cs typeface="Times New Roman"/>
                      </a:endParaRPr>
                    </a:p>
                    <a:p>
                      <a:pPr marL="342900" lvl="0" indent="-342900">
                        <a:lnSpc>
                          <a:spcPct val="115000"/>
                        </a:lnSpc>
                        <a:spcAft>
                          <a:spcPts val="0"/>
                        </a:spcAft>
                        <a:buFont typeface="Symbol"/>
                        <a:buChar char=""/>
                      </a:pPr>
                      <a:r>
                        <a:rPr lang="en-US" sz="1400" dirty="0">
                          <a:latin typeface="Palatino Linotype" pitchFamily="18" charset="0"/>
                          <a:ea typeface="Calibri"/>
                          <a:cs typeface="Times New Roman"/>
                        </a:rPr>
                        <a:t>The changes are painful and rarely accompanied by itching</a:t>
                      </a:r>
                    </a:p>
                    <a:p>
                      <a:pPr marL="342900" lvl="0" indent="-342900">
                        <a:lnSpc>
                          <a:spcPct val="115000"/>
                        </a:lnSpc>
                        <a:spcAft>
                          <a:spcPts val="0"/>
                        </a:spcAft>
                        <a:buFont typeface="Symbol"/>
                        <a:buChar char=""/>
                      </a:pPr>
                      <a:r>
                        <a:rPr lang="en-US" sz="1400" dirty="0">
                          <a:latin typeface="Palatino Linotype" pitchFamily="18" charset="0"/>
                          <a:ea typeface="Calibri"/>
                          <a:cs typeface="Times New Roman"/>
                        </a:rPr>
                        <a:t>They last longer than 24 hours</a:t>
                      </a:r>
                    </a:p>
                    <a:p>
                      <a:pPr marL="342900" lvl="0" indent="-342900">
                        <a:lnSpc>
                          <a:spcPct val="115000"/>
                        </a:lnSpc>
                        <a:spcAft>
                          <a:spcPts val="0"/>
                        </a:spcAft>
                        <a:buFont typeface="Symbol"/>
                        <a:buChar char=""/>
                      </a:pPr>
                      <a:r>
                        <a:rPr lang="en-US" sz="1400" dirty="0">
                          <a:latin typeface="Palatino Linotype" pitchFamily="18" charset="0"/>
                          <a:ea typeface="Calibri"/>
                          <a:cs typeface="Times New Roman"/>
                        </a:rPr>
                        <a:t>They are usually accompanied by systemic manifestations such as fever and arthralgia</a:t>
                      </a:r>
                    </a:p>
                  </a:txBody>
                  <a:tcPr marL="68580" marR="68580" marT="0" marB="0"/>
                </a:tc>
                <a:extLst>
                  <a:ext uri="{0D108BD9-81ED-4DB2-BD59-A6C34878D82A}">
                    <a16:rowId xmlns="" xmlns:a16="http://schemas.microsoft.com/office/drawing/2014/main" val="10001"/>
                  </a:ext>
                </a:extLst>
              </a:tr>
            </a:tbl>
          </a:graphicData>
        </a:graphic>
      </p:graphicFrame>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274638"/>
            <a:ext cx="8229600" cy="706090"/>
          </a:xfrm>
        </p:spPr>
        <p:txBody>
          <a:bodyPr>
            <a:normAutofit/>
          </a:bodyPr>
          <a:lstStyle/>
          <a:p>
            <a:r>
              <a:rPr lang="en-US" sz="2800" b="1" dirty="0">
                <a:solidFill>
                  <a:schemeClr val="tx1"/>
                </a:solidFill>
                <a:latin typeface="Palatino Linotype" pitchFamily="18" charset="0"/>
              </a:rPr>
              <a:t>Treatment</a:t>
            </a:r>
          </a:p>
        </p:txBody>
      </p:sp>
      <p:sp>
        <p:nvSpPr>
          <p:cNvPr id="3" name="Content Placeholder 2"/>
          <p:cNvSpPr>
            <a:spLocks noGrp="1"/>
          </p:cNvSpPr>
          <p:nvPr>
            <p:ph idx="1"/>
          </p:nvPr>
        </p:nvSpPr>
        <p:spPr/>
        <p:txBody>
          <a:bodyPr>
            <a:normAutofit/>
          </a:bodyPr>
          <a:lstStyle/>
          <a:p>
            <a:pPr>
              <a:buClr>
                <a:srgbClr val="E36C09"/>
              </a:buClr>
            </a:pPr>
            <a:r>
              <a:rPr lang="en-US" sz="2200" dirty="0">
                <a:latin typeface="Palatino Linotype" pitchFamily="18" charset="0"/>
              </a:rPr>
              <a:t>Treatment of chronic urticaria is empirical</a:t>
            </a:r>
          </a:p>
          <a:p>
            <a:pPr>
              <a:buClr>
                <a:srgbClr val="E36C09"/>
              </a:buClr>
            </a:pPr>
            <a:r>
              <a:rPr lang="en-US" sz="2200" dirty="0">
                <a:latin typeface="Palatino Linotype" pitchFamily="18" charset="0"/>
              </a:rPr>
              <a:t>It is necessary to avoid irritating factors</a:t>
            </a:r>
          </a:p>
          <a:p>
            <a:pPr>
              <a:buClr>
                <a:srgbClr val="E36C09"/>
              </a:buClr>
            </a:pPr>
            <a:r>
              <a:rPr lang="en-US" sz="2200" dirty="0">
                <a:latin typeface="Palatino Linotype" pitchFamily="18" charset="0"/>
              </a:rPr>
              <a:t>The main therapy is long-acting antihistamines that reduce itching and reduce the frequency and duration of skin changes</a:t>
            </a:r>
          </a:p>
          <a:p>
            <a:pPr>
              <a:buClr>
                <a:srgbClr val="E36C09"/>
              </a:buClr>
            </a:pPr>
            <a:r>
              <a:rPr lang="en-US" sz="2200" dirty="0">
                <a:latin typeface="Palatino Linotype" pitchFamily="18" charset="0"/>
              </a:rPr>
              <a:t>In the treatment of chronic urticaria, systemic administration of corticosteroids is not indicated because high doses are necessary. Despite treatment, 20% of patients still have chronic urticaria</a:t>
            </a:r>
            <a:endParaRPr lang="en-US" dirty="0"/>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p:cNvPicPr>
          <p:nvPr/>
        </p:nvPicPr>
        <p:blipFill>
          <a:blip r:embed="rId2" cstate="print"/>
          <a:stretch>
            <a:fillRect/>
          </a:stretch>
        </p:blipFill>
        <p:spPr>
          <a:xfrm>
            <a:off x="0" y="0"/>
            <a:ext cx="9144000" cy="6845300"/>
          </a:xfrm>
          <a:prstGeom prst="rect">
            <a:avLst/>
          </a:prstGeom>
        </p:spPr>
      </p:pic>
      <p:sp>
        <p:nvSpPr>
          <p:cNvPr id="3" name="TextBox 2"/>
          <p:cNvSpPr txBox="1"/>
          <p:nvPr/>
        </p:nvSpPr>
        <p:spPr>
          <a:xfrm>
            <a:off x="3238500" y="508000"/>
            <a:ext cx="2005357" cy="654025"/>
          </a:xfrm>
          <a:prstGeom prst="rect">
            <a:avLst/>
          </a:prstGeom>
          <a:noFill/>
        </p:spPr>
        <p:txBody>
          <a:bodyPr vert="horz" wrap="none" lIns="0" tIns="0" rIns="0" bIns="0" rtlCol="0">
            <a:spAutoFit/>
          </a:bodyPr>
          <a:lstStyle/>
          <a:p>
            <a:pPr>
              <a:lnSpc>
                <a:spcPts val="5060"/>
              </a:lnSpc>
            </a:pPr>
            <a:r>
              <a:rPr lang="en-CA" sz="4406" dirty="0">
                <a:solidFill>
                  <a:srgbClr val="000000"/>
                </a:solidFill>
                <a:latin typeface="Times New Roman"/>
                <a:cs typeface="Times New Roman"/>
              </a:rPr>
              <a:t>Urticaria</a:t>
            </a:r>
            <a:endParaRPr lang="en-CA" sz="4406" dirty="0">
              <a:solidFill>
                <a:srgbClr val="000000"/>
              </a:solidFill>
            </a:endParaRP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p:cNvPicPr>
          <p:nvPr/>
        </p:nvPicPr>
        <p:blipFill>
          <a:blip r:embed="rId2" cstate="print"/>
          <a:stretch>
            <a:fillRect/>
          </a:stretch>
        </p:blipFill>
        <p:spPr>
          <a:xfrm>
            <a:off x="0" y="0"/>
            <a:ext cx="9144000" cy="6845300"/>
          </a:xfrm>
          <a:prstGeom prst="rect">
            <a:avLst/>
          </a:prstGeom>
        </p:spPr>
      </p:pic>
      <p:sp>
        <p:nvSpPr>
          <p:cNvPr id="3" name="TextBox 2"/>
          <p:cNvSpPr txBox="1"/>
          <p:nvPr/>
        </p:nvSpPr>
        <p:spPr>
          <a:xfrm>
            <a:off x="3238500" y="495300"/>
            <a:ext cx="2005357" cy="1308050"/>
          </a:xfrm>
          <a:prstGeom prst="rect">
            <a:avLst/>
          </a:prstGeom>
          <a:noFill/>
        </p:spPr>
        <p:txBody>
          <a:bodyPr vert="horz" wrap="none" lIns="0" tIns="0" rIns="0" bIns="0" rtlCol="0">
            <a:spAutoFit/>
          </a:bodyPr>
          <a:lstStyle/>
          <a:p>
            <a:pPr>
              <a:lnSpc>
                <a:spcPts val="5060"/>
              </a:lnSpc>
            </a:pPr>
            <a:r>
              <a:rPr lang="en-CA" sz="4406" dirty="0">
                <a:solidFill>
                  <a:srgbClr val="000000"/>
                </a:solidFill>
                <a:latin typeface="Times New Roman"/>
                <a:cs typeface="Times New Roman"/>
              </a:rPr>
              <a:t>Urticaria</a:t>
            </a:r>
          </a:p>
          <a:p>
            <a:pPr>
              <a:lnSpc>
                <a:spcPts val="5060"/>
              </a:lnSpc>
            </a:pPr>
            <a:endParaRPr lang="en-CA" sz="4406" dirty="0">
              <a:solidFill>
                <a:srgbClr val="000000"/>
              </a:solidFill>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p:cNvPicPr>
          <p:nvPr/>
        </p:nvPicPr>
        <p:blipFill>
          <a:blip r:embed="rId2" cstate="print"/>
          <a:stretch>
            <a:fillRect/>
          </a:stretch>
        </p:blipFill>
        <p:spPr>
          <a:xfrm>
            <a:off x="0" y="0"/>
            <a:ext cx="9144000" cy="6845300"/>
          </a:xfrm>
          <a:prstGeom prst="rect">
            <a:avLst/>
          </a:prstGeom>
        </p:spPr>
      </p:pic>
      <p:sp>
        <p:nvSpPr>
          <p:cNvPr id="3" name="TextBox 2"/>
          <p:cNvSpPr txBox="1"/>
          <p:nvPr/>
        </p:nvSpPr>
        <p:spPr>
          <a:xfrm>
            <a:off x="3238500" y="508000"/>
            <a:ext cx="2883803" cy="654025"/>
          </a:xfrm>
          <a:prstGeom prst="rect">
            <a:avLst/>
          </a:prstGeom>
          <a:noFill/>
        </p:spPr>
        <p:txBody>
          <a:bodyPr vert="horz" wrap="none" lIns="0" tIns="0" rIns="0" bIns="0" rtlCol="0">
            <a:spAutoFit/>
          </a:bodyPr>
          <a:lstStyle/>
          <a:p>
            <a:pPr>
              <a:lnSpc>
                <a:spcPts val="5060"/>
              </a:lnSpc>
            </a:pPr>
            <a:r>
              <a:rPr lang="en-CA" sz="4406" dirty="0">
                <a:solidFill>
                  <a:srgbClr val="000000"/>
                </a:solidFill>
                <a:latin typeface="Times New Roman"/>
                <a:cs typeface="Times New Roman"/>
              </a:rPr>
              <a:t>Angioedema</a:t>
            </a:r>
            <a:endParaRPr lang="en-CA" sz="4406" dirty="0">
              <a:solidFill>
                <a:srgbClr val="000000"/>
              </a:solidFill>
            </a:endParaRP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p:cNvPicPr>
          <p:nvPr/>
        </p:nvPicPr>
        <p:blipFill>
          <a:blip r:embed="rId2" cstate="print"/>
          <a:stretch>
            <a:fillRect/>
          </a:stretch>
        </p:blipFill>
        <p:spPr>
          <a:xfrm>
            <a:off x="0" y="0"/>
            <a:ext cx="9144000" cy="6845300"/>
          </a:xfrm>
          <a:prstGeom prst="rect">
            <a:avLst/>
          </a:prstGeom>
        </p:spPr>
      </p:pic>
      <p:sp>
        <p:nvSpPr>
          <p:cNvPr id="3" name="TextBox 2"/>
          <p:cNvSpPr txBox="1"/>
          <p:nvPr/>
        </p:nvSpPr>
        <p:spPr>
          <a:xfrm>
            <a:off x="3238500" y="508000"/>
            <a:ext cx="2883803" cy="654025"/>
          </a:xfrm>
          <a:prstGeom prst="rect">
            <a:avLst/>
          </a:prstGeom>
          <a:noFill/>
        </p:spPr>
        <p:txBody>
          <a:bodyPr vert="horz" wrap="none" lIns="0" tIns="0" rIns="0" bIns="0" rtlCol="0">
            <a:spAutoFit/>
          </a:bodyPr>
          <a:lstStyle/>
          <a:p>
            <a:pPr>
              <a:lnSpc>
                <a:spcPts val="5060"/>
              </a:lnSpc>
            </a:pPr>
            <a:r>
              <a:rPr lang="en-CA" sz="4406" dirty="0">
                <a:solidFill>
                  <a:srgbClr val="000000"/>
                </a:solidFill>
                <a:latin typeface="Times New Roman"/>
                <a:cs typeface="Times New Roman"/>
              </a:rPr>
              <a:t>Angioedema</a:t>
            </a:r>
            <a:endParaRPr lang="en-CA" sz="4406" dirty="0">
              <a:solidFill>
                <a:srgbClr val="000000"/>
              </a:solidFill>
            </a:endParaRP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708688"/>
          </a:xfrm>
        </p:spPr>
        <p:txBody>
          <a:bodyPr>
            <a:normAutofit/>
          </a:bodyPr>
          <a:lstStyle/>
          <a:p>
            <a:r>
              <a:rPr lang="en-US" sz="2800" b="1" dirty="0">
                <a:solidFill>
                  <a:schemeClr val="tx1"/>
                </a:solidFill>
                <a:latin typeface="Palatino Linotype" pitchFamily="18" charset="0"/>
              </a:rPr>
              <a:t>Atopic eczema</a:t>
            </a:r>
          </a:p>
        </p:txBody>
      </p:sp>
      <p:sp>
        <p:nvSpPr>
          <p:cNvPr id="3" name="Content Placeholder 2"/>
          <p:cNvSpPr>
            <a:spLocks noGrp="1"/>
          </p:cNvSpPr>
          <p:nvPr>
            <p:ph idx="1"/>
          </p:nvPr>
        </p:nvSpPr>
        <p:spPr/>
        <p:txBody>
          <a:bodyPr>
            <a:normAutofit/>
          </a:bodyPr>
          <a:lstStyle/>
          <a:p>
            <a:r>
              <a:rPr lang="en-US" sz="2200" dirty="0">
                <a:latin typeface="Palatino Linotype" pitchFamily="18" charset="0"/>
              </a:rPr>
              <a:t>Atopic eczema is a frequent, chronic skin disease accompanied by extreme itching. It occurs most often in predisposed individuals with a high level of </a:t>
            </a:r>
            <a:r>
              <a:rPr lang="en-US" sz="2200" dirty="0" err="1">
                <a:latin typeface="Palatino Linotype" pitchFamily="18" charset="0"/>
              </a:rPr>
              <a:t>IgE</a:t>
            </a:r>
            <a:r>
              <a:rPr lang="en-US" sz="2200" dirty="0">
                <a:latin typeface="Palatino Linotype" pitchFamily="18" charset="0"/>
              </a:rPr>
              <a:t> in the serum.</a:t>
            </a:r>
          </a:p>
          <a:p>
            <a:r>
              <a:rPr lang="en-US" sz="2200" dirty="0">
                <a:latin typeface="Palatino Linotype" pitchFamily="18" charset="0"/>
              </a:rPr>
              <a:t> </a:t>
            </a:r>
          </a:p>
          <a:p>
            <a:r>
              <a:rPr lang="en-US" sz="2200" dirty="0">
                <a:latin typeface="Palatino Linotype" pitchFamily="18" charset="0"/>
              </a:rPr>
              <a:t>The prevalence of atopic eczema is increasing (it affects about 10-20% of children worldwide).</a:t>
            </a:r>
          </a:p>
          <a:p>
            <a:endParaRPr lang="en-US" sz="2200" dirty="0">
              <a:latin typeface="Palatino Linotype" pitchFamily="18" charset="0"/>
            </a:endParaRPr>
          </a:p>
          <a:p>
            <a:r>
              <a:rPr lang="en-US" sz="2200" dirty="0">
                <a:latin typeface="Palatino Linotype" pitchFamily="18" charset="0"/>
              </a:rPr>
              <a:t>It occurs most often in the first year of life. Spontaneous resolution occurs in the majority of patients (in 50% of children by the age of seven, 90% by the late teens, and only in a small number the changes persist into adulthood).</a:t>
            </a:r>
            <a:endParaRPr lang="en-US" sz="2000" dirty="0">
              <a:latin typeface="Palatino Linotype" pitchFamily="18" charset="0"/>
            </a:endParaRP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418058"/>
          </a:xfrm>
        </p:spPr>
        <p:txBody>
          <a:bodyPr>
            <a:noAutofit/>
          </a:bodyPr>
          <a:lstStyle/>
          <a:p>
            <a:r>
              <a:rPr lang="en-US" sz="2800" b="1" dirty="0">
                <a:solidFill>
                  <a:schemeClr val="tx1"/>
                </a:solidFill>
                <a:latin typeface="Palatino Linotype" pitchFamily="18" charset="0"/>
              </a:rPr>
              <a:t>Atopic eczema-dermatitis</a:t>
            </a:r>
          </a:p>
        </p:txBody>
      </p:sp>
      <p:sp>
        <p:nvSpPr>
          <p:cNvPr id="3" name="Content Placeholder 2"/>
          <p:cNvSpPr>
            <a:spLocks noGrp="1"/>
          </p:cNvSpPr>
          <p:nvPr>
            <p:ph idx="1"/>
          </p:nvPr>
        </p:nvSpPr>
        <p:spPr>
          <a:xfrm>
            <a:off x="457200" y="1124744"/>
            <a:ext cx="8229600" cy="5256584"/>
          </a:xfrm>
        </p:spPr>
        <p:txBody>
          <a:bodyPr>
            <a:normAutofit/>
          </a:bodyPr>
          <a:lstStyle/>
          <a:p>
            <a:pPr>
              <a:buClr>
                <a:srgbClr val="E36C09"/>
              </a:buClr>
            </a:pPr>
            <a:r>
              <a:rPr lang="en-US" sz="2400" dirty="0">
                <a:latin typeface="Times New Roman" pitchFamily="18" charset="0"/>
                <a:cs typeface="Times New Roman" pitchFamily="18" charset="0"/>
              </a:rPr>
              <a:t>The diagnosis of atopic eczema is made based on the clinical picture and on the basis of personal and family anamnesis that indicate the presence of atopy.</a:t>
            </a:r>
          </a:p>
          <a:p>
            <a:pPr>
              <a:buClr>
                <a:srgbClr val="E36C09"/>
              </a:buClr>
            </a:pPr>
            <a:endParaRPr lang="en-US" sz="2400" dirty="0">
              <a:latin typeface="Times New Roman" pitchFamily="18" charset="0"/>
              <a:cs typeface="Times New Roman" pitchFamily="18" charset="0"/>
            </a:endParaRPr>
          </a:p>
          <a:p>
            <a:pPr>
              <a:buClr>
                <a:srgbClr val="E36C09"/>
              </a:buClr>
            </a:pPr>
            <a:r>
              <a:rPr lang="en-US" sz="2400" dirty="0">
                <a:latin typeface="Times New Roman" pitchFamily="18" charset="0"/>
                <a:cs typeface="Times New Roman" pitchFamily="18" charset="0"/>
              </a:rPr>
              <a:t>In addition to a strong genetic predisposition for the development of atopic eczema, environmental factors also play a significant role (house dust mites, food intolerance, Staphylococcus aureus infections worsen skin inflammation by acting as a superantigen).</a:t>
            </a:r>
          </a:p>
          <a:p>
            <a:pPr>
              <a:buClr>
                <a:srgbClr val="E36C09"/>
              </a:buClr>
            </a:pPr>
            <a:endParaRPr lang="en-US" sz="2400" dirty="0">
              <a:latin typeface="Times New Roman" pitchFamily="18" charset="0"/>
              <a:cs typeface="Times New Roman" pitchFamily="18" charset="0"/>
            </a:endParaRPr>
          </a:p>
          <a:p>
            <a:pPr>
              <a:buClr>
                <a:srgbClr val="E36C09"/>
              </a:buClr>
            </a:pPr>
            <a:r>
              <a:rPr lang="en-US" sz="2400" dirty="0">
                <a:latin typeface="Times New Roman" pitchFamily="18" charset="0"/>
                <a:cs typeface="Times New Roman" pitchFamily="18" charset="0"/>
              </a:rPr>
              <a:t>An increased level of this </a:t>
            </a:r>
            <a:r>
              <a:rPr lang="en-US" sz="2400" dirty="0" err="1">
                <a:latin typeface="Times New Roman" pitchFamily="18" charset="0"/>
                <a:cs typeface="Times New Roman" pitchFamily="18" charset="0"/>
              </a:rPr>
              <a:t>IgE</a:t>
            </a:r>
            <a:r>
              <a:rPr lang="en-US" sz="2400" dirty="0">
                <a:latin typeface="Times New Roman" pitchFamily="18" charset="0"/>
                <a:cs typeface="Times New Roman" pitchFamily="18" charset="0"/>
              </a:rPr>
              <a:t> antibody is observed. The basis of atopic eczema lies in the dysfunction of T lymphocytes.</a:t>
            </a:r>
            <a:endParaRPr lang="en-US" sz="2000" dirty="0">
              <a:latin typeface="Palatino Linotype" pitchFamily="18"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3"/>
          <p:cNvSpPr>
            <a:spLocks noGrp="1" noChangeArrowheads="1"/>
          </p:cNvSpPr>
          <p:nvPr>
            <p:ph idx="1"/>
          </p:nvPr>
        </p:nvSpPr>
        <p:spPr>
          <a:xfrm>
            <a:off x="0" y="1628801"/>
            <a:ext cx="8964612" cy="3456384"/>
          </a:xfrm>
        </p:spPr>
        <p:txBody>
          <a:bodyPr>
            <a:normAutofit fontScale="92500" lnSpcReduction="10000"/>
          </a:bodyPr>
          <a:lstStyle/>
          <a:p>
            <a:pPr>
              <a:buNone/>
              <a:defRPr/>
            </a:pPr>
            <a:r>
              <a:rPr lang="en-US" b="1" dirty="0">
                <a:solidFill>
                  <a:srgbClr val="E36C09"/>
                </a:solidFill>
                <a:latin typeface="Palatino Linotype" pitchFamily="18" charset="0"/>
              </a:rPr>
              <a:t>Immunity</a:t>
            </a:r>
            <a:r>
              <a:rPr lang="en-US" b="1" dirty="0">
                <a:solidFill>
                  <a:srgbClr val="FF9900"/>
                </a:solidFill>
                <a:latin typeface="Palatino Linotype" pitchFamily="18" charset="0"/>
              </a:rPr>
              <a:t> </a:t>
            </a:r>
            <a:r>
              <a:rPr lang="en-US" dirty="0">
                <a:latin typeface="Palatino Linotype" pitchFamily="18" charset="0"/>
              </a:rPr>
              <a:t>- resistance to disease</a:t>
            </a:r>
          </a:p>
          <a:p>
            <a:pPr>
              <a:buNone/>
              <a:defRPr/>
            </a:pPr>
            <a:endParaRPr lang="en-US" b="1" dirty="0">
              <a:solidFill>
                <a:srgbClr val="FF9900"/>
              </a:solidFill>
              <a:latin typeface="Palatino Linotype" pitchFamily="18" charset="0"/>
            </a:endParaRPr>
          </a:p>
          <a:p>
            <a:pPr>
              <a:buNone/>
              <a:defRPr/>
            </a:pPr>
            <a:r>
              <a:rPr lang="en-US" b="1" dirty="0">
                <a:solidFill>
                  <a:srgbClr val="E36C09"/>
                </a:solidFill>
                <a:latin typeface="Palatino Linotype" pitchFamily="18" charset="0"/>
              </a:rPr>
              <a:t>Immune system</a:t>
            </a:r>
            <a:r>
              <a:rPr lang="en-US" dirty="0">
                <a:solidFill>
                  <a:srgbClr val="E36C09"/>
                </a:solidFill>
                <a:latin typeface="Palatino Linotype" pitchFamily="18" charset="0"/>
              </a:rPr>
              <a:t> </a:t>
            </a:r>
            <a:r>
              <a:rPr lang="en-US" dirty="0">
                <a:latin typeface="Palatino Linotype" pitchFamily="18" charset="0"/>
              </a:rPr>
              <a:t>- molecules, cells, tissues and organs</a:t>
            </a:r>
          </a:p>
          <a:p>
            <a:pPr>
              <a:buNone/>
              <a:defRPr/>
            </a:pPr>
            <a:endParaRPr lang="en-US" b="1" dirty="0">
              <a:solidFill>
                <a:srgbClr val="FF9900"/>
              </a:solidFill>
              <a:latin typeface="Palatino Linotype" pitchFamily="18" charset="0"/>
            </a:endParaRPr>
          </a:p>
          <a:p>
            <a:pPr>
              <a:buNone/>
              <a:defRPr/>
            </a:pPr>
            <a:r>
              <a:rPr lang="en-US" b="1" dirty="0">
                <a:solidFill>
                  <a:srgbClr val="E36C09"/>
                </a:solidFill>
                <a:latin typeface="Palatino Linotype" pitchFamily="18" charset="0"/>
              </a:rPr>
              <a:t>Immune response </a:t>
            </a:r>
            <a:r>
              <a:rPr lang="en-US" dirty="0">
                <a:latin typeface="Palatino Linotype" pitchFamily="18" charset="0"/>
              </a:rPr>
              <a:t>- reaction of the immune system</a:t>
            </a:r>
          </a:p>
          <a:p>
            <a:pPr>
              <a:buNone/>
              <a:defRPr/>
            </a:pPr>
            <a:endParaRPr lang="en-US" b="1" dirty="0">
              <a:solidFill>
                <a:srgbClr val="FF9900"/>
              </a:solidFill>
              <a:latin typeface="Palatino Linotype" pitchFamily="18" charset="0"/>
            </a:endParaRPr>
          </a:p>
          <a:p>
            <a:pPr>
              <a:buNone/>
              <a:defRPr/>
            </a:pPr>
            <a:r>
              <a:rPr lang="en-US" b="1" dirty="0">
                <a:solidFill>
                  <a:srgbClr val="E36C09"/>
                </a:solidFill>
                <a:latin typeface="Palatino Linotype" pitchFamily="18" charset="0"/>
              </a:rPr>
              <a:t>Antigen</a:t>
            </a:r>
            <a:r>
              <a:rPr lang="en-US" b="1" dirty="0">
                <a:solidFill>
                  <a:srgbClr val="FF9900"/>
                </a:solidFill>
                <a:latin typeface="Palatino Linotype" pitchFamily="18" charset="0"/>
              </a:rPr>
              <a:t> </a:t>
            </a:r>
            <a:r>
              <a:rPr lang="en-US" dirty="0">
                <a:latin typeface="Palatino Linotype" pitchFamily="18" charset="0"/>
              </a:rPr>
              <a:t>- anything that the immune system has for</a:t>
            </a:r>
          </a:p>
          <a:p>
            <a:pPr>
              <a:buNone/>
              <a:defRPr/>
            </a:pPr>
            <a:r>
              <a:rPr lang="en-US" dirty="0">
                <a:latin typeface="Palatino Linotype" pitchFamily="18" charset="0"/>
              </a:rPr>
              <a:t>                    specific receptor</a:t>
            </a:r>
          </a:p>
          <a:p>
            <a:pPr eaLnBrk="1" hangingPunct="1">
              <a:buFont typeface="Wingdings" pitchFamily="2" charset="2"/>
              <a:buNone/>
              <a:defRPr/>
            </a:pPr>
            <a:endParaRPr lang="en-US" dirty="0">
              <a:latin typeface="Palatino Linotype" pitchFamily="18" charset="0"/>
            </a:endParaRPr>
          </a:p>
          <a:p>
            <a:pPr eaLnBrk="1" hangingPunct="1">
              <a:buFont typeface="Wingdings" pitchFamily="2" charset="2"/>
              <a:buNone/>
              <a:defRPr/>
            </a:pPr>
            <a:endParaRPr lang="en-US" dirty="0">
              <a:latin typeface="Palatino Linotype" pitchFamily="18" charset="0"/>
            </a:endParaRP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18058"/>
          </a:xfrm>
        </p:spPr>
        <p:txBody>
          <a:bodyPr>
            <a:noAutofit/>
          </a:bodyPr>
          <a:lstStyle/>
          <a:p>
            <a:r>
              <a:rPr lang="en-US" sz="2800" b="1" dirty="0">
                <a:solidFill>
                  <a:schemeClr val="tx1"/>
                </a:solidFill>
                <a:latin typeface="Palatino Linotype" pitchFamily="18" charset="0"/>
              </a:rPr>
              <a:t>Atopic eczema-dermatitis</a:t>
            </a:r>
          </a:p>
        </p:txBody>
      </p:sp>
      <p:sp>
        <p:nvSpPr>
          <p:cNvPr id="3" name="Content Placeholder 2"/>
          <p:cNvSpPr>
            <a:spLocks noGrp="1"/>
          </p:cNvSpPr>
          <p:nvPr>
            <p:ph idx="1"/>
          </p:nvPr>
        </p:nvSpPr>
        <p:spPr>
          <a:xfrm>
            <a:off x="457200" y="1628800"/>
            <a:ext cx="5266928" cy="4497363"/>
          </a:xfrm>
        </p:spPr>
        <p:txBody>
          <a:bodyPr>
            <a:normAutofit/>
          </a:bodyPr>
          <a:lstStyle/>
          <a:p>
            <a:r>
              <a:rPr lang="en-US" sz="1900" dirty="0">
                <a:latin typeface="Palatino Linotype" pitchFamily="18" charset="0"/>
              </a:rPr>
              <a:t>Atopic dermatitis (eczema) is the result of a chronic inflammatory response with signs of tissue remodeling and fibrosis similar to those found in asthmatics. The frequency of this disease is associated with a high level of </a:t>
            </a:r>
            <a:r>
              <a:rPr lang="en-US" sz="1900" dirty="0" err="1">
                <a:latin typeface="Palatino Linotype" pitchFamily="18" charset="0"/>
              </a:rPr>
              <a:t>IgE</a:t>
            </a:r>
            <a:r>
              <a:rPr lang="en-US" sz="1900" dirty="0">
                <a:latin typeface="Palatino Linotype" pitchFamily="18" charset="0"/>
              </a:rPr>
              <a:t> in the serum.</a:t>
            </a:r>
          </a:p>
          <a:p>
            <a:endParaRPr lang="en-US" sz="1900" dirty="0">
              <a:latin typeface="Palatino Linotype" pitchFamily="18" charset="0"/>
            </a:endParaRPr>
          </a:p>
          <a:p>
            <a:r>
              <a:rPr lang="en-US" sz="1900" dirty="0">
                <a:latin typeface="Palatino Linotype" pitchFamily="18" charset="0"/>
              </a:rPr>
              <a:t>Some people (20-30%) have clinical signs of this disease but without </a:t>
            </a:r>
            <a:r>
              <a:rPr lang="en-US" sz="1900" dirty="0" err="1">
                <a:latin typeface="Palatino Linotype" pitchFamily="18" charset="0"/>
              </a:rPr>
              <a:t>IgE</a:t>
            </a:r>
            <a:r>
              <a:rPr lang="en-US" sz="1900" dirty="0">
                <a:latin typeface="Palatino Linotype" pitchFamily="18" charset="0"/>
              </a:rPr>
              <a:t>-sensitization. This group of patients with non-atopic dermatitis has a negative skin test and no other signs of </a:t>
            </a:r>
            <a:r>
              <a:rPr lang="en-US" sz="1900" dirty="0" err="1">
                <a:latin typeface="Palatino Linotype" pitchFamily="18" charset="0"/>
              </a:rPr>
              <a:t>IgE</a:t>
            </a:r>
            <a:r>
              <a:rPr lang="en-US" sz="1900" dirty="0">
                <a:latin typeface="Palatino Linotype" pitchFamily="18" charset="0"/>
              </a:rPr>
              <a:t>-sensitization</a:t>
            </a:r>
          </a:p>
          <a:p>
            <a:endParaRPr lang="en-US" sz="2000" dirty="0">
              <a:latin typeface="Palatino Linotype" pitchFamily="18" charset="0"/>
            </a:endParaRPr>
          </a:p>
        </p:txBody>
      </p:sp>
      <p:pic>
        <p:nvPicPr>
          <p:cNvPr id="4" name="Picture 2" descr="http://www.aafp.org/afp/2007/0215/afp20070215p523-f1.jpg">
            <a:hlinkClick r:id="rId2"/>
          </p:cNvPr>
          <p:cNvPicPr>
            <a:picLocks noChangeAspect="1" noChangeArrowheads="1"/>
          </p:cNvPicPr>
          <p:nvPr/>
        </p:nvPicPr>
        <p:blipFill>
          <a:blip r:embed="rId3" cstate="print"/>
          <a:srcRect r="2609" b="34450"/>
          <a:stretch>
            <a:fillRect/>
          </a:stretch>
        </p:blipFill>
        <p:spPr bwMode="auto">
          <a:xfrm>
            <a:off x="6804248" y="3933056"/>
            <a:ext cx="2133600" cy="2609850"/>
          </a:xfrm>
          <a:prstGeom prst="rect">
            <a:avLst/>
          </a:prstGeom>
          <a:noFill/>
        </p:spPr>
      </p:pic>
      <p:pic>
        <p:nvPicPr>
          <p:cNvPr id="5" name="Picture 4" descr="atopic-dermatitis-8-2.jpg"/>
          <p:cNvPicPr>
            <a:picLocks noChangeAspect="1"/>
          </p:cNvPicPr>
          <p:nvPr/>
        </p:nvPicPr>
        <p:blipFill>
          <a:blip r:embed="rId4" cstate="print"/>
          <a:stretch>
            <a:fillRect/>
          </a:stretch>
        </p:blipFill>
        <p:spPr>
          <a:xfrm>
            <a:off x="5649568" y="1340768"/>
            <a:ext cx="3388462" cy="2302504"/>
          </a:xfrm>
          <a:prstGeom prst="rect">
            <a:avLst/>
          </a:prstGeom>
        </p:spPr>
      </p:pic>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071546"/>
          </a:xfrm>
          <a:solidFill>
            <a:schemeClr val="bg1"/>
          </a:solidFill>
        </p:spPr>
        <p:txBody>
          <a:bodyPr>
            <a:noAutofit/>
          </a:bodyPr>
          <a:lstStyle/>
          <a:p>
            <a:r>
              <a:rPr lang="en-US" sz="2800" b="1" dirty="0">
                <a:solidFill>
                  <a:schemeClr val="tx1"/>
                </a:solidFill>
                <a:latin typeface="Palatino Linotype" pitchFamily="18" charset="0"/>
              </a:rPr>
              <a:t>Atopic eczema </a:t>
            </a:r>
            <a:r>
              <a:rPr lang="x-none" sz="2800" b="1" dirty="0">
                <a:solidFill>
                  <a:schemeClr val="tx1"/>
                </a:solidFill>
                <a:latin typeface="Palatino Linotype" pitchFamily="18" charset="0"/>
              </a:rPr>
              <a:t/>
            </a:r>
            <a:br>
              <a:rPr lang="x-none" sz="2800" b="1" dirty="0">
                <a:solidFill>
                  <a:schemeClr val="tx1"/>
                </a:solidFill>
                <a:latin typeface="Palatino Linotype" pitchFamily="18" charset="0"/>
              </a:rPr>
            </a:br>
            <a:r>
              <a:rPr lang="en-US" sz="2800" b="1" dirty="0">
                <a:solidFill>
                  <a:schemeClr val="tx1"/>
                </a:solidFill>
                <a:latin typeface="Palatino Linotype" pitchFamily="18" charset="0"/>
              </a:rPr>
              <a:t>-etiology-</a:t>
            </a:r>
          </a:p>
        </p:txBody>
      </p:sp>
      <p:sp>
        <p:nvSpPr>
          <p:cNvPr id="3" name="Content Placeholder 2"/>
          <p:cNvSpPr>
            <a:spLocks noGrp="1"/>
          </p:cNvSpPr>
          <p:nvPr>
            <p:ph idx="1"/>
          </p:nvPr>
        </p:nvSpPr>
        <p:spPr>
          <a:xfrm>
            <a:off x="228600" y="1295400"/>
            <a:ext cx="8429684" cy="4205302"/>
          </a:xfrm>
        </p:spPr>
        <p:txBody>
          <a:bodyPr>
            <a:normAutofit/>
          </a:bodyPr>
          <a:lstStyle/>
          <a:p>
            <a:pPr algn="r">
              <a:buNone/>
            </a:pPr>
            <a:r>
              <a:rPr lang="en-US" sz="2000" dirty="0"/>
              <a:t>Mutation of the gene for the epidermal protein </a:t>
            </a:r>
            <a:r>
              <a:rPr lang="en-US" sz="2000" b="1" dirty="0"/>
              <a:t>filaggrin</a:t>
            </a:r>
            <a:r>
              <a:rPr lang="en-US" sz="2000" dirty="0"/>
              <a:t> (which binds keratin strands in the epidermal cells, and ensures the defensive role of the skin), results in the formation of a non-functional protein and increases the permeability of the skin to water. Deficiency of filaggrin in atopic patients enables sensitization to inhaled allergens and facilitates the penetration of allergens through the skin.</a:t>
            </a:r>
            <a:endParaRPr lang="x-none" sz="2000" dirty="0"/>
          </a:p>
          <a:p>
            <a:pPr algn="r">
              <a:buNone/>
            </a:pPr>
            <a:endParaRPr lang="x-none" sz="2000" dirty="0"/>
          </a:p>
          <a:p>
            <a:pPr algn="r">
              <a:buNone/>
            </a:pPr>
            <a:r>
              <a:rPr lang="en-US" sz="2000" dirty="0"/>
              <a:t>.</a:t>
            </a:r>
          </a:p>
        </p:txBody>
      </p:sp>
      <p:pic>
        <p:nvPicPr>
          <p:cNvPr id="5122" name="Picture 2" descr="http://images.the-scientist.com/content/images/articles/57833/34-4B.jpg">
            <a:hlinkClick r:id="rId2"/>
          </p:cNvPr>
          <p:cNvPicPr>
            <a:picLocks noChangeAspect="1" noChangeArrowheads="1"/>
          </p:cNvPicPr>
          <p:nvPr/>
        </p:nvPicPr>
        <p:blipFill>
          <a:blip r:embed="rId3" cstate="print"/>
          <a:srcRect/>
          <a:stretch>
            <a:fillRect/>
          </a:stretch>
        </p:blipFill>
        <p:spPr bwMode="auto">
          <a:xfrm>
            <a:off x="1676400" y="3886200"/>
            <a:ext cx="6019800" cy="2971800"/>
          </a:xfrm>
          <a:prstGeom prst="rect">
            <a:avLst/>
          </a:prstGeom>
          <a:noFill/>
        </p:spPr>
      </p:pic>
      <p:sp>
        <p:nvSpPr>
          <p:cNvPr id="5" name="TextBox 4"/>
          <p:cNvSpPr txBox="1"/>
          <p:nvPr/>
        </p:nvSpPr>
        <p:spPr>
          <a:xfrm>
            <a:off x="2743200" y="6324600"/>
            <a:ext cx="762000" cy="276999"/>
          </a:xfrm>
          <a:prstGeom prst="rect">
            <a:avLst/>
          </a:prstGeom>
          <a:noFill/>
          <a:ln w="28575">
            <a:solidFill>
              <a:srgbClr val="FF0000"/>
            </a:solidFill>
            <a:prstDash val="sysDash"/>
          </a:ln>
        </p:spPr>
        <p:txBody>
          <a:bodyPr wrap="square" rtlCol="0">
            <a:spAutoFit/>
          </a:bodyPr>
          <a:lstStyle/>
          <a:p>
            <a:endParaRPr lang="en-US" sz="1200" dirty="0"/>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477072" y="188640"/>
            <a:ext cx="4559424" cy="5943600"/>
          </a:xfrm>
        </p:spPr>
        <p:txBody>
          <a:bodyPr>
            <a:normAutofit/>
          </a:bodyPr>
          <a:lstStyle/>
          <a:p>
            <a:pPr marL="0" indent="0">
              <a:buNone/>
            </a:pPr>
            <a:r>
              <a:rPr lang="en-US" sz="2200" dirty="0"/>
              <a:t>...</a:t>
            </a:r>
          </a:p>
          <a:p>
            <a:pPr marL="0" indent="0">
              <a:buNone/>
            </a:pPr>
            <a:r>
              <a:rPr lang="en-US" sz="2200" dirty="0"/>
              <a:t>The house mite is one of the provocative factors of the external environment...</a:t>
            </a:r>
          </a:p>
          <a:p>
            <a:pPr marL="0" indent="0">
              <a:buNone/>
            </a:pPr>
            <a:endParaRPr lang="en-US" sz="2200" dirty="0"/>
          </a:p>
          <a:p>
            <a:pPr marL="0" indent="0">
              <a:buNone/>
            </a:pPr>
            <a:endParaRPr lang="en-US" sz="2200" dirty="0"/>
          </a:p>
          <a:p>
            <a:pPr marL="0" indent="0">
              <a:buNone/>
            </a:pPr>
            <a:r>
              <a:rPr lang="en-US" sz="2200" dirty="0"/>
              <a:t>... Colonization and infection with Staphylococcus aureus was observed in 90% of patients with atopic dermatitis. </a:t>
            </a:r>
            <a:r>
              <a:rPr lang="en-US" sz="2200" i="1" dirty="0"/>
              <a:t>Staphylococcus aureus </a:t>
            </a:r>
            <a:r>
              <a:rPr lang="en-US" sz="2200" dirty="0"/>
              <a:t>can exacerbate skin inflammation by releasing toxins that act as superantigens. In addition, these superantigens induce a disturbance in the function of regulatory T lymphocytes.</a:t>
            </a:r>
          </a:p>
        </p:txBody>
      </p:sp>
      <p:pic>
        <p:nvPicPr>
          <p:cNvPr id="1026" name="Picture 2" descr="Unfortunately we are unable to provide accessible alternative text for this. If you require assistance to access this image, please contact help@nature.com or the author"/>
          <p:cNvPicPr>
            <a:picLocks noChangeAspect="1" noChangeArrowheads="1"/>
          </p:cNvPicPr>
          <p:nvPr/>
        </p:nvPicPr>
        <p:blipFill>
          <a:blip r:embed="rId2" cstate="print"/>
          <a:srcRect r="3509" b="16867"/>
          <a:stretch>
            <a:fillRect/>
          </a:stretch>
        </p:blipFill>
        <p:spPr bwMode="auto">
          <a:xfrm>
            <a:off x="0" y="228600"/>
            <a:ext cx="4419600" cy="6400800"/>
          </a:xfrm>
          <a:prstGeom prst="rect">
            <a:avLst/>
          </a:prstGeom>
          <a:noFill/>
        </p:spPr>
      </p:pic>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3528" y="1556792"/>
            <a:ext cx="4800600" cy="5029200"/>
          </a:xfrm>
        </p:spPr>
        <p:txBody>
          <a:bodyPr>
            <a:noAutofit/>
          </a:bodyPr>
          <a:lstStyle/>
          <a:p>
            <a:pPr marL="0" indent="0">
              <a:buNone/>
            </a:pPr>
            <a:r>
              <a:rPr lang="en-US" sz="1800" dirty="0">
                <a:latin typeface="Palatino Linotype" pitchFamily="18" charset="0"/>
              </a:rPr>
              <a:t>Atopic dermatitis is characterized by dry skin.</a:t>
            </a:r>
          </a:p>
          <a:p>
            <a:pPr marL="0" indent="0">
              <a:buNone/>
            </a:pPr>
            <a:endParaRPr lang="en-US" sz="1800" dirty="0">
              <a:latin typeface="Palatino Linotype" pitchFamily="18" charset="0"/>
            </a:endParaRPr>
          </a:p>
          <a:p>
            <a:pPr marL="0" indent="0">
              <a:buNone/>
            </a:pPr>
            <a:r>
              <a:rPr lang="en-US" sz="1800" dirty="0">
                <a:latin typeface="Palatino Linotype" pitchFamily="18" charset="0"/>
              </a:rPr>
              <a:t>Deficiency of filaggrin causes an altered function of the skin barrier and increases </a:t>
            </a:r>
            <a:r>
              <a:rPr lang="en-US" sz="1800" dirty="0" err="1">
                <a:latin typeface="Palatino Linotype" pitchFamily="18" charset="0"/>
              </a:rPr>
              <a:t>transepidermal</a:t>
            </a:r>
            <a:r>
              <a:rPr lang="en-US" sz="1800" dirty="0">
                <a:latin typeface="Palatino Linotype" pitchFamily="18" charset="0"/>
              </a:rPr>
              <a:t> water loss, which together with other factors facilitates the penetration of allergens, viruses and bacteria.</a:t>
            </a:r>
          </a:p>
          <a:p>
            <a:pPr marL="0" indent="0">
              <a:buNone/>
            </a:pPr>
            <a:endParaRPr lang="en-US" sz="1800" dirty="0">
              <a:latin typeface="Palatino Linotype" pitchFamily="18" charset="0"/>
            </a:endParaRPr>
          </a:p>
          <a:p>
            <a:pPr marL="0" indent="0">
              <a:buNone/>
            </a:pPr>
            <a:r>
              <a:rPr lang="en-US" sz="1800" dirty="0">
                <a:latin typeface="Palatino Linotype" pitchFamily="18" charset="0"/>
              </a:rPr>
              <a:t>Loss of skin ceramides that retain water in the extracellular space modifies the skin barrier.</a:t>
            </a:r>
          </a:p>
          <a:p>
            <a:pPr marL="0" indent="0">
              <a:buNone/>
            </a:pPr>
            <a:endParaRPr lang="en-US" sz="1800" dirty="0">
              <a:latin typeface="Palatino Linotype" pitchFamily="18" charset="0"/>
            </a:endParaRPr>
          </a:p>
          <a:p>
            <a:pPr marL="0" indent="0">
              <a:buNone/>
            </a:pPr>
            <a:r>
              <a:rPr lang="en-US" sz="1800" dirty="0">
                <a:latin typeface="Palatino Linotype" pitchFamily="18" charset="0"/>
              </a:rPr>
              <a:t>Increased expression of chymotrypsin also contributes to the disruption of this barrier.</a:t>
            </a:r>
            <a:endParaRPr lang="en-US" sz="2000" dirty="0">
              <a:latin typeface="Palatino Linotype" pitchFamily="18" charset="0"/>
            </a:endParaRPr>
          </a:p>
        </p:txBody>
      </p:sp>
      <p:pic>
        <p:nvPicPr>
          <p:cNvPr id="22530" name="Picture 2" descr="http://www.epgonline.org/images/atopic-dermatitis/skin-barrier-function-in-normal-and-atopic-skin.jpg"/>
          <p:cNvPicPr>
            <a:picLocks noChangeAspect="1" noChangeArrowheads="1"/>
          </p:cNvPicPr>
          <p:nvPr/>
        </p:nvPicPr>
        <p:blipFill>
          <a:blip r:embed="rId2" cstate="print"/>
          <a:srcRect/>
          <a:stretch>
            <a:fillRect/>
          </a:stretch>
        </p:blipFill>
        <p:spPr bwMode="auto">
          <a:xfrm>
            <a:off x="5105400" y="0"/>
            <a:ext cx="4038600" cy="6858000"/>
          </a:xfrm>
          <a:prstGeom prst="rect">
            <a:avLst/>
          </a:prstGeom>
          <a:noFill/>
        </p:spPr>
      </p:pic>
      <p:sp>
        <p:nvSpPr>
          <p:cNvPr id="5" name="TextBox 4"/>
          <p:cNvSpPr txBox="1"/>
          <p:nvPr/>
        </p:nvSpPr>
        <p:spPr>
          <a:xfrm>
            <a:off x="0" y="152400"/>
            <a:ext cx="5257800" cy="954107"/>
          </a:xfrm>
          <a:prstGeom prst="rect">
            <a:avLst/>
          </a:prstGeom>
          <a:noFill/>
        </p:spPr>
        <p:txBody>
          <a:bodyPr wrap="square" rtlCol="0">
            <a:spAutoFit/>
          </a:bodyPr>
          <a:lstStyle/>
          <a:p>
            <a:pPr algn="ctr"/>
            <a:r>
              <a:rPr lang="en-US" sz="2800" b="1" i="1" dirty="0">
                <a:latin typeface="Palatino Linotype" pitchFamily="18" charset="0"/>
              </a:rPr>
              <a:t>Disrupted epidermal barrier function...</a:t>
            </a: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19200"/>
            <a:ext cx="8686800" cy="1381140"/>
          </a:xfrm>
        </p:spPr>
        <p:txBody>
          <a:bodyPr>
            <a:normAutofit/>
          </a:bodyPr>
          <a:lstStyle/>
          <a:p>
            <a:pPr algn="ctr">
              <a:buNone/>
            </a:pPr>
            <a:r>
              <a:rPr lang="en-US" sz="2000" dirty="0">
                <a:latin typeface="Palatino Linotype" pitchFamily="18" charset="0"/>
              </a:rPr>
              <a:t>The basis of this skin disease is a biphasic inflammation with an initial Th2 phase, while Th1 lymphocytes dominate in chronic lesions...</a:t>
            </a:r>
          </a:p>
          <a:p>
            <a:pPr algn="ctr">
              <a:buNone/>
            </a:pPr>
            <a:endParaRPr lang="en-US" sz="2000" dirty="0">
              <a:latin typeface="Palatino Linotype" pitchFamily="18" charset="0"/>
            </a:endParaRPr>
          </a:p>
        </p:txBody>
      </p:sp>
      <p:sp>
        <p:nvSpPr>
          <p:cNvPr id="4" name="Title 1"/>
          <p:cNvSpPr>
            <a:spLocks noGrp="1"/>
          </p:cNvSpPr>
          <p:nvPr>
            <p:ph type="title"/>
          </p:nvPr>
        </p:nvSpPr>
        <p:spPr>
          <a:xfrm>
            <a:off x="0" y="0"/>
            <a:ext cx="9144000" cy="762000"/>
          </a:xfrm>
          <a:solidFill>
            <a:schemeClr val="bg1"/>
          </a:solidFill>
          <a:effectLst>
            <a:softEdge rad="31750"/>
          </a:effectLst>
        </p:spPr>
        <p:txBody>
          <a:bodyPr>
            <a:noAutofit/>
          </a:bodyPr>
          <a:lstStyle/>
          <a:p>
            <a:r>
              <a:rPr lang="en-US" sz="2800" b="1" dirty="0">
                <a:solidFill>
                  <a:schemeClr val="tx1"/>
                </a:solidFill>
                <a:latin typeface="Palatino Linotype" pitchFamily="18" charset="0"/>
              </a:rPr>
              <a:t>Atopic dermatitis </a:t>
            </a:r>
            <a:r>
              <a:rPr lang="x-none" sz="2800" b="1" dirty="0">
                <a:solidFill>
                  <a:schemeClr val="tx1"/>
                </a:solidFill>
                <a:latin typeface="Palatino Linotype" pitchFamily="18" charset="0"/>
              </a:rPr>
              <a:t/>
            </a:r>
            <a:br>
              <a:rPr lang="x-none" sz="2800" b="1" dirty="0">
                <a:solidFill>
                  <a:schemeClr val="tx1"/>
                </a:solidFill>
                <a:latin typeface="Palatino Linotype" pitchFamily="18" charset="0"/>
              </a:rPr>
            </a:br>
            <a:r>
              <a:rPr lang="en-US" sz="2800" b="1" dirty="0">
                <a:solidFill>
                  <a:schemeClr val="tx1"/>
                </a:solidFill>
                <a:latin typeface="Palatino Linotype" pitchFamily="18" charset="0"/>
              </a:rPr>
              <a:t>-pathogenesis-</a:t>
            </a:r>
          </a:p>
        </p:txBody>
      </p:sp>
      <p:pic>
        <p:nvPicPr>
          <p:cNvPr id="5" name="Picture 7" descr="http://ars.els-cdn.com/content/image/1-s2.0-S0140673603121939-gr3.jpg"/>
          <p:cNvPicPr>
            <a:picLocks noChangeAspect="1" noChangeArrowheads="1"/>
          </p:cNvPicPr>
          <p:nvPr/>
        </p:nvPicPr>
        <p:blipFill>
          <a:blip r:embed="rId2" cstate="print"/>
          <a:srcRect/>
          <a:stretch>
            <a:fillRect/>
          </a:stretch>
        </p:blipFill>
        <p:spPr bwMode="auto">
          <a:xfrm>
            <a:off x="228600" y="2438400"/>
            <a:ext cx="8915400" cy="4419600"/>
          </a:xfrm>
          <a:prstGeom prst="rect">
            <a:avLst/>
          </a:prstGeom>
          <a:noFill/>
        </p:spPr>
      </p:pic>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99392"/>
            <a:ext cx="8229600" cy="548680"/>
          </a:xfrm>
        </p:spPr>
        <p:txBody>
          <a:bodyPr>
            <a:normAutofit/>
          </a:bodyPr>
          <a:lstStyle/>
          <a:p>
            <a:r>
              <a:rPr lang="en-US" sz="2800" b="1" dirty="0">
                <a:solidFill>
                  <a:schemeClr val="tx1"/>
                </a:solidFill>
                <a:latin typeface="Palatino Linotype" pitchFamily="18" charset="0"/>
              </a:rPr>
              <a:t>Atopic eczema</a:t>
            </a:r>
            <a:endParaRPr lang="en-US" sz="2800" dirty="0">
              <a:solidFill>
                <a:schemeClr val="tx1"/>
              </a:solidFill>
            </a:endParaRPr>
          </a:p>
        </p:txBody>
      </p:sp>
      <p:sp>
        <p:nvSpPr>
          <p:cNvPr id="3" name="Content Placeholder 2"/>
          <p:cNvSpPr>
            <a:spLocks noGrp="1"/>
          </p:cNvSpPr>
          <p:nvPr>
            <p:ph idx="1"/>
          </p:nvPr>
        </p:nvSpPr>
        <p:spPr>
          <a:xfrm>
            <a:off x="125760" y="346348"/>
            <a:ext cx="8892480" cy="6165304"/>
          </a:xfrm>
        </p:spPr>
        <p:txBody>
          <a:bodyPr>
            <a:noAutofit/>
          </a:bodyPr>
          <a:lstStyle/>
          <a:p>
            <a:pPr algn="just">
              <a:buClr>
                <a:srgbClr val="E36C09"/>
              </a:buClr>
            </a:pPr>
            <a:r>
              <a:rPr lang="en-US" sz="1800" dirty="0">
                <a:latin typeface="Palatino Linotype" pitchFamily="18" charset="0"/>
              </a:rPr>
              <a:t>Increased expression of TSLP (thymic stromal lymphopoietin), IL-25 and IL-33 affects the development of Th2 response. TSLP influences epidermal Langerhans cells to direct the generation of Th2 lymphocytes. IL-25 stimulates the maintenance of Th2 response (stimulates the secretion of other Th2 cytokines - IL-4, IL-5 and IL-13). Activated Th2 lymphocytes secrete cytokines IL-4, IL-5 and IL-13 important in the pathogenesis of atopic eczema. IL-4 and IL-13 influence antibody class switching and </a:t>
            </a:r>
            <a:r>
              <a:rPr lang="en-US" sz="1800" dirty="0" err="1">
                <a:latin typeface="Palatino Linotype" pitchFamily="18" charset="0"/>
              </a:rPr>
              <a:t>IgE</a:t>
            </a:r>
            <a:r>
              <a:rPr lang="en-US" sz="1800" dirty="0">
                <a:latin typeface="Palatino Linotype" pitchFamily="18" charset="0"/>
              </a:rPr>
              <a:t> production. T lymphocytes that migrate to the skin express CLA (cutaneous lymphocyte antigen) and represent memory Th2 lymphocytes. Furthermore, IL-4, IL-13 and IL-31 stimulate keratinocytes to increase TSLP secretion.</a:t>
            </a:r>
          </a:p>
          <a:p>
            <a:pPr algn="just">
              <a:buClr>
                <a:srgbClr val="E36C09"/>
              </a:buClr>
            </a:pPr>
            <a:endParaRPr lang="en-US" sz="1800" dirty="0">
              <a:latin typeface="Palatino Linotype" pitchFamily="18" charset="0"/>
            </a:endParaRPr>
          </a:p>
          <a:p>
            <a:pPr algn="just">
              <a:buClr>
                <a:srgbClr val="E36C09"/>
              </a:buClr>
            </a:pPr>
            <a:r>
              <a:rPr lang="en-US" sz="1800" dirty="0">
                <a:latin typeface="Palatino Linotype" pitchFamily="18" charset="0"/>
              </a:rPr>
              <a:t>Mechanical stimulation, scratches due to itching (caused by IL-31), keratinocytes induce further release of cytokines that maintain the inflammatory process. IL-16, produced by keratinocytes, is now considered to be the most important for switching Th2 to Th1 responses. The reason for this is the attraction of inflammatory epidermal dendritic cells that secrete IL-12, which stimulates the emergence of a Th1 response. The production of Th1 cytokines (IL-12 and IL-18) is important for maintaining chronic inflammation in AD.</a:t>
            </a:r>
          </a:p>
          <a:p>
            <a:pPr algn="just">
              <a:buClr>
                <a:srgbClr val="E36C09"/>
              </a:buClr>
            </a:pPr>
            <a:endParaRPr lang="en-US" sz="1800" dirty="0">
              <a:latin typeface="Palatino Linotype" pitchFamily="18" charset="0"/>
            </a:endParaRPr>
          </a:p>
          <a:p>
            <a:pPr algn="just">
              <a:buClr>
                <a:srgbClr val="E36C09"/>
              </a:buClr>
            </a:pPr>
            <a:r>
              <a:rPr lang="en-US" sz="1800" dirty="0">
                <a:latin typeface="Palatino Linotype" pitchFamily="18" charset="0"/>
              </a:rPr>
              <a:t>IL-22 participates in tissue remodeling and also contributes to the transition from the acute to the chronic phase of the disease</a:t>
            </a: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0370" name="Picture 2" descr="C:\Users\Ucionica\Desktop\1-s2.0-S1323893019301595-gr1_lrg.jpg"/>
          <p:cNvPicPr>
            <a:picLocks noChangeAspect="1" noChangeArrowheads="1"/>
          </p:cNvPicPr>
          <p:nvPr/>
        </p:nvPicPr>
        <p:blipFill>
          <a:blip r:embed="rId2" cstate="print"/>
          <a:srcRect/>
          <a:stretch>
            <a:fillRect/>
          </a:stretch>
        </p:blipFill>
        <p:spPr bwMode="auto">
          <a:xfrm>
            <a:off x="-7882" y="0"/>
            <a:ext cx="9151882" cy="6592996"/>
          </a:xfrm>
          <a:prstGeom prst="rect">
            <a:avLst/>
          </a:prstGeom>
          <a:noFill/>
        </p:spPr>
      </p:pic>
      <p:sp>
        <p:nvSpPr>
          <p:cNvPr id="3" name="Rectangle 2"/>
          <p:cNvSpPr/>
          <p:nvPr/>
        </p:nvSpPr>
        <p:spPr>
          <a:xfrm>
            <a:off x="6120680" y="5589240"/>
            <a:ext cx="2843808" cy="830997"/>
          </a:xfrm>
          <a:prstGeom prst="rect">
            <a:avLst/>
          </a:prstGeom>
        </p:spPr>
        <p:txBody>
          <a:bodyPr wrap="square">
            <a:spAutoFit/>
          </a:bodyPr>
          <a:lstStyle/>
          <a:p>
            <a:pPr fontAlgn="ctr"/>
            <a:r>
              <a:rPr lang="en-US" sz="1600" b="1" dirty="0" err="1">
                <a:latin typeface="Palatino Linotype" pitchFamily="18" charset="0"/>
              </a:rPr>
              <a:t>Allergology</a:t>
            </a:r>
            <a:r>
              <a:rPr lang="en-US" sz="1600" b="1" dirty="0">
                <a:latin typeface="Palatino Linotype" pitchFamily="18" charset="0"/>
              </a:rPr>
              <a:t> International</a:t>
            </a:r>
            <a:endParaRPr lang="sr-Cyrl-CS" sz="1600" b="1" dirty="0">
              <a:latin typeface="Palatino Linotype" pitchFamily="18" charset="0"/>
            </a:endParaRPr>
          </a:p>
          <a:p>
            <a:pPr fontAlgn="ctr"/>
            <a:endParaRPr lang="en-US" sz="1600" b="1" dirty="0">
              <a:latin typeface="Palatino Linotype" pitchFamily="18" charset="0"/>
            </a:endParaRPr>
          </a:p>
          <a:p>
            <a:pPr fontAlgn="ctr"/>
            <a:r>
              <a:rPr lang="en-US" sz="1600" b="1" dirty="0">
                <a:latin typeface="Palatino Linotype" pitchFamily="18" charset="0"/>
              </a:rPr>
              <a:t>April 2020, Pages 204-14</a:t>
            </a: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126" y="1752600"/>
            <a:ext cx="8786874" cy="4724400"/>
          </a:xfrm>
        </p:spPr>
        <p:txBody>
          <a:bodyPr>
            <a:noAutofit/>
          </a:bodyPr>
          <a:lstStyle/>
          <a:p>
            <a:pPr algn="r">
              <a:buNone/>
            </a:pPr>
            <a:r>
              <a:rPr lang="en-US" sz="2000" dirty="0">
                <a:latin typeface="Palatino Linotype" pitchFamily="18" charset="0"/>
              </a:rPr>
              <a:t>The goal of treatment is the reduction of skin inflammation and the elimination of factors that induce deterioration such as allergens, infection and irritants.</a:t>
            </a:r>
          </a:p>
          <a:p>
            <a:pPr algn="r">
              <a:buNone/>
            </a:pPr>
            <a:endParaRPr lang="en-US" sz="2000" dirty="0">
              <a:latin typeface="Palatino Linotype" pitchFamily="18" charset="0"/>
            </a:endParaRPr>
          </a:p>
          <a:p>
            <a:pPr algn="r">
              <a:buNone/>
            </a:pPr>
            <a:r>
              <a:rPr lang="en-US" sz="2000" dirty="0">
                <a:latin typeface="Palatino Linotype" pitchFamily="18" charset="0"/>
              </a:rPr>
              <a:t>Mild emollients relieve itching and help repair and rehydrate the skin.</a:t>
            </a:r>
          </a:p>
          <a:p>
            <a:pPr algn="r">
              <a:buNone/>
            </a:pPr>
            <a:endParaRPr lang="en-US" sz="2000" dirty="0">
              <a:latin typeface="Palatino Linotype" pitchFamily="18" charset="0"/>
            </a:endParaRPr>
          </a:p>
          <a:p>
            <a:pPr algn="r">
              <a:buNone/>
            </a:pPr>
            <a:r>
              <a:rPr lang="en-US" sz="2000" dirty="0">
                <a:latin typeface="Palatino Linotype" pitchFamily="18" charset="0"/>
              </a:rPr>
              <a:t>Topical application of corticosteroids suppresses inflammation and helps reduce itching. Long-term use of corticosteroids causes atrophy of the dermis and epidermis, and if they are used excessively, significant systemic absorption of corticosteroids occurs.</a:t>
            </a:r>
          </a:p>
          <a:p>
            <a:pPr algn="r">
              <a:buNone/>
            </a:pPr>
            <a:r>
              <a:rPr lang="en-US" sz="2000" dirty="0">
                <a:latin typeface="Palatino Linotype" pitchFamily="18" charset="0"/>
              </a:rPr>
              <a:t>Systemic administration of corticosteroids is rarely warranted, but they can sometimes be used short-term to control persistent eczema. </a:t>
            </a:r>
          </a:p>
        </p:txBody>
      </p:sp>
      <p:sp>
        <p:nvSpPr>
          <p:cNvPr id="4" name="Title 1"/>
          <p:cNvSpPr>
            <a:spLocks noGrp="1"/>
          </p:cNvSpPr>
          <p:nvPr>
            <p:ph type="title"/>
          </p:nvPr>
        </p:nvSpPr>
        <p:spPr>
          <a:xfrm>
            <a:off x="0" y="0"/>
            <a:ext cx="9144000" cy="857232"/>
          </a:xfrm>
          <a:noFill/>
        </p:spPr>
        <p:txBody>
          <a:bodyPr>
            <a:noAutofit/>
          </a:bodyPr>
          <a:lstStyle/>
          <a:p>
            <a:r>
              <a:rPr lang="en-US" sz="2800" b="1" dirty="0">
                <a:solidFill>
                  <a:schemeClr val="tx1"/>
                </a:solidFill>
                <a:latin typeface="Palatino Linotype" pitchFamily="18" charset="0"/>
              </a:rPr>
              <a:t>Atopic dermatitis</a:t>
            </a:r>
            <a:r>
              <a:rPr lang="x-none" sz="2800" b="1" dirty="0">
                <a:solidFill>
                  <a:schemeClr val="tx1"/>
                </a:solidFill>
                <a:latin typeface="Palatino Linotype" pitchFamily="18" charset="0"/>
              </a:rPr>
              <a:t/>
            </a:r>
            <a:br>
              <a:rPr lang="x-none" sz="2800" b="1" dirty="0">
                <a:solidFill>
                  <a:schemeClr val="tx1"/>
                </a:solidFill>
                <a:latin typeface="Palatino Linotype" pitchFamily="18" charset="0"/>
              </a:rPr>
            </a:br>
            <a:r>
              <a:rPr lang="en-US" sz="2800" b="1" dirty="0">
                <a:solidFill>
                  <a:schemeClr val="tx1"/>
                </a:solidFill>
                <a:latin typeface="Palatino Linotype" pitchFamily="18" charset="0"/>
              </a:rPr>
              <a:t> - treatment -</a:t>
            </a: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p:cNvPicPr>
          <p:nvPr/>
        </p:nvPicPr>
        <p:blipFill>
          <a:blip r:embed="rId2" cstate="print"/>
          <a:stretch>
            <a:fillRect/>
          </a:stretch>
        </p:blipFill>
        <p:spPr>
          <a:xfrm>
            <a:off x="1619672" y="0"/>
            <a:ext cx="5976664" cy="4221088"/>
          </a:xfrm>
          <a:prstGeom prst="rect">
            <a:avLst/>
          </a:prstGeom>
        </p:spPr>
      </p:pic>
      <p:sp>
        <p:nvSpPr>
          <p:cNvPr id="3" name="TextBox 2"/>
          <p:cNvSpPr txBox="1"/>
          <p:nvPr/>
        </p:nvSpPr>
        <p:spPr>
          <a:xfrm>
            <a:off x="1905349" y="0"/>
            <a:ext cx="4469172" cy="1252907"/>
          </a:xfrm>
          <a:prstGeom prst="rect">
            <a:avLst/>
          </a:prstGeom>
          <a:noFill/>
        </p:spPr>
        <p:txBody>
          <a:bodyPr vert="horz" wrap="none" lIns="0" tIns="0" rIns="0" bIns="0" rtlCol="0">
            <a:spAutoFit/>
          </a:bodyPr>
          <a:lstStyle/>
          <a:p>
            <a:pPr>
              <a:lnSpc>
                <a:spcPts val="5060"/>
              </a:lnSpc>
            </a:pPr>
            <a:r>
              <a:rPr lang="en-CA" sz="3200" dirty="0">
                <a:solidFill>
                  <a:srgbClr val="000000"/>
                </a:solidFill>
                <a:latin typeface="Times New Roman"/>
                <a:cs typeface="Times New Roman"/>
              </a:rPr>
              <a:t>Atopic dermatitis (eczema)</a:t>
            </a:r>
          </a:p>
          <a:p>
            <a:pPr>
              <a:lnSpc>
                <a:spcPts val="5060"/>
              </a:lnSpc>
            </a:pPr>
            <a:endParaRPr lang="en-CA" sz="3200" dirty="0">
              <a:solidFill>
                <a:srgbClr val="000000"/>
              </a:solidFill>
            </a:endParaRPr>
          </a:p>
        </p:txBody>
      </p:sp>
      <p:pic>
        <p:nvPicPr>
          <p:cNvPr id="4" name="Picture 2" descr="PIC-R"/>
          <p:cNvPicPr>
            <a:picLocks noChangeAspect="1" noChangeArrowheads="1"/>
          </p:cNvPicPr>
          <p:nvPr/>
        </p:nvPicPr>
        <p:blipFill>
          <a:blip r:embed="rId3" cstate="print"/>
          <a:srcRect/>
          <a:stretch>
            <a:fillRect/>
          </a:stretch>
        </p:blipFill>
        <p:spPr bwMode="auto">
          <a:xfrm>
            <a:off x="4925888" y="4149080"/>
            <a:ext cx="4038600" cy="2646363"/>
          </a:xfrm>
          <a:prstGeom prst="rect">
            <a:avLst/>
          </a:prstGeom>
          <a:noFill/>
        </p:spPr>
      </p:pic>
      <p:pic>
        <p:nvPicPr>
          <p:cNvPr id="5" name="Picture 2" descr="fig-9"/>
          <p:cNvPicPr>
            <a:picLocks noChangeAspect="1" noChangeArrowheads="1"/>
          </p:cNvPicPr>
          <p:nvPr/>
        </p:nvPicPr>
        <p:blipFill>
          <a:blip r:embed="rId4" cstate="print"/>
          <a:srcRect/>
          <a:stretch>
            <a:fillRect/>
          </a:stretch>
        </p:blipFill>
        <p:spPr bwMode="auto">
          <a:xfrm>
            <a:off x="771616" y="4129700"/>
            <a:ext cx="4160424" cy="2667648"/>
          </a:xfrm>
          <a:prstGeom prst="rect">
            <a:avLst/>
          </a:prstGeom>
          <a:noFill/>
        </p:spPr>
      </p:pic>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2630"/>
            <a:ext cx="8229600" cy="634082"/>
          </a:xfrm>
        </p:spPr>
        <p:txBody>
          <a:bodyPr>
            <a:normAutofit fontScale="90000"/>
          </a:bodyPr>
          <a:lstStyle/>
          <a:p>
            <a:pPr lvl="0"/>
            <a:r>
              <a:rPr lang="en-US" sz="3100" b="1" i="1" dirty="0">
                <a:latin typeface="Palatino Linotype" pitchFamily="18" charset="0"/>
              </a:rPr>
              <a:t/>
            </a:r>
            <a:br>
              <a:rPr lang="en-US" sz="3100" b="1" i="1" dirty="0">
                <a:latin typeface="Palatino Linotype" pitchFamily="18" charset="0"/>
              </a:rPr>
            </a:br>
            <a:endParaRPr lang="en-US" dirty="0">
              <a:solidFill>
                <a:schemeClr val="tx1"/>
              </a:solidFill>
            </a:endParaRPr>
          </a:p>
        </p:txBody>
      </p:sp>
      <p:sp>
        <p:nvSpPr>
          <p:cNvPr id="4" name="Title 1"/>
          <p:cNvSpPr txBox="1">
            <a:spLocks/>
          </p:cNvSpPr>
          <p:nvPr/>
        </p:nvSpPr>
        <p:spPr>
          <a:xfrm>
            <a:off x="533400" y="1013792"/>
            <a:ext cx="8229600" cy="1060472"/>
          </a:xfrm>
          <a:prstGeom prst="rect">
            <a:avLst/>
          </a:prstGeom>
        </p:spPr>
        <p:txBody>
          <a:bodyPr vert="horz" lIns="91440" tIns="45720" rIns="91440" bIns="45720" rtlCol="0" anchor="t">
            <a:noAutofit/>
          </a:bodyPr>
          <a:lstStyle/>
          <a:p>
            <a:pPr marL="0" lvl="1" algn="ctr">
              <a:defRPr/>
            </a:pPr>
            <a:r>
              <a:rPr kumimoji="0" lang="sr-Cyrl-CS" sz="2000" b="0" i="0" u="none" strike="noStrike" kern="0" cap="none" spc="0" normalizeH="0" baseline="0" noProof="0" dirty="0">
                <a:ln>
                  <a:noFill/>
                </a:ln>
                <a:solidFill>
                  <a:srgbClr val="002060"/>
                </a:solidFill>
                <a:effectLst>
                  <a:outerShdw blurRad="38100" dist="38100" dir="2700000" algn="tl">
                    <a:srgbClr val="000000">
                      <a:alpha val="43137"/>
                    </a:srgbClr>
                  </a:outerShdw>
                </a:effectLst>
                <a:uLnTx/>
                <a:uFillTx/>
                <a:latin typeface="Palatino Linotype" pitchFamily="18" charset="0"/>
              </a:rPr>
              <a:t>-</a:t>
            </a:r>
            <a:r>
              <a:rPr lang="en-US" sz="2000" b="1" i="1" kern="0" dirty="0">
                <a:latin typeface="Palatino Linotype" pitchFamily="18" charset="0"/>
              </a:rPr>
              <a:t> Seasonal conjunctivitis-</a:t>
            </a:r>
            <a:r>
              <a:rPr kumimoji="0" lang="en-US" sz="2000" b="1" i="1" u="none" strike="noStrike" kern="0" cap="none" spc="0" normalizeH="0" baseline="0" noProof="0" dirty="0">
                <a:ln>
                  <a:noFill/>
                </a:ln>
                <a:solidFill>
                  <a:schemeClr val="tx1"/>
                </a:solidFill>
                <a:effectLst/>
                <a:uLnTx/>
                <a:uFillTx/>
                <a:latin typeface="Palatino Linotype" pitchFamily="18" charset="0"/>
              </a:rPr>
              <a:t/>
            </a:r>
            <a:br>
              <a:rPr kumimoji="0" lang="en-US" sz="2000" b="1" i="1" u="none" strike="noStrike" kern="0" cap="none" spc="0" normalizeH="0" baseline="0" noProof="0" dirty="0">
                <a:ln>
                  <a:noFill/>
                </a:ln>
                <a:solidFill>
                  <a:schemeClr val="tx1"/>
                </a:solidFill>
                <a:effectLst/>
                <a:uLnTx/>
                <a:uFillTx/>
                <a:latin typeface="Palatino Linotype" pitchFamily="18" charset="0"/>
              </a:rPr>
            </a:br>
            <a:r>
              <a:rPr kumimoji="0" lang="sr-Cyrl-CS" sz="2000" b="1" i="1" u="none" strike="noStrike" kern="0" cap="none" spc="0" normalizeH="0" baseline="0" noProof="0" dirty="0">
                <a:ln>
                  <a:noFill/>
                </a:ln>
                <a:solidFill>
                  <a:schemeClr val="tx1"/>
                </a:solidFill>
                <a:effectLst/>
                <a:uLnTx/>
                <a:uFillTx/>
                <a:latin typeface="Palatino Linotype" pitchFamily="18" charset="0"/>
              </a:rPr>
              <a:t> </a:t>
            </a:r>
            <a:r>
              <a:rPr kumimoji="0" lang="en-US" sz="2000" b="0" i="0" u="none" strike="noStrike" kern="0" cap="none" spc="0" normalizeH="0" baseline="0" noProof="0" dirty="0">
                <a:ln>
                  <a:noFill/>
                </a:ln>
                <a:solidFill>
                  <a:sysClr val="windowText" lastClr="000000"/>
                </a:solidFill>
                <a:effectLst>
                  <a:outerShdw blurRad="38100" dist="38100" dir="2700000" algn="tl">
                    <a:srgbClr val="000000">
                      <a:alpha val="43137"/>
                    </a:srgbClr>
                  </a:outerShdw>
                </a:effectLst>
                <a:uLnTx/>
                <a:uFillTx/>
                <a:latin typeface="Palatino Linotype" pitchFamily="18" charset="0"/>
              </a:rPr>
              <a:t/>
            </a:r>
            <a:br>
              <a:rPr kumimoji="0" lang="en-US" sz="2000" b="0" i="0" u="none" strike="noStrike" kern="0" cap="none" spc="0" normalizeH="0" baseline="0" noProof="0" dirty="0">
                <a:ln>
                  <a:noFill/>
                </a:ln>
                <a:solidFill>
                  <a:sysClr val="windowText" lastClr="000000"/>
                </a:solidFill>
                <a:effectLst>
                  <a:outerShdw blurRad="38100" dist="38100" dir="2700000" algn="tl">
                    <a:srgbClr val="000000">
                      <a:alpha val="43137"/>
                    </a:srgbClr>
                  </a:outerShdw>
                </a:effectLst>
                <a:uLnTx/>
                <a:uFillTx/>
                <a:latin typeface="Palatino Linotype" pitchFamily="18" charset="0"/>
              </a:rPr>
            </a:br>
            <a:endParaRPr kumimoji="0" lang="en-US" sz="2000" b="0" i="0" u="none" strike="noStrike" kern="0" cap="none" spc="0" normalizeH="0" baseline="0" noProof="0" dirty="0">
              <a:ln>
                <a:noFill/>
              </a:ln>
              <a:solidFill>
                <a:sysClr val="windowText" lastClr="000000"/>
              </a:solidFill>
              <a:effectLst>
                <a:outerShdw blurRad="38100" dist="38100" dir="2700000" algn="tl">
                  <a:srgbClr val="000000">
                    <a:alpha val="43137"/>
                  </a:srgbClr>
                </a:outerShdw>
              </a:effectLst>
              <a:uLnTx/>
              <a:uFillTx/>
              <a:latin typeface="Palatino Linotype" pitchFamily="18" charset="0"/>
            </a:endParaRPr>
          </a:p>
        </p:txBody>
      </p:sp>
      <p:sp>
        <p:nvSpPr>
          <p:cNvPr id="5" name="Content Placeholder 2"/>
          <p:cNvSpPr txBox="1">
            <a:spLocks/>
          </p:cNvSpPr>
          <p:nvPr/>
        </p:nvSpPr>
        <p:spPr>
          <a:xfrm>
            <a:off x="0" y="2042480"/>
            <a:ext cx="4038600" cy="4838712"/>
          </a:xfrm>
          <a:prstGeom prst="rect">
            <a:avLst/>
          </a:prstGeom>
        </p:spPr>
        <p:txBody>
          <a:bodyPr vert="horz" lIns="91440" tIns="45720" rIns="91440" bIns="45720" rtlCol="0">
            <a:noAutofit/>
          </a:bodyPr>
          <a:lstStyle/>
          <a:p>
            <a:pPr marL="60325" lvl="0" indent="-60325">
              <a:spcBef>
                <a:spcPct val="20000"/>
              </a:spcBef>
              <a:defRPr/>
            </a:pPr>
            <a:r>
              <a:rPr kumimoji="0" lang="en-US" sz="2000" b="0" i="0" u="none" strike="noStrike" kern="1200" cap="none" spc="0" normalizeH="0" baseline="0" noProof="0" dirty="0">
                <a:ln>
                  <a:noFill/>
                </a:ln>
                <a:solidFill>
                  <a:schemeClr val="tx1"/>
                </a:solidFill>
                <a:effectLst/>
                <a:uLnTx/>
                <a:uFillTx/>
                <a:latin typeface="Palatino Linotype" pitchFamily="18" charset="0"/>
                <a:ea typeface="+mn-ea"/>
                <a:cs typeface="+mn-cs"/>
              </a:rPr>
              <a:t> </a:t>
            </a:r>
            <a:r>
              <a:rPr lang="en-US" sz="2000" dirty="0">
                <a:latin typeface="Palatino Linotype" pitchFamily="18" charset="0"/>
              </a:rPr>
              <a:t>Seasonal conjunctivitis is the most common form and mainly occurs in children and young people.</a:t>
            </a:r>
          </a:p>
          <a:p>
            <a:pPr marL="60325" lvl="0" indent="-60325">
              <a:spcBef>
                <a:spcPct val="20000"/>
              </a:spcBef>
              <a:defRPr/>
            </a:pPr>
            <a:endParaRPr lang="en-US" sz="2000" dirty="0">
              <a:latin typeface="Palatino Linotype" pitchFamily="18" charset="0"/>
            </a:endParaRPr>
          </a:p>
          <a:p>
            <a:pPr marL="60325" lvl="0" indent="-60325">
              <a:spcBef>
                <a:spcPct val="20000"/>
              </a:spcBef>
              <a:defRPr/>
            </a:pPr>
            <a:r>
              <a:rPr lang="en-US" sz="2000" dirty="0">
                <a:latin typeface="Palatino Linotype" pitchFamily="18" charset="0"/>
              </a:rPr>
              <a:t>Antigen-specific </a:t>
            </a:r>
            <a:r>
              <a:rPr lang="en-US" sz="2000" dirty="0" err="1">
                <a:latin typeface="Palatino Linotype" pitchFamily="18" charset="0"/>
              </a:rPr>
              <a:t>IgE</a:t>
            </a:r>
            <a:r>
              <a:rPr lang="en-US" sz="2000" dirty="0">
                <a:latin typeface="Palatino Linotype" pitchFamily="18" charset="0"/>
              </a:rPr>
              <a:t> is involved in the pathogenesis of this disease. </a:t>
            </a:r>
            <a:r>
              <a:rPr lang="en-US" sz="2000" dirty="0" err="1">
                <a:latin typeface="Palatino Linotype" pitchFamily="18" charset="0"/>
              </a:rPr>
              <a:t>IgE</a:t>
            </a:r>
            <a:r>
              <a:rPr lang="en-US" sz="2000" dirty="0">
                <a:latin typeface="Palatino Linotype" pitchFamily="18" charset="0"/>
              </a:rPr>
              <a:t> binds to mast cells in the conjunctiva, and the place of production of these antibodies is unknown.</a:t>
            </a:r>
            <a:endParaRPr kumimoji="0" lang="en-US" sz="2000" b="0" i="0" u="none" strike="noStrike" kern="1200" cap="none" spc="0" normalizeH="0" baseline="0" noProof="0" dirty="0">
              <a:ln>
                <a:noFill/>
              </a:ln>
              <a:solidFill>
                <a:schemeClr val="tx1"/>
              </a:solidFill>
              <a:effectLst/>
              <a:uLnTx/>
              <a:uFillTx/>
              <a:latin typeface="Palatino Linotype" pitchFamily="18" charset="0"/>
              <a:ea typeface="+mn-ea"/>
              <a:cs typeface="+mn-cs"/>
            </a:endParaRPr>
          </a:p>
        </p:txBody>
      </p:sp>
      <p:pic>
        <p:nvPicPr>
          <p:cNvPr id="7" name="Picture 4" descr="http://img.medscape.com/fullsize/migrated/560/750/mgm560750.fig3.gif">
            <a:hlinkClick r:id="rId2"/>
          </p:cNvPr>
          <p:cNvPicPr>
            <a:picLocks noChangeAspect="1" noChangeArrowheads="1"/>
          </p:cNvPicPr>
          <p:nvPr/>
        </p:nvPicPr>
        <p:blipFill>
          <a:blip r:embed="rId3" cstate="print"/>
          <a:srcRect/>
          <a:stretch>
            <a:fillRect/>
          </a:stretch>
        </p:blipFill>
        <p:spPr bwMode="auto">
          <a:xfrm>
            <a:off x="4038600" y="1628800"/>
            <a:ext cx="4819650" cy="5029200"/>
          </a:xfrm>
          <a:prstGeom prst="rect">
            <a:avLst/>
          </a:prstGeom>
          <a:noFill/>
        </p:spPr>
      </p:pic>
      <p:sp>
        <p:nvSpPr>
          <p:cNvPr id="6" name="Rectangle 5"/>
          <p:cNvSpPr/>
          <p:nvPr/>
        </p:nvSpPr>
        <p:spPr>
          <a:xfrm>
            <a:off x="1907704" y="188640"/>
            <a:ext cx="5400600" cy="584775"/>
          </a:xfrm>
          <a:prstGeom prst="rect">
            <a:avLst/>
          </a:prstGeom>
        </p:spPr>
        <p:txBody>
          <a:bodyPr wrap="square">
            <a:spAutoFit/>
          </a:bodyPr>
          <a:lstStyle/>
          <a:p>
            <a:r>
              <a:rPr lang="en-US" sz="3200" b="1" dirty="0">
                <a:latin typeface="Times New Roman" pitchFamily="18" charset="0"/>
                <a:cs typeface="Times New Roman" pitchFamily="18" charset="0"/>
              </a:rPr>
              <a:t>Allergic conjunctivitis</a:t>
            </a:r>
            <a:endParaRPr lang="en-US" sz="32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2"/>
          <p:cNvSpPr>
            <a:spLocks noGrp="1" noChangeArrowheads="1"/>
          </p:cNvSpPr>
          <p:nvPr>
            <p:ph type="ctrTitle" idx="4294967295"/>
          </p:nvPr>
        </p:nvSpPr>
        <p:spPr>
          <a:xfrm>
            <a:off x="457200" y="1600200"/>
            <a:ext cx="8229600" cy="1036712"/>
          </a:xfrm>
        </p:spPr>
        <p:txBody>
          <a:bodyPr>
            <a:normAutofit/>
          </a:bodyPr>
          <a:lstStyle/>
          <a:p>
            <a:pPr algn="ctr">
              <a:defRPr/>
            </a:pPr>
            <a:r>
              <a:rPr lang="en-US" sz="4400" b="1" dirty="0">
                <a:solidFill>
                  <a:srgbClr val="E36C09"/>
                </a:solidFill>
                <a:latin typeface="Times New Roman" pitchFamily="18" charset="0"/>
                <a:cs typeface="Times New Roman" pitchFamily="18" charset="0"/>
              </a:rPr>
              <a:t>Hypersensitivity</a:t>
            </a:r>
          </a:p>
        </p:txBody>
      </p:sp>
      <p:sp>
        <p:nvSpPr>
          <p:cNvPr id="143363" name="Rectangle 3"/>
          <p:cNvSpPr>
            <a:spLocks noGrp="1" noChangeArrowheads="1"/>
          </p:cNvSpPr>
          <p:nvPr>
            <p:ph type="subTitle" idx="4294967295"/>
          </p:nvPr>
        </p:nvSpPr>
        <p:spPr>
          <a:xfrm>
            <a:off x="2123728" y="3140968"/>
            <a:ext cx="5905500" cy="2497138"/>
          </a:xfrm>
        </p:spPr>
        <p:txBody>
          <a:bodyPr/>
          <a:lstStyle/>
          <a:p>
            <a:pPr marL="0" indent="0" algn="ctr">
              <a:buNone/>
              <a:defRPr/>
            </a:pPr>
            <a:r>
              <a:rPr lang="en-US" sz="2800" b="1" dirty="0">
                <a:latin typeface="Times New Roman" pitchFamily="18" charset="0"/>
                <a:cs typeface="Times New Roman" pitchFamily="18" charset="0"/>
              </a:rPr>
              <a:t>Diseases caused by </a:t>
            </a:r>
            <a:r>
              <a:rPr lang="en-US" sz="2800" b="1" u="sng" dirty="0">
                <a:latin typeface="Times New Roman" pitchFamily="18" charset="0"/>
                <a:cs typeface="Times New Roman" pitchFamily="18" charset="0"/>
              </a:rPr>
              <a:t>excessive</a:t>
            </a:r>
            <a:r>
              <a:rPr lang="en-US" sz="2800" b="1" dirty="0">
                <a:latin typeface="Times New Roman" pitchFamily="18" charset="0"/>
                <a:cs typeface="Times New Roman" pitchFamily="18" charset="0"/>
              </a:rPr>
              <a:t> or </a:t>
            </a:r>
            <a:r>
              <a:rPr lang="en-US" sz="2800" b="1" u="sng" dirty="0">
                <a:latin typeface="Times New Roman" pitchFamily="18" charset="0"/>
                <a:cs typeface="Times New Roman" pitchFamily="18" charset="0"/>
              </a:rPr>
              <a:t>inadequate</a:t>
            </a:r>
            <a:r>
              <a:rPr lang="en-US" sz="2800" b="1" dirty="0">
                <a:latin typeface="Times New Roman" pitchFamily="18" charset="0"/>
                <a:cs typeface="Times New Roman" pitchFamily="18" charset="0"/>
              </a:rPr>
              <a:t> immune response</a:t>
            </a: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28600"/>
            <a:ext cx="8229600" cy="609600"/>
          </a:xfrm>
        </p:spPr>
        <p:txBody>
          <a:bodyPr anchor="t">
            <a:noAutofit/>
          </a:bodyPr>
          <a:lstStyle/>
          <a:p>
            <a:pPr lvl="1" algn="ctr"/>
            <a:r>
              <a:rPr lang="en-US" sz="2800" b="1" dirty="0">
                <a:solidFill>
                  <a:schemeClr val="tx1"/>
                </a:solidFill>
                <a:latin typeface="Palatino Linotype" pitchFamily="18" charset="0"/>
              </a:rPr>
              <a:t>Seasonal conjunctivitis</a:t>
            </a:r>
            <a:br>
              <a:rPr lang="en-US" sz="2800" b="1" dirty="0">
                <a:solidFill>
                  <a:schemeClr val="tx1"/>
                </a:solidFill>
                <a:latin typeface="Palatino Linotype" pitchFamily="18" charset="0"/>
              </a:rPr>
            </a:br>
            <a:r>
              <a:rPr lang="sr-Cyrl-CS" sz="2000" dirty="0">
                <a:solidFill>
                  <a:schemeClr val="tx1"/>
                </a:solidFill>
                <a:latin typeface="Palatino Linotype" pitchFamily="18" charset="0"/>
              </a:rPr>
              <a:t> </a:t>
            </a:r>
            <a:r>
              <a:rPr lang="en-US" sz="2000" dirty="0">
                <a:solidFill>
                  <a:schemeClr val="tx1"/>
                </a:solidFill>
                <a:latin typeface="Palatino Linotype" pitchFamily="18" charset="0"/>
              </a:rPr>
              <a:t/>
            </a:r>
            <a:br>
              <a:rPr lang="en-US" sz="2000" dirty="0">
                <a:solidFill>
                  <a:schemeClr val="tx1"/>
                </a:solidFill>
                <a:latin typeface="Palatino Linotype" pitchFamily="18" charset="0"/>
              </a:rPr>
            </a:br>
            <a:endParaRPr lang="en-US" sz="2000" dirty="0">
              <a:solidFill>
                <a:schemeClr val="tx1"/>
              </a:solidFill>
              <a:latin typeface="Palatino Linotype" pitchFamily="18" charset="0"/>
            </a:endParaRPr>
          </a:p>
        </p:txBody>
      </p:sp>
      <p:pic>
        <p:nvPicPr>
          <p:cNvPr id="13314" name="Picture 2" descr="http://www.vesti-online.com/data/images/2011-06-15/158025_061624s4_f.jpg?ver=1308141274"/>
          <p:cNvPicPr>
            <a:picLocks noChangeAspect="1" noChangeArrowheads="1"/>
          </p:cNvPicPr>
          <p:nvPr/>
        </p:nvPicPr>
        <p:blipFill>
          <a:blip r:embed="rId2" cstate="print"/>
          <a:srcRect/>
          <a:stretch>
            <a:fillRect/>
          </a:stretch>
        </p:blipFill>
        <p:spPr bwMode="auto">
          <a:xfrm>
            <a:off x="0" y="1066800"/>
            <a:ext cx="4572000" cy="2762251"/>
          </a:xfrm>
          <a:prstGeom prst="rect">
            <a:avLst/>
          </a:prstGeom>
          <a:noFill/>
        </p:spPr>
      </p:pic>
      <p:sp>
        <p:nvSpPr>
          <p:cNvPr id="6" name="Rectangle 5"/>
          <p:cNvSpPr/>
          <p:nvPr/>
        </p:nvSpPr>
        <p:spPr>
          <a:xfrm>
            <a:off x="0" y="3886200"/>
            <a:ext cx="4876800" cy="1323439"/>
          </a:xfrm>
          <a:prstGeom prst="rect">
            <a:avLst/>
          </a:prstGeom>
        </p:spPr>
        <p:txBody>
          <a:bodyPr wrap="square">
            <a:spAutoFit/>
          </a:bodyPr>
          <a:lstStyle/>
          <a:p>
            <a:r>
              <a:rPr lang="en-US" sz="2000" dirty="0">
                <a:latin typeface="Palatino Linotype" pitchFamily="18" charset="0"/>
              </a:rPr>
              <a:t>They are answering:</a:t>
            </a:r>
          </a:p>
          <a:p>
            <a:r>
              <a:rPr lang="en-US" sz="2000" dirty="0">
                <a:latin typeface="Palatino Linotype" pitchFamily="18" charset="0"/>
              </a:rPr>
              <a:t>itching,</a:t>
            </a:r>
          </a:p>
          <a:p>
            <a:r>
              <a:rPr lang="en-US" sz="2000" dirty="0">
                <a:latin typeface="Palatino Linotype" pitchFamily="18" charset="0"/>
              </a:rPr>
              <a:t>redness</a:t>
            </a:r>
          </a:p>
          <a:p>
            <a:r>
              <a:rPr lang="en-US" sz="2000" dirty="0">
                <a:latin typeface="Palatino Linotype" pitchFamily="18" charset="0"/>
              </a:rPr>
              <a:t>excessive secretion of tears</a:t>
            </a:r>
          </a:p>
        </p:txBody>
      </p:sp>
      <p:sp>
        <p:nvSpPr>
          <p:cNvPr id="7" name="Rectangle 6"/>
          <p:cNvSpPr/>
          <p:nvPr/>
        </p:nvSpPr>
        <p:spPr>
          <a:xfrm>
            <a:off x="0" y="5562600"/>
            <a:ext cx="8915400" cy="1015663"/>
          </a:xfrm>
          <a:prstGeom prst="rect">
            <a:avLst/>
          </a:prstGeom>
        </p:spPr>
        <p:txBody>
          <a:bodyPr wrap="square">
            <a:spAutoFit/>
          </a:bodyPr>
          <a:lstStyle/>
          <a:p>
            <a:r>
              <a:rPr lang="en-US" sz="2000" dirty="0">
                <a:latin typeface="Palatino Linotype" pitchFamily="18" charset="0"/>
              </a:rPr>
              <a:t>Therapy:</a:t>
            </a:r>
          </a:p>
          <a:p>
            <a:r>
              <a:rPr lang="en-US" sz="2000" dirty="0">
                <a:latin typeface="Palatino Linotype" pitchFamily="18" charset="0"/>
              </a:rPr>
              <a:t>-eye drops (sodium cromoglycate)</a:t>
            </a:r>
          </a:p>
          <a:p>
            <a:r>
              <a:rPr lang="en-US" sz="2000" dirty="0">
                <a:latin typeface="Palatino Linotype" pitchFamily="18" charset="0"/>
              </a:rPr>
              <a:t>-antihistamines</a:t>
            </a:r>
          </a:p>
        </p:txBody>
      </p:sp>
      <p:pic>
        <p:nvPicPr>
          <p:cNvPr id="25610" name="Picture 10" descr="When &lt;b&gt;Conjunctivitis&lt;/b&gt; is &lt;b&gt;Allergic&lt;/b&gt;">
            <a:hlinkClick r:id="rId3" tooltip="http://www.theeyepractice.com.au/images/blog/August%25202012/Allergic%2520Conjunctivitis.jpg"/>
          </p:cNvPr>
          <p:cNvPicPr>
            <a:picLocks noChangeAspect="1" noChangeArrowheads="1"/>
          </p:cNvPicPr>
          <p:nvPr/>
        </p:nvPicPr>
        <p:blipFill>
          <a:blip r:embed="rId4" cstate="print"/>
          <a:srcRect/>
          <a:stretch>
            <a:fillRect/>
          </a:stretch>
        </p:blipFill>
        <p:spPr bwMode="auto">
          <a:xfrm>
            <a:off x="4876800" y="4114800"/>
            <a:ext cx="3962400" cy="2743200"/>
          </a:xfrm>
          <a:prstGeom prst="rect">
            <a:avLst/>
          </a:prstGeom>
          <a:noFill/>
        </p:spPr>
      </p:pic>
      <p:pic>
        <p:nvPicPr>
          <p:cNvPr id="25612" name="Picture 12" descr="https://encrypted-tbn0.gstatic.com/images?q=tbn:ANd9GcRfW1x46RP7AU1E3d0luJ405ksDq_erNxxClCz5w05SCyUpZ9EC">
            <a:hlinkClick r:id="rId5"/>
          </p:cNvPr>
          <p:cNvPicPr>
            <a:picLocks noChangeAspect="1" noChangeArrowheads="1"/>
          </p:cNvPicPr>
          <p:nvPr/>
        </p:nvPicPr>
        <p:blipFill>
          <a:blip r:embed="rId6" cstate="print"/>
          <a:srcRect/>
          <a:stretch>
            <a:fillRect/>
          </a:stretch>
        </p:blipFill>
        <p:spPr bwMode="auto">
          <a:xfrm>
            <a:off x="4953000" y="990600"/>
            <a:ext cx="3886200" cy="2895600"/>
          </a:xfrm>
          <a:prstGeom prst="rect">
            <a:avLst/>
          </a:prstGeom>
          <a:noFill/>
        </p:spPr>
      </p:pic>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260648"/>
            <a:ext cx="8229600" cy="685800"/>
          </a:xfrm>
        </p:spPr>
        <p:txBody>
          <a:bodyPr anchor="t">
            <a:noAutofit/>
          </a:bodyPr>
          <a:lstStyle/>
          <a:p>
            <a:pPr lvl="1" algn="ctr"/>
            <a:r>
              <a:rPr lang="en-US" sz="2800" b="1" dirty="0">
                <a:solidFill>
                  <a:schemeClr val="tx1"/>
                </a:solidFill>
                <a:latin typeface="Palatino Linotype" pitchFamily="18" charset="0"/>
              </a:rPr>
              <a:t>Spring conjunctivitis</a:t>
            </a:r>
            <a:br>
              <a:rPr lang="en-US" sz="2800" b="1" dirty="0">
                <a:solidFill>
                  <a:schemeClr val="tx1"/>
                </a:solidFill>
                <a:latin typeface="Palatino Linotype" pitchFamily="18" charset="0"/>
              </a:rPr>
            </a:br>
            <a:r>
              <a:rPr lang="sr-Cyrl-CS" sz="2000" dirty="0">
                <a:latin typeface="Palatino Linotype" pitchFamily="18" charset="0"/>
              </a:rPr>
              <a:t> </a:t>
            </a:r>
            <a:r>
              <a:rPr lang="en-US" sz="2000" dirty="0">
                <a:latin typeface="Palatino Linotype" pitchFamily="18" charset="0"/>
              </a:rPr>
              <a:t/>
            </a:r>
            <a:br>
              <a:rPr lang="en-US" sz="2000" dirty="0">
                <a:latin typeface="Palatino Linotype" pitchFamily="18" charset="0"/>
              </a:rPr>
            </a:br>
            <a:endParaRPr lang="en-US" sz="2000" dirty="0">
              <a:latin typeface="Palatino Linotype" pitchFamily="18" charset="0"/>
            </a:endParaRPr>
          </a:p>
        </p:txBody>
      </p:sp>
      <p:sp>
        <p:nvSpPr>
          <p:cNvPr id="3" name="Content Placeholder 2"/>
          <p:cNvSpPr>
            <a:spLocks noGrp="1"/>
          </p:cNvSpPr>
          <p:nvPr>
            <p:ph idx="1"/>
          </p:nvPr>
        </p:nvSpPr>
        <p:spPr>
          <a:xfrm>
            <a:off x="0" y="1219200"/>
            <a:ext cx="6172200" cy="4267216"/>
          </a:xfrm>
        </p:spPr>
        <p:txBody>
          <a:bodyPr>
            <a:noAutofit/>
          </a:bodyPr>
          <a:lstStyle/>
          <a:p>
            <a:pPr marL="60325" indent="-60325"/>
            <a:r>
              <a:rPr lang="en-US" sz="2000" dirty="0">
                <a:latin typeface="Palatino Linotype" pitchFamily="18" charset="0"/>
              </a:rPr>
              <a:t>Spring conjunctivitis is a more severe form that persists throughout the year</a:t>
            </a:r>
          </a:p>
          <a:p>
            <a:pPr marL="60325" indent="-60325"/>
            <a:r>
              <a:rPr lang="en-US" sz="2000" dirty="0">
                <a:latin typeface="Palatino Linotype" pitchFamily="18" charset="0"/>
              </a:rPr>
              <a:t>(with exacerbations in the spring).</a:t>
            </a:r>
          </a:p>
          <a:p>
            <a:pPr marL="60325" indent="-60325"/>
            <a:endParaRPr lang="en-US" sz="2000" dirty="0">
              <a:latin typeface="Palatino Linotype" pitchFamily="18" charset="0"/>
            </a:endParaRPr>
          </a:p>
          <a:p>
            <a:pPr marL="60325" indent="-60325"/>
            <a:r>
              <a:rPr lang="en-US" sz="2000" dirty="0" smtClean="0">
                <a:latin typeface="Palatino Linotype" pitchFamily="18" charset="0"/>
              </a:rPr>
              <a:t>It occurs in young people (usually lasts 3-5 years) and is characterized by redness of the eye, photophobia,  itching and excessive secretion of tears.</a:t>
            </a:r>
            <a:endParaRPr lang="en-US" sz="2000" dirty="0">
              <a:latin typeface="Palatino Linotype" pitchFamily="18" charset="0"/>
            </a:endParaRPr>
          </a:p>
        </p:txBody>
      </p:sp>
      <p:sp>
        <p:nvSpPr>
          <p:cNvPr id="6" name="Rectangle 5"/>
          <p:cNvSpPr/>
          <p:nvPr/>
        </p:nvSpPr>
        <p:spPr>
          <a:xfrm>
            <a:off x="533400" y="5562600"/>
            <a:ext cx="4343400" cy="707886"/>
          </a:xfrm>
          <a:prstGeom prst="rect">
            <a:avLst/>
          </a:prstGeom>
        </p:spPr>
        <p:txBody>
          <a:bodyPr wrap="square">
            <a:spAutoFit/>
          </a:bodyPr>
          <a:lstStyle/>
          <a:p>
            <a:r>
              <a:rPr lang="en-US" sz="2000" dirty="0">
                <a:latin typeface="Palatino Linotype" pitchFamily="18" charset="0"/>
              </a:rPr>
              <a:t>Giant papillae form on the conjunctiva of the upper eyelid</a:t>
            </a:r>
          </a:p>
        </p:txBody>
      </p:sp>
      <p:pic>
        <p:nvPicPr>
          <p:cNvPr id="38916" name="Picture 4" descr="http://farm9.staticflickr.com/8383/8636837572_8c0d4ab0b4_z.jpg">
            <a:hlinkClick r:id="rId3"/>
          </p:cNvPr>
          <p:cNvPicPr>
            <a:picLocks noChangeAspect="1" noChangeArrowheads="1"/>
          </p:cNvPicPr>
          <p:nvPr/>
        </p:nvPicPr>
        <p:blipFill>
          <a:blip r:embed="rId4" cstate="print"/>
          <a:srcRect/>
          <a:stretch>
            <a:fillRect/>
          </a:stretch>
        </p:blipFill>
        <p:spPr bwMode="auto">
          <a:xfrm>
            <a:off x="5867400" y="1219200"/>
            <a:ext cx="3276600" cy="2895600"/>
          </a:xfrm>
          <a:prstGeom prst="rect">
            <a:avLst/>
          </a:prstGeom>
          <a:noFill/>
        </p:spPr>
      </p:pic>
      <p:pic>
        <p:nvPicPr>
          <p:cNvPr id="38918" name="Picture 6" descr="http://eyepathologist.com/images/KL3139.jpg">
            <a:hlinkClick r:id="rId5"/>
          </p:cNvPr>
          <p:cNvPicPr>
            <a:picLocks noChangeAspect="1" noChangeArrowheads="1"/>
          </p:cNvPicPr>
          <p:nvPr/>
        </p:nvPicPr>
        <p:blipFill>
          <a:blip r:embed="rId6" cstate="print"/>
          <a:srcRect t="11348" r="478" b="12057"/>
          <a:stretch>
            <a:fillRect/>
          </a:stretch>
        </p:blipFill>
        <p:spPr bwMode="auto">
          <a:xfrm>
            <a:off x="5181600" y="4572000"/>
            <a:ext cx="3962400" cy="2286000"/>
          </a:xfrm>
          <a:prstGeom prst="rect">
            <a:avLst/>
          </a:prstGeom>
          <a:noFill/>
        </p:spPr>
      </p:pic>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28600" y="3352800"/>
            <a:ext cx="3886200" cy="1631216"/>
          </a:xfrm>
          <a:prstGeom prst="rect">
            <a:avLst/>
          </a:prstGeom>
        </p:spPr>
        <p:txBody>
          <a:bodyPr wrap="square">
            <a:spAutoFit/>
          </a:bodyPr>
          <a:lstStyle/>
          <a:p>
            <a:r>
              <a:rPr lang="en-US" sz="2000" dirty="0">
                <a:latin typeface="Palatino Linotype" pitchFamily="18" charset="0"/>
              </a:rPr>
              <a:t>It is often associated with atopic diseases (eczema and asthma) and most sufferers have a high level of </a:t>
            </a:r>
            <a:r>
              <a:rPr lang="en-US" sz="2000" dirty="0" err="1">
                <a:latin typeface="Palatino Linotype" pitchFamily="18" charset="0"/>
              </a:rPr>
              <a:t>IgE</a:t>
            </a:r>
            <a:r>
              <a:rPr lang="en-US" sz="2000" dirty="0">
                <a:latin typeface="Palatino Linotype" pitchFamily="18" charset="0"/>
              </a:rPr>
              <a:t> in the serum, and </a:t>
            </a:r>
            <a:r>
              <a:rPr lang="en-US" sz="2000" dirty="0" err="1">
                <a:latin typeface="Palatino Linotype" pitchFamily="18" charset="0"/>
              </a:rPr>
              <a:t>IgE</a:t>
            </a:r>
            <a:r>
              <a:rPr lang="en-US" sz="2000" dirty="0">
                <a:latin typeface="Palatino Linotype" pitchFamily="18" charset="0"/>
              </a:rPr>
              <a:t> is also detected in tears.</a:t>
            </a:r>
          </a:p>
        </p:txBody>
      </p:sp>
      <p:sp>
        <p:nvSpPr>
          <p:cNvPr id="9" name="Rectangle 8"/>
          <p:cNvSpPr/>
          <p:nvPr/>
        </p:nvSpPr>
        <p:spPr>
          <a:xfrm>
            <a:off x="251520" y="908720"/>
            <a:ext cx="3962400" cy="1015663"/>
          </a:xfrm>
          <a:prstGeom prst="rect">
            <a:avLst/>
          </a:prstGeom>
        </p:spPr>
        <p:txBody>
          <a:bodyPr wrap="square">
            <a:spAutoFit/>
          </a:bodyPr>
          <a:lstStyle/>
          <a:p>
            <a:r>
              <a:rPr lang="en-US" sz="2000" dirty="0">
                <a:latin typeface="Palatino Linotype" pitchFamily="18" charset="0"/>
              </a:rPr>
              <a:t>Spring conjunctivitis most likely represents the late phase of a type I hypersensitivity reaction.</a:t>
            </a:r>
          </a:p>
        </p:txBody>
      </p:sp>
      <p:pic>
        <p:nvPicPr>
          <p:cNvPr id="11" name="Picture 4" descr="http://img.medscape.com/fullsize/migrated/560/750/mgm560750.fig3.gif">
            <a:hlinkClick r:id="rId3"/>
          </p:cNvPr>
          <p:cNvPicPr>
            <a:picLocks noChangeAspect="1" noChangeArrowheads="1"/>
          </p:cNvPicPr>
          <p:nvPr/>
        </p:nvPicPr>
        <p:blipFill>
          <a:blip r:embed="rId4" cstate="print"/>
          <a:srcRect/>
          <a:stretch>
            <a:fillRect/>
          </a:stretch>
        </p:blipFill>
        <p:spPr bwMode="auto">
          <a:xfrm>
            <a:off x="4324350" y="685800"/>
            <a:ext cx="4819650" cy="5029200"/>
          </a:xfrm>
          <a:prstGeom prst="rect">
            <a:avLst/>
          </a:prstGeom>
          <a:noFill/>
        </p:spPr>
      </p:pic>
      <p:sp>
        <p:nvSpPr>
          <p:cNvPr id="12" name="TextBox 11"/>
          <p:cNvSpPr txBox="1"/>
          <p:nvPr/>
        </p:nvSpPr>
        <p:spPr>
          <a:xfrm>
            <a:off x="6705600" y="838200"/>
            <a:ext cx="2438400" cy="400110"/>
          </a:xfrm>
          <a:prstGeom prst="rect">
            <a:avLst/>
          </a:prstGeom>
          <a:noFill/>
          <a:ln w="28575">
            <a:solidFill>
              <a:srgbClr val="FF0000"/>
            </a:solidFill>
            <a:prstDash val="sysDash"/>
          </a:ln>
        </p:spPr>
        <p:txBody>
          <a:bodyPr wrap="square" rtlCol="0">
            <a:spAutoFit/>
          </a:bodyPr>
          <a:lstStyle/>
          <a:p>
            <a:endParaRPr lang="en-US" sz="2000" dirty="0">
              <a:latin typeface="Palatino Linotype" pitchFamily="18" charset="0"/>
            </a:endParaRP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3810000"/>
            <a:ext cx="9144000" cy="3048000"/>
          </a:xfrm>
        </p:spPr>
        <p:txBody>
          <a:bodyPr>
            <a:noAutofit/>
          </a:bodyPr>
          <a:lstStyle/>
          <a:p>
            <a:pPr algn="r">
              <a:buNone/>
            </a:pPr>
            <a:endParaRPr lang="x-none" sz="2000" dirty="0">
              <a:latin typeface="Palatino Linotype" pitchFamily="18" charset="0"/>
            </a:endParaRPr>
          </a:p>
          <a:p>
            <a:pPr algn="r">
              <a:buNone/>
            </a:pPr>
            <a:r>
              <a:rPr lang="en-US" sz="2000" dirty="0">
                <a:latin typeface="Palatino Linotype" pitchFamily="18" charset="0"/>
              </a:rPr>
              <a:t>Seasonal allergic rhinitis is also called hay fever.</a:t>
            </a:r>
          </a:p>
          <a:p>
            <a:pPr algn="r">
              <a:buNone/>
            </a:pPr>
            <a:r>
              <a:rPr lang="en-US" sz="2000" dirty="0">
                <a:latin typeface="Palatino Linotype" pitchFamily="18" charset="0"/>
              </a:rPr>
              <a:t>It is manifested by rhinorrhea, sneezing and nasal obstruction after exposure to the allergen.</a:t>
            </a:r>
          </a:p>
          <a:p>
            <a:pPr algn="r">
              <a:buNone/>
            </a:pPr>
            <a:r>
              <a:rPr lang="en-US" sz="2000" dirty="0">
                <a:latin typeface="Palatino Linotype" pitchFamily="18" charset="0"/>
              </a:rPr>
              <a:t>People with chronic symptoms develop sinusitis, severe otitis media, conjunctivitis and loss of sense of smell.</a:t>
            </a:r>
          </a:p>
          <a:p>
            <a:pPr algn="r">
              <a:buNone/>
            </a:pPr>
            <a:r>
              <a:rPr lang="en-US" sz="2000" dirty="0">
                <a:latin typeface="Palatino Linotype" pitchFamily="18" charset="0"/>
              </a:rPr>
              <a:t>When the causal antigen is present throughout the year (house mite...), people suffer from year-round allergic rhinitis.</a:t>
            </a:r>
            <a:r>
              <a:rPr lang="sr-Cyrl-CS" sz="2000" dirty="0">
                <a:latin typeface="Palatino Linotype" pitchFamily="18" charset="0"/>
              </a:rPr>
              <a:t>  </a:t>
            </a:r>
            <a:endParaRPr lang="en-US" sz="2000" dirty="0">
              <a:latin typeface="Palatino Linotype" pitchFamily="18" charset="0"/>
            </a:endParaRPr>
          </a:p>
        </p:txBody>
      </p:sp>
      <p:pic>
        <p:nvPicPr>
          <p:cNvPr id="12290" name="Picture 2" descr="http://cybermed.hr/var/cybermed/storage/images/video/pedijatrija/kako_razlikovati_prehladu_od_alergijskog_rinitisa/1657191-1-cro-HR/kako_razlikovati_prehladu_od_alergijskog_rinitisa_videofrontpagescroller.jpg">
            <a:hlinkClick r:id="rId2"/>
          </p:cNvPr>
          <p:cNvPicPr>
            <a:picLocks noChangeAspect="1" noChangeArrowheads="1"/>
          </p:cNvPicPr>
          <p:nvPr/>
        </p:nvPicPr>
        <p:blipFill>
          <a:blip r:embed="rId3" cstate="print"/>
          <a:srcRect/>
          <a:stretch>
            <a:fillRect/>
          </a:stretch>
        </p:blipFill>
        <p:spPr bwMode="auto">
          <a:xfrm>
            <a:off x="5833449" y="1219200"/>
            <a:ext cx="3310551" cy="2800368"/>
          </a:xfrm>
          <a:prstGeom prst="rect">
            <a:avLst/>
          </a:prstGeom>
          <a:noFill/>
        </p:spPr>
      </p:pic>
      <p:sp>
        <p:nvSpPr>
          <p:cNvPr id="12291" name="Rectangle 3"/>
          <p:cNvSpPr>
            <a:spLocks noChangeArrowheads="1"/>
          </p:cNvSpPr>
          <p:nvPr/>
        </p:nvSpPr>
        <p:spPr bwMode="auto">
          <a:xfrm>
            <a:off x="1043608" y="0"/>
            <a:ext cx="6624736"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2" algn="ctr" fontAlgn="base">
              <a:spcBef>
                <a:spcPct val="0"/>
              </a:spcBef>
              <a:spcAft>
                <a:spcPct val="0"/>
              </a:spcAft>
            </a:pPr>
            <a:r>
              <a:rPr lang="en-US" sz="2800" dirty="0">
                <a:latin typeface="Palatino Linotype" pitchFamily="18" charset="0"/>
                <a:ea typeface="Calibri" pitchFamily="34" charset="0"/>
                <a:cs typeface="Times New Roman" pitchFamily="18" charset="0"/>
              </a:rPr>
              <a:t>Allergies</a:t>
            </a:r>
            <a:r>
              <a:rPr lang="x-none" sz="2800" dirty="0">
                <a:latin typeface="Palatino Linotype" pitchFamily="18" charset="0"/>
                <a:ea typeface="Calibri" pitchFamily="34" charset="0"/>
                <a:cs typeface="Times New Roman" pitchFamily="18" charset="0"/>
              </a:rPr>
              <a:t> respiratory system</a:t>
            </a:r>
            <a:endParaRPr kumimoji="0" lang="sr-Cyrl-CS" sz="2800" strike="noStrike" cap="none" normalizeH="0" baseline="0" dirty="0">
              <a:ln>
                <a:noFill/>
              </a:ln>
              <a:latin typeface="Palatino Linotype" pitchFamily="18" charset="0"/>
              <a:ea typeface="Calibri" pitchFamily="34" charset="0"/>
              <a:cs typeface="Times New Roman" pitchFamily="18" charset="0"/>
            </a:endParaRPr>
          </a:p>
        </p:txBody>
      </p:sp>
      <p:pic>
        <p:nvPicPr>
          <p:cNvPr id="35842" name="Picture 2" descr="http://thinkloud65.files.wordpress.com/2012/07/allergic-rhinitis1.jpg">
            <a:hlinkClick r:id="rId4"/>
          </p:cNvPr>
          <p:cNvPicPr>
            <a:picLocks noChangeAspect="1" noChangeArrowheads="1"/>
          </p:cNvPicPr>
          <p:nvPr/>
        </p:nvPicPr>
        <p:blipFill>
          <a:blip r:embed="rId5" cstate="print"/>
          <a:srcRect/>
          <a:stretch>
            <a:fillRect/>
          </a:stretch>
        </p:blipFill>
        <p:spPr bwMode="auto">
          <a:xfrm>
            <a:off x="0" y="1219200"/>
            <a:ext cx="3962400" cy="2590800"/>
          </a:xfrm>
          <a:prstGeom prst="rect">
            <a:avLst/>
          </a:prstGeom>
          <a:noFill/>
        </p:spPr>
      </p:pic>
      <p:sp>
        <p:nvSpPr>
          <p:cNvPr id="8" name="Rectangle 3"/>
          <p:cNvSpPr>
            <a:spLocks noChangeArrowheads="1"/>
          </p:cNvSpPr>
          <p:nvPr/>
        </p:nvSpPr>
        <p:spPr bwMode="auto">
          <a:xfrm>
            <a:off x="1835696" y="620688"/>
            <a:ext cx="5069016"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2" algn="ctr" fontAlgn="base">
              <a:spcBef>
                <a:spcPct val="0"/>
              </a:spcBef>
              <a:spcAft>
                <a:spcPct val="0"/>
              </a:spcAft>
            </a:pPr>
            <a:r>
              <a:rPr kumimoji="0" lang="sr-Cyrl-CS" sz="2000" strike="noStrike" cap="none" normalizeH="0" baseline="0" dirty="0">
                <a:ln>
                  <a:noFill/>
                </a:ln>
                <a:latin typeface="Palatino Linotype" pitchFamily="18" charset="0"/>
                <a:ea typeface="Calibri" pitchFamily="34" charset="0"/>
                <a:cs typeface="Times New Roman" pitchFamily="18" charset="0"/>
              </a:rPr>
              <a:t>-</a:t>
            </a:r>
            <a:r>
              <a:rPr lang="en-US" sz="2000" dirty="0">
                <a:latin typeface="Palatino Linotype" pitchFamily="18" charset="0"/>
                <a:ea typeface="Calibri" pitchFamily="34" charset="0"/>
                <a:cs typeface="Times New Roman" pitchFamily="18" charset="0"/>
              </a:rPr>
              <a:t> Allergic Rhinitis-</a:t>
            </a:r>
            <a:endParaRPr kumimoji="0" lang="sr-Cyrl-CS" sz="2000" strike="noStrike" cap="none" normalizeH="0" baseline="0" dirty="0">
              <a:ln>
                <a:noFill/>
              </a:ln>
              <a:latin typeface="Palatino Linotype" pitchFamily="18" charset="0"/>
              <a:cs typeface="Arial" pitchFamily="34" charset="0"/>
            </a:endParaRP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1"/>
            <a:ext cx="4724400" cy="6248399"/>
          </a:xfrm>
        </p:spPr>
        <p:txBody>
          <a:bodyPr>
            <a:normAutofit/>
          </a:bodyPr>
          <a:lstStyle/>
          <a:p>
            <a:r>
              <a:rPr lang="en-US" sz="2000" dirty="0">
                <a:latin typeface="Palatino Linotype" pitchFamily="18" charset="0"/>
              </a:rPr>
              <a:t>Allergic rhinitis is a consequence of the activation of mast cells in the nasal mucosa by allergens such as pollen.</a:t>
            </a:r>
          </a:p>
          <a:p>
            <a:endParaRPr lang="en-US" sz="2000" dirty="0">
              <a:latin typeface="Palatino Linotype" pitchFamily="18" charset="0"/>
            </a:endParaRPr>
          </a:p>
          <a:p>
            <a:endParaRPr lang="en-US" sz="2000" dirty="0">
              <a:latin typeface="Palatino Linotype" pitchFamily="18" charset="0"/>
            </a:endParaRPr>
          </a:p>
          <a:p>
            <a:r>
              <a:rPr lang="en-US" sz="2000" dirty="0">
                <a:latin typeface="Palatino Linotype" pitchFamily="18" charset="0"/>
              </a:rPr>
              <a:t>Pollen releases soluble proteins that diffuse through the nasal mucosa and trigger an allergic reaction.</a:t>
            </a:r>
          </a:p>
          <a:p>
            <a:endParaRPr lang="en-US" sz="2000" dirty="0">
              <a:latin typeface="Palatino Linotype" pitchFamily="18" charset="0"/>
            </a:endParaRPr>
          </a:p>
          <a:p>
            <a:endParaRPr lang="en-US" sz="2000" dirty="0">
              <a:latin typeface="Palatino Linotype" pitchFamily="18" charset="0"/>
            </a:endParaRPr>
          </a:p>
          <a:p>
            <a:r>
              <a:rPr lang="en-US" sz="2000" dirty="0">
                <a:latin typeface="Palatino Linotype" pitchFamily="18" charset="0"/>
              </a:rPr>
              <a:t>Intense itching and sneezing, local edema with obstruction of the nasal passages, nasal secretion rich in eosinophils and irritation of the nasal mucosa occur, all of which are a consequence of the action of histamine.</a:t>
            </a:r>
          </a:p>
        </p:txBody>
      </p:sp>
      <p:pic>
        <p:nvPicPr>
          <p:cNvPr id="44036" name="Picture 4" descr="The atopic march unmasked?"/>
          <p:cNvPicPr>
            <a:picLocks noChangeAspect="1" noChangeArrowheads="1"/>
          </p:cNvPicPr>
          <p:nvPr/>
        </p:nvPicPr>
        <p:blipFill>
          <a:blip r:embed="rId2" cstate="print"/>
          <a:srcRect l="2537" t="4444" r="60254" b="5556"/>
          <a:stretch>
            <a:fillRect/>
          </a:stretch>
        </p:blipFill>
        <p:spPr bwMode="auto">
          <a:xfrm>
            <a:off x="5638800" y="0"/>
            <a:ext cx="3352800" cy="6858000"/>
          </a:xfrm>
          <a:prstGeom prst="rect">
            <a:avLst/>
          </a:prstGeom>
          <a:noFill/>
        </p:spPr>
      </p:pic>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rmAutofit/>
          </a:bodyPr>
          <a:lstStyle/>
          <a:p>
            <a:r>
              <a:rPr lang="en-US" sz="2800" b="1" dirty="0">
                <a:solidFill>
                  <a:schemeClr val="tx1"/>
                </a:solidFill>
                <a:latin typeface="Palatino Linotype" pitchFamily="18" charset="0"/>
                <a:ea typeface="Calibri" pitchFamily="34" charset="0"/>
                <a:cs typeface="Times New Roman" pitchFamily="18" charset="0"/>
              </a:rPr>
              <a:t>Allergic rhinitis</a:t>
            </a:r>
            <a:r>
              <a:rPr lang="x-none" sz="2800" b="1" dirty="0">
                <a:solidFill>
                  <a:schemeClr val="tx1"/>
                </a:solidFill>
                <a:latin typeface="Palatino Linotype" pitchFamily="18" charset="0"/>
                <a:ea typeface="Calibri" pitchFamily="34" charset="0"/>
                <a:cs typeface="Times New Roman" pitchFamily="18" charset="0"/>
              </a:rPr>
              <a:t/>
            </a:r>
            <a:br>
              <a:rPr lang="x-none" sz="2800" b="1" dirty="0">
                <a:solidFill>
                  <a:schemeClr val="tx1"/>
                </a:solidFill>
                <a:latin typeface="Palatino Linotype" pitchFamily="18" charset="0"/>
                <a:ea typeface="Calibri" pitchFamily="34" charset="0"/>
                <a:cs typeface="Times New Roman" pitchFamily="18" charset="0"/>
              </a:rPr>
            </a:br>
            <a:r>
              <a:rPr lang="en-US" sz="2800" b="1" dirty="0">
                <a:solidFill>
                  <a:schemeClr val="tx1"/>
                </a:solidFill>
                <a:latin typeface="Palatino Linotype" pitchFamily="18" charset="0"/>
                <a:ea typeface="Calibri" pitchFamily="34" charset="0"/>
                <a:cs typeface="Times New Roman" pitchFamily="18" charset="0"/>
              </a:rPr>
              <a:t> - diagnosis -</a:t>
            </a:r>
            <a:endParaRPr lang="en-US" sz="2800" b="1" dirty="0">
              <a:solidFill>
                <a:schemeClr val="tx1"/>
              </a:solidFill>
              <a:latin typeface="Palatino Linotype" pitchFamily="18" charset="0"/>
            </a:endParaRPr>
          </a:p>
        </p:txBody>
      </p:sp>
      <p:sp>
        <p:nvSpPr>
          <p:cNvPr id="3" name="Content Placeholder 2"/>
          <p:cNvSpPr>
            <a:spLocks noGrp="1"/>
          </p:cNvSpPr>
          <p:nvPr>
            <p:ph idx="1"/>
          </p:nvPr>
        </p:nvSpPr>
        <p:spPr>
          <a:xfrm>
            <a:off x="457200" y="2133601"/>
            <a:ext cx="8229600" cy="3810000"/>
          </a:xfrm>
        </p:spPr>
        <p:txBody>
          <a:bodyPr>
            <a:noAutofit/>
          </a:bodyPr>
          <a:lstStyle/>
          <a:p>
            <a:pPr algn="r">
              <a:buNone/>
            </a:pPr>
            <a:r>
              <a:rPr lang="en-US" sz="2000" dirty="0">
                <a:latin typeface="Palatino Linotype" pitchFamily="18" charset="0"/>
              </a:rPr>
              <a:t>The differential diagnosis of allergic rhinitis and vasomotor or non-allergic rhinitis is important. This disease is not seasonal and there is no itching, there are few eosinophils in the nasal secretion and a normal level of </a:t>
            </a:r>
            <a:r>
              <a:rPr lang="en-US" sz="2000" dirty="0" err="1">
                <a:latin typeface="Palatino Linotype" pitchFamily="18" charset="0"/>
              </a:rPr>
              <a:t>IgE</a:t>
            </a:r>
            <a:r>
              <a:rPr lang="en-US" sz="2000" dirty="0">
                <a:latin typeface="Palatino Linotype" pitchFamily="18" charset="0"/>
              </a:rPr>
              <a:t> in the serum. Vasomotor rhinitis responds poorly to nasal administration of disodium cromoglicate.</a:t>
            </a:r>
          </a:p>
          <a:p>
            <a:pPr algn="r">
              <a:buNone/>
            </a:pPr>
            <a:endParaRPr lang="en-US" sz="2000" dirty="0">
              <a:latin typeface="Palatino Linotype" pitchFamily="18" charset="0"/>
            </a:endParaRPr>
          </a:p>
          <a:p>
            <a:pPr algn="r">
              <a:buNone/>
            </a:pPr>
            <a:r>
              <a:rPr lang="en-US" sz="2000" dirty="0">
                <a:latin typeface="Palatino Linotype" pitchFamily="18" charset="0"/>
              </a:rPr>
              <a:t>A positive skin test helps distinguish allergic from non-allergic rhinitis.</a:t>
            </a:r>
            <a:r>
              <a:rPr lang="sr-Cyrl-CS" sz="2000" dirty="0">
                <a:latin typeface="Palatino Linotype" pitchFamily="18" charset="0"/>
              </a:rPr>
              <a:t>  </a:t>
            </a:r>
            <a:endParaRPr lang="en-US" sz="2000" dirty="0">
              <a:latin typeface="Palatino Linotype" pitchFamily="18" charset="0"/>
            </a:endParaRPr>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7872442" cy="1143000"/>
          </a:xfrm>
        </p:spPr>
        <p:txBody>
          <a:bodyPr>
            <a:normAutofit/>
          </a:bodyPr>
          <a:lstStyle/>
          <a:p>
            <a:r>
              <a:rPr lang="en-US" sz="2800" b="1" dirty="0">
                <a:solidFill>
                  <a:schemeClr val="tx1"/>
                </a:solidFill>
                <a:latin typeface="Palatino Linotype" pitchFamily="18" charset="0"/>
                <a:ea typeface="Calibri" pitchFamily="34" charset="0"/>
                <a:cs typeface="Times New Roman" pitchFamily="18" charset="0"/>
              </a:rPr>
              <a:t>Allergic rhinitis</a:t>
            </a:r>
            <a:r>
              <a:rPr lang="x-none" sz="2800" b="1" dirty="0">
                <a:solidFill>
                  <a:schemeClr val="tx1"/>
                </a:solidFill>
                <a:latin typeface="Palatino Linotype" pitchFamily="18" charset="0"/>
                <a:ea typeface="Calibri" pitchFamily="34" charset="0"/>
                <a:cs typeface="Times New Roman" pitchFamily="18" charset="0"/>
              </a:rPr>
              <a:t/>
            </a:r>
            <a:br>
              <a:rPr lang="x-none" sz="2800" b="1" dirty="0">
                <a:solidFill>
                  <a:schemeClr val="tx1"/>
                </a:solidFill>
                <a:latin typeface="Palatino Linotype" pitchFamily="18" charset="0"/>
                <a:ea typeface="Calibri" pitchFamily="34" charset="0"/>
                <a:cs typeface="Times New Roman" pitchFamily="18" charset="0"/>
              </a:rPr>
            </a:br>
            <a:r>
              <a:rPr lang="en-US" sz="2800" b="1" dirty="0">
                <a:solidFill>
                  <a:schemeClr val="tx1"/>
                </a:solidFill>
                <a:latin typeface="Palatino Linotype" pitchFamily="18" charset="0"/>
                <a:ea typeface="Calibri" pitchFamily="34" charset="0"/>
                <a:cs typeface="Times New Roman" pitchFamily="18" charset="0"/>
              </a:rPr>
              <a:t> - therapy -</a:t>
            </a:r>
            <a:endParaRPr lang="en-US" sz="2800" b="1" dirty="0">
              <a:solidFill>
                <a:schemeClr val="tx1"/>
              </a:solidFill>
              <a:latin typeface="Palatino Linotype" pitchFamily="18" charset="0"/>
            </a:endParaRPr>
          </a:p>
        </p:txBody>
      </p:sp>
      <p:sp>
        <p:nvSpPr>
          <p:cNvPr id="3" name="Content Placeholder 2"/>
          <p:cNvSpPr>
            <a:spLocks noGrp="1"/>
          </p:cNvSpPr>
          <p:nvPr>
            <p:ph idx="1"/>
          </p:nvPr>
        </p:nvSpPr>
        <p:spPr>
          <a:xfrm>
            <a:off x="228600" y="1752600"/>
            <a:ext cx="8715436" cy="4572000"/>
          </a:xfrm>
        </p:spPr>
        <p:txBody>
          <a:bodyPr>
            <a:noAutofit/>
          </a:bodyPr>
          <a:lstStyle/>
          <a:p>
            <a:pPr algn="r">
              <a:buNone/>
            </a:pPr>
            <a:r>
              <a:rPr lang="en-US" sz="2000" dirty="0">
                <a:latin typeface="Palatino Linotype" pitchFamily="18" charset="0"/>
              </a:rPr>
              <a:t>Local application of sodium cromoglycate and intranasal corticosteroids is an effective prophylactic measure for most allergic rhinitis sufferers.</a:t>
            </a:r>
          </a:p>
          <a:p>
            <a:pPr algn="r">
              <a:buNone/>
            </a:pPr>
            <a:endParaRPr lang="en-US" sz="2000" dirty="0">
              <a:latin typeface="Palatino Linotype" pitchFamily="18" charset="0"/>
            </a:endParaRPr>
          </a:p>
          <a:p>
            <a:pPr algn="r">
              <a:buNone/>
            </a:pPr>
            <a:r>
              <a:rPr lang="en-US" sz="2000" dirty="0">
                <a:latin typeface="Palatino Linotype" pitchFamily="18" charset="0"/>
              </a:rPr>
              <a:t>Long-term use of vasoconstrictor nasal drops causes medicinal rhinitis.</a:t>
            </a:r>
          </a:p>
          <a:p>
            <a:pPr algn="r">
              <a:buNone/>
            </a:pPr>
            <a:endParaRPr lang="en-US" sz="2000" dirty="0">
              <a:latin typeface="Palatino Linotype" pitchFamily="18" charset="0"/>
            </a:endParaRPr>
          </a:p>
          <a:p>
            <a:pPr algn="r">
              <a:buNone/>
            </a:pPr>
            <a:r>
              <a:rPr lang="en-US" sz="2000" dirty="0">
                <a:latin typeface="Palatino Linotype" pitchFamily="18" charset="0"/>
              </a:rPr>
              <a:t>Local or oral administration of antihistamines is necessary to relieve the symptoms. In patients with severe symptoms, desensitization (</a:t>
            </a:r>
            <a:r>
              <a:rPr lang="en-US" sz="2000" dirty="0" err="1">
                <a:latin typeface="Palatino Linotype" pitchFamily="18" charset="0"/>
              </a:rPr>
              <a:t>hyposensitization</a:t>
            </a:r>
            <a:r>
              <a:rPr lang="en-US" sz="2000" dirty="0">
                <a:latin typeface="Palatino Linotype" pitchFamily="18" charset="0"/>
              </a:rPr>
              <a:t>) is recommended.</a:t>
            </a: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2"/>
          <p:cNvSpPr txBox="1"/>
          <p:nvPr/>
        </p:nvSpPr>
        <p:spPr>
          <a:xfrm>
            <a:off x="1447800" y="228600"/>
            <a:ext cx="5833648" cy="1209177"/>
          </a:xfrm>
          <a:prstGeom prst="rect">
            <a:avLst/>
          </a:prstGeom>
          <a:noFill/>
        </p:spPr>
        <p:txBody>
          <a:bodyPr vert="horz" wrap="none" lIns="0" tIns="0" rIns="0" bIns="0" rtlCol="0">
            <a:spAutoFit/>
          </a:bodyPr>
          <a:lstStyle/>
          <a:p>
            <a:pPr indent="493775">
              <a:lnSpc>
                <a:spcPts val="4800"/>
              </a:lnSpc>
            </a:pPr>
            <a:r>
              <a:rPr lang="en-US" sz="3995" dirty="0">
                <a:solidFill>
                  <a:srgbClr val="000000"/>
                </a:solidFill>
                <a:latin typeface="Times New Roman"/>
                <a:cs typeface="Times New Roman"/>
              </a:rPr>
              <a:t>Type II hypersensitivity</a:t>
            </a:r>
            <a:endParaRPr lang="x-none" sz="3995" dirty="0">
              <a:solidFill>
                <a:srgbClr val="000000"/>
              </a:solidFill>
              <a:latin typeface="Times New Roman"/>
              <a:cs typeface="Times New Roman"/>
            </a:endParaRPr>
          </a:p>
          <a:p>
            <a:pPr indent="493775">
              <a:lnSpc>
                <a:spcPts val="4800"/>
              </a:lnSpc>
            </a:pPr>
            <a:r>
              <a:rPr lang="en-US" sz="3995" dirty="0">
                <a:solidFill>
                  <a:srgbClr val="000000"/>
                </a:solidFill>
                <a:latin typeface="Times New Roman"/>
                <a:cs typeface="Times New Roman"/>
              </a:rPr>
              <a:t> - tissue-specific reactions</a:t>
            </a:r>
            <a:endParaRPr lang="en-CA" sz="3995" dirty="0">
              <a:solidFill>
                <a:srgbClr val="000000"/>
              </a:solidFill>
            </a:endParaRPr>
          </a:p>
        </p:txBody>
      </p:sp>
      <p:sp>
        <p:nvSpPr>
          <p:cNvPr id="3" name="TextBox 3"/>
          <p:cNvSpPr txBox="1"/>
          <p:nvPr/>
        </p:nvSpPr>
        <p:spPr>
          <a:xfrm>
            <a:off x="1460500" y="2006600"/>
            <a:ext cx="6646050" cy="1154162"/>
          </a:xfrm>
          <a:prstGeom prst="rect">
            <a:avLst/>
          </a:prstGeom>
          <a:noFill/>
        </p:spPr>
        <p:txBody>
          <a:bodyPr vert="horz" wrap="none" lIns="0" tIns="0" rIns="0" bIns="0" rtlCol="0">
            <a:spAutoFit/>
          </a:bodyPr>
          <a:lstStyle/>
          <a:p>
            <a:pPr>
              <a:lnSpc>
                <a:spcPts val="3000"/>
              </a:lnSpc>
            </a:pPr>
            <a:r>
              <a:rPr lang="en-CA" sz="2798" dirty="0">
                <a:solidFill>
                  <a:srgbClr val="000000"/>
                </a:solidFill>
                <a:latin typeface="Arial"/>
                <a:cs typeface="Arial"/>
              </a:rPr>
              <a:t>•</a:t>
            </a:r>
            <a:r>
              <a:rPr lang="en-CA" sz="2798" dirty="0">
                <a:solidFill>
                  <a:srgbClr val="000000"/>
                </a:solidFill>
                <a:latin typeface="Times New Roman"/>
                <a:cs typeface="Times New Roman"/>
              </a:rPr>
              <a:t> </a:t>
            </a:r>
            <a:r>
              <a:rPr lang="en-US" sz="2798" dirty="0">
                <a:solidFill>
                  <a:srgbClr val="000000"/>
                </a:solidFill>
                <a:latin typeface="Times New Roman"/>
                <a:cs typeface="Times New Roman"/>
              </a:rPr>
              <a:t>immune response directed at </a:t>
            </a:r>
            <a:r>
              <a:rPr lang="en-US" sz="2798" b="1" i="1" dirty="0">
                <a:solidFill>
                  <a:srgbClr val="E36C09"/>
                </a:solidFill>
                <a:latin typeface="Times New Roman"/>
                <a:cs typeface="Times New Roman"/>
              </a:rPr>
              <a:t>some</a:t>
            </a:r>
            <a:r>
              <a:rPr lang="en-US" sz="2798" b="1" dirty="0">
                <a:solidFill>
                  <a:srgbClr val="E36C09"/>
                </a:solidFill>
                <a:latin typeface="Times New Roman"/>
                <a:cs typeface="Times New Roman"/>
              </a:rPr>
              <a:t> antigens </a:t>
            </a:r>
            <a:endParaRPr lang="x-none" sz="2798" b="1" dirty="0">
              <a:solidFill>
                <a:srgbClr val="E36C09"/>
              </a:solidFill>
              <a:latin typeface="Times New Roman"/>
              <a:cs typeface="Times New Roman"/>
            </a:endParaRPr>
          </a:p>
          <a:p>
            <a:pPr>
              <a:lnSpc>
                <a:spcPts val="3000"/>
              </a:lnSpc>
            </a:pPr>
            <a:r>
              <a:rPr lang="en-US" sz="2798" dirty="0">
                <a:solidFill>
                  <a:srgbClr val="000000"/>
                </a:solidFill>
                <a:latin typeface="Times New Roman"/>
                <a:cs typeface="Times New Roman"/>
              </a:rPr>
              <a:t>present </a:t>
            </a:r>
            <a:r>
              <a:rPr lang="en-US" sz="2798" b="1" i="1" dirty="0">
                <a:solidFill>
                  <a:srgbClr val="E36C09"/>
                </a:solidFill>
                <a:latin typeface="Times New Roman"/>
                <a:cs typeface="Times New Roman"/>
              </a:rPr>
              <a:t>only on some </a:t>
            </a:r>
            <a:r>
              <a:rPr lang="en-US" sz="2798" b="1" dirty="0">
                <a:solidFill>
                  <a:srgbClr val="E36C09"/>
                </a:solidFill>
                <a:latin typeface="Times New Roman"/>
                <a:cs typeface="Times New Roman"/>
              </a:rPr>
              <a:t>body tissues</a:t>
            </a:r>
            <a:endParaRPr lang="en-CA" sz="2805" b="1" dirty="0">
              <a:solidFill>
                <a:srgbClr val="E36C09"/>
              </a:solidFill>
              <a:latin typeface="Times New Roman Bold"/>
              <a:cs typeface="Times New Roman Bold"/>
            </a:endParaRPr>
          </a:p>
          <a:p>
            <a:pPr>
              <a:lnSpc>
                <a:spcPts val="3000"/>
              </a:lnSpc>
            </a:pPr>
            <a:endParaRPr lang="en-CA" sz="2795" dirty="0">
              <a:solidFill>
                <a:srgbClr val="000000"/>
              </a:solidFill>
            </a:endParaRPr>
          </a:p>
        </p:txBody>
      </p:sp>
      <p:sp>
        <p:nvSpPr>
          <p:cNvPr id="4" name="TextBox 4"/>
          <p:cNvSpPr txBox="1"/>
          <p:nvPr/>
        </p:nvSpPr>
        <p:spPr>
          <a:xfrm>
            <a:off x="1460500" y="3225800"/>
            <a:ext cx="2810065" cy="410369"/>
          </a:xfrm>
          <a:prstGeom prst="rect">
            <a:avLst/>
          </a:prstGeom>
          <a:noFill/>
        </p:spPr>
        <p:txBody>
          <a:bodyPr vert="horz" wrap="none" lIns="0" tIns="0" rIns="0" bIns="0" rtlCol="0">
            <a:spAutoFit/>
          </a:bodyPr>
          <a:lstStyle/>
          <a:p>
            <a:pPr>
              <a:lnSpc>
                <a:spcPts val="3220"/>
              </a:lnSpc>
            </a:pPr>
            <a:r>
              <a:rPr lang="en-CA" sz="2795" dirty="0">
                <a:solidFill>
                  <a:srgbClr val="000000"/>
                </a:solidFill>
                <a:latin typeface="Arial"/>
                <a:cs typeface="Arial"/>
              </a:rPr>
              <a:t>•</a:t>
            </a:r>
            <a:r>
              <a:rPr lang="en-CA" sz="2795" dirty="0">
                <a:solidFill>
                  <a:srgbClr val="000000"/>
                </a:solidFill>
                <a:latin typeface="Times New Roman"/>
                <a:cs typeface="Times New Roman"/>
              </a:rPr>
              <a:t> clinical examples:</a:t>
            </a:r>
            <a:endParaRPr lang="en-CA" sz="2795" dirty="0">
              <a:solidFill>
                <a:srgbClr val="000000"/>
              </a:solidFill>
            </a:endParaRPr>
          </a:p>
        </p:txBody>
      </p:sp>
      <p:sp>
        <p:nvSpPr>
          <p:cNvPr id="2" name="Rectangle 1">
            <a:extLst>
              <a:ext uri="{FF2B5EF4-FFF2-40B4-BE49-F238E27FC236}">
                <a16:creationId xmlns="" xmlns:a16="http://schemas.microsoft.com/office/drawing/2014/main" id="{349B3068-9086-4967-BFDD-8050FA810714}"/>
              </a:ext>
            </a:extLst>
          </p:cNvPr>
          <p:cNvSpPr/>
          <p:nvPr/>
        </p:nvSpPr>
        <p:spPr>
          <a:xfrm>
            <a:off x="1447800" y="3636169"/>
            <a:ext cx="4572000" cy="3108543"/>
          </a:xfrm>
          <a:prstGeom prst="rect">
            <a:avLst/>
          </a:prstGeom>
        </p:spPr>
        <p:txBody>
          <a:bodyPr>
            <a:spAutoFit/>
          </a:bodyPr>
          <a:lstStyle/>
          <a:p>
            <a:pPr marL="457200" indent="-457200">
              <a:buFont typeface="Times New Roman" panose="02020603050405020304" pitchFamily="18" charset="0"/>
              <a:buChar char="⁃"/>
            </a:pPr>
            <a:r>
              <a:rPr lang="en-US" sz="2800" dirty="0">
                <a:latin typeface="Times New Roman" panose="02020603050405020304" pitchFamily="18" charset="0"/>
                <a:cs typeface="Times New Roman" panose="02020603050405020304" pitchFamily="18" charset="0"/>
              </a:rPr>
              <a:t>hemolytic anemia,</a:t>
            </a:r>
          </a:p>
          <a:p>
            <a:pPr marL="457200" indent="-457200">
              <a:buFont typeface="Times New Roman" panose="02020603050405020304" pitchFamily="18" charset="0"/>
              <a:buChar char="⁃"/>
            </a:pPr>
            <a:r>
              <a:rPr lang="en-US" sz="2800" dirty="0">
                <a:latin typeface="Times New Roman" panose="02020603050405020304" pitchFamily="18" charset="0"/>
                <a:cs typeface="Times New Roman" panose="02020603050405020304" pitchFamily="18" charset="0"/>
              </a:rPr>
              <a:t>thrombocytopenic purpura,</a:t>
            </a:r>
          </a:p>
          <a:p>
            <a:pPr marL="457200" indent="-457200">
              <a:buFont typeface="Times New Roman" panose="02020603050405020304" pitchFamily="18" charset="0"/>
              <a:buChar char="⁃"/>
            </a:pPr>
            <a:r>
              <a:rPr lang="en-US" sz="2800" dirty="0">
                <a:latin typeface="Times New Roman" panose="02020603050405020304" pitchFamily="18" charset="0"/>
                <a:cs typeface="Times New Roman" panose="02020603050405020304" pitchFamily="18" charset="0"/>
              </a:rPr>
              <a:t>hemolytic transfusion reactions,</a:t>
            </a:r>
          </a:p>
          <a:p>
            <a:pPr marL="457200" indent="-457200">
              <a:buFont typeface="Times New Roman" panose="02020603050405020304" pitchFamily="18" charset="0"/>
              <a:buChar char="⁃"/>
            </a:pPr>
            <a:r>
              <a:rPr lang="en-US" sz="2800" dirty="0">
                <a:latin typeface="Times New Roman" panose="02020603050405020304" pitchFamily="18" charset="0"/>
                <a:cs typeface="Times New Roman" panose="02020603050405020304" pitchFamily="18" charset="0"/>
              </a:rPr>
              <a:t>Goodpasture's syndrome,</a:t>
            </a:r>
          </a:p>
          <a:p>
            <a:pPr marL="457200" indent="-457200">
              <a:buFont typeface="Times New Roman" panose="02020603050405020304" pitchFamily="18" charset="0"/>
              <a:buChar char="⁃"/>
            </a:pPr>
            <a:r>
              <a:rPr lang="en-US" sz="2800" dirty="0">
                <a:latin typeface="Times New Roman" panose="02020603050405020304" pitchFamily="18" charset="0"/>
                <a:cs typeface="Times New Roman" panose="02020603050405020304" pitchFamily="18" charset="0"/>
              </a:rPr>
              <a:t>drug-induced hemolytic anemia.</a:t>
            </a:r>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Connector 2"/>
          <p:cNvCxnSpPr/>
          <p:nvPr/>
        </p:nvCxnSpPr>
        <p:spPr>
          <a:xfrm>
            <a:off x="3635896" y="908720"/>
            <a:ext cx="576064" cy="0"/>
          </a:xfrm>
          <a:prstGeom prst="line">
            <a:avLst/>
          </a:prstGeom>
        </p:spPr>
        <p:style>
          <a:lnRef idx="2">
            <a:schemeClr val="dk1"/>
          </a:lnRef>
          <a:fillRef idx="0">
            <a:schemeClr val="dk1"/>
          </a:fillRef>
          <a:effectRef idx="1">
            <a:schemeClr val="dk1"/>
          </a:effectRef>
          <a:fontRef idx="minor">
            <a:schemeClr val="tx1"/>
          </a:fontRef>
        </p:style>
      </p:cxnSp>
      <p:sp>
        <p:nvSpPr>
          <p:cNvPr id="5" name="Rectangle 4"/>
          <p:cNvSpPr/>
          <p:nvPr/>
        </p:nvSpPr>
        <p:spPr>
          <a:xfrm>
            <a:off x="3419872" y="548680"/>
            <a:ext cx="1008112" cy="216024"/>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x-none" sz="1400" dirty="0">
                <a:solidFill>
                  <a:srgbClr val="C00000"/>
                </a:solidFill>
              </a:rPr>
              <a:t>антигени</a:t>
            </a:r>
          </a:p>
        </p:txBody>
      </p:sp>
      <p:sp>
        <p:nvSpPr>
          <p:cNvPr id="9" name="Rectangle 8"/>
          <p:cNvSpPr/>
          <p:nvPr/>
        </p:nvSpPr>
        <p:spPr>
          <a:xfrm>
            <a:off x="5652120" y="1124744"/>
            <a:ext cx="1280943" cy="36004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x-none" sz="1400" dirty="0">
                <a:solidFill>
                  <a:srgbClr val="C00000"/>
                </a:solidFill>
              </a:rPr>
              <a:t>Активација комплемента</a:t>
            </a:r>
          </a:p>
        </p:txBody>
      </p:sp>
      <p:pic>
        <p:nvPicPr>
          <p:cNvPr id="6" name="Picture 5">
            <a:extLst>
              <a:ext uri="{FF2B5EF4-FFF2-40B4-BE49-F238E27FC236}">
                <a16:creationId xmlns="" xmlns:a16="http://schemas.microsoft.com/office/drawing/2014/main" id="{34F3FCFA-9CF2-4E3C-9619-8B012B8F9FD0}"/>
              </a:ext>
            </a:extLst>
          </p:cNvPr>
          <p:cNvPicPr/>
          <p:nvPr/>
        </p:nvPicPr>
        <p:blipFill>
          <a:blip r:embed="rId2" cstate="print"/>
          <a:srcRect/>
          <a:stretch>
            <a:fillRect/>
          </a:stretch>
        </p:blipFill>
        <p:spPr bwMode="auto">
          <a:xfrm>
            <a:off x="971600" y="116632"/>
            <a:ext cx="7416823" cy="655272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2"/>
          <p:cNvSpPr txBox="1"/>
          <p:nvPr/>
        </p:nvSpPr>
        <p:spPr>
          <a:xfrm>
            <a:off x="1892300" y="205284"/>
            <a:ext cx="5381923" cy="654025"/>
          </a:xfrm>
          <a:prstGeom prst="rect">
            <a:avLst/>
          </a:prstGeom>
          <a:noFill/>
        </p:spPr>
        <p:txBody>
          <a:bodyPr vert="horz" wrap="none" lIns="0" tIns="0" rIns="0" bIns="0" rtlCol="0">
            <a:spAutoFit/>
          </a:bodyPr>
          <a:lstStyle/>
          <a:p>
            <a:pPr>
              <a:lnSpc>
                <a:spcPts val="5060"/>
              </a:lnSpc>
            </a:pPr>
            <a:r>
              <a:rPr lang="en-CA" sz="4404" dirty="0">
                <a:solidFill>
                  <a:srgbClr val="000000"/>
                </a:solidFill>
                <a:latin typeface="Times New Roman"/>
                <a:cs typeface="Times New Roman"/>
              </a:rPr>
              <a:t>Type II hypersensitivity</a:t>
            </a:r>
            <a:endParaRPr lang="en-CA" sz="4404" dirty="0">
              <a:solidFill>
                <a:srgbClr val="000000"/>
              </a:solidFill>
            </a:endParaRPr>
          </a:p>
        </p:txBody>
      </p:sp>
      <p:sp>
        <p:nvSpPr>
          <p:cNvPr id="3" name="TextBox 3"/>
          <p:cNvSpPr txBox="1"/>
          <p:nvPr/>
        </p:nvSpPr>
        <p:spPr>
          <a:xfrm>
            <a:off x="939800" y="1284784"/>
            <a:ext cx="7670370" cy="1500411"/>
          </a:xfrm>
          <a:prstGeom prst="rect">
            <a:avLst/>
          </a:prstGeom>
          <a:noFill/>
        </p:spPr>
        <p:txBody>
          <a:bodyPr vert="horz" wrap="none" lIns="0" tIns="0" rIns="0" bIns="0" rtlCol="0">
            <a:spAutoFit/>
          </a:bodyPr>
          <a:lstStyle/>
          <a:p>
            <a:pPr>
              <a:lnSpc>
                <a:spcPts val="3850"/>
              </a:lnSpc>
            </a:pPr>
            <a:r>
              <a:rPr lang="en-US" sz="2800" dirty="0">
                <a:solidFill>
                  <a:srgbClr val="000000"/>
                </a:solidFill>
                <a:latin typeface="Times New Roman" pitchFamily="18" charset="0"/>
                <a:cs typeface="Times New Roman" pitchFamily="18" charset="0"/>
              </a:rPr>
              <a:t>is caused by the reaction </a:t>
            </a:r>
            <a:r>
              <a:rPr lang="en-US" sz="2800" b="1" dirty="0">
                <a:solidFill>
                  <a:srgbClr val="E36C09"/>
                </a:solidFill>
                <a:latin typeface="Times New Roman" pitchFamily="18" charset="0"/>
                <a:cs typeface="Times New Roman" pitchFamily="18" charset="0"/>
              </a:rPr>
              <a:t>of IgG and IgM </a:t>
            </a:r>
            <a:r>
              <a:rPr lang="en-US" sz="2800" dirty="0">
                <a:solidFill>
                  <a:srgbClr val="000000"/>
                </a:solidFill>
                <a:latin typeface="Times New Roman" pitchFamily="18" charset="0"/>
                <a:cs typeface="Times New Roman" pitchFamily="18" charset="0"/>
              </a:rPr>
              <a:t>antibodies </a:t>
            </a:r>
            <a:endParaRPr lang="x-none" sz="2800" dirty="0">
              <a:solidFill>
                <a:srgbClr val="000000"/>
              </a:solidFill>
              <a:latin typeface="Times New Roman" pitchFamily="18" charset="0"/>
              <a:cs typeface="Times New Roman" pitchFamily="18" charset="0"/>
            </a:endParaRPr>
          </a:p>
          <a:p>
            <a:pPr>
              <a:lnSpc>
                <a:spcPts val="3850"/>
              </a:lnSpc>
            </a:pPr>
            <a:r>
              <a:rPr lang="en-US" sz="2800" dirty="0">
                <a:solidFill>
                  <a:srgbClr val="000000"/>
                </a:solidFill>
                <a:latin typeface="Times New Roman" pitchFamily="18" charset="0"/>
                <a:cs typeface="Times New Roman" pitchFamily="18" charset="0"/>
              </a:rPr>
              <a:t>with antigens that are expressed on the </a:t>
            </a:r>
            <a:endParaRPr lang="en-US" sz="2800" dirty="0" smtClean="0">
              <a:solidFill>
                <a:srgbClr val="000000"/>
              </a:solidFill>
              <a:latin typeface="Times New Roman" pitchFamily="18" charset="0"/>
              <a:cs typeface="Times New Roman" pitchFamily="18" charset="0"/>
            </a:endParaRPr>
          </a:p>
          <a:p>
            <a:pPr>
              <a:lnSpc>
                <a:spcPts val="3850"/>
              </a:lnSpc>
            </a:pPr>
            <a:r>
              <a:rPr lang="en-US" sz="2800" b="1" dirty="0" smtClean="0">
                <a:solidFill>
                  <a:srgbClr val="E36C09"/>
                </a:solidFill>
                <a:latin typeface="Times New Roman" pitchFamily="18" charset="0"/>
                <a:cs typeface="Times New Roman" pitchFamily="18" charset="0"/>
              </a:rPr>
              <a:t>cell </a:t>
            </a:r>
            <a:r>
              <a:rPr lang="en-US" sz="2800" b="1" dirty="0">
                <a:solidFill>
                  <a:srgbClr val="E36C09"/>
                </a:solidFill>
                <a:latin typeface="Times New Roman" pitchFamily="18" charset="0"/>
                <a:cs typeface="Times New Roman" pitchFamily="18" charset="0"/>
              </a:rPr>
              <a:t>membrane</a:t>
            </a:r>
            <a:r>
              <a:rPr lang="en-US" sz="2800" dirty="0">
                <a:solidFill>
                  <a:srgbClr val="E36C09"/>
                </a:solidFill>
                <a:latin typeface="Times New Roman" pitchFamily="18" charset="0"/>
                <a:cs typeface="Times New Roman" pitchFamily="18" charset="0"/>
              </a:rPr>
              <a:t>:</a:t>
            </a:r>
            <a:endParaRPr lang="en-CA" sz="2800" dirty="0">
              <a:solidFill>
                <a:srgbClr val="E36C09"/>
              </a:solidFill>
              <a:latin typeface="Times New Roman" pitchFamily="18" charset="0"/>
              <a:cs typeface="Times New Roman" pitchFamily="18" charset="0"/>
            </a:endParaRPr>
          </a:p>
        </p:txBody>
      </p:sp>
      <p:sp>
        <p:nvSpPr>
          <p:cNvPr id="4" name="TextBox 4"/>
          <p:cNvSpPr txBox="1"/>
          <p:nvPr/>
        </p:nvSpPr>
        <p:spPr>
          <a:xfrm>
            <a:off x="939800" y="2859584"/>
            <a:ext cx="7005123" cy="914481"/>
          </a:xfrm>
          <a:prstGeom prst="rect">
            <a:avLst/>
          </a:prstGeom>
          <a:noFill/>
        </p:spPr>
        <p:txBody>
          <a:bodyPr vert="horz" wrap="none" lIns="0" tIns="0" rIns="0" bIns="0" rtlCol="0">
            <a:spAutoFit/>
          </a:bodyPr>
          <a:lstStyle/>
          <a:p>
            <a:pPr>
              <a:lnSpc>
                <a:spcPts val="3680"/>
              </a:lnSpc>
            </a:pPr>
            <a:r>
              <a:rPr lang="en-CA" sz="2800" dirty="0">
                <a:solidFill>
                  <a:srgbClr val="000000"/>
                </a:solidFill>
                <a:latin typeface="Times New Roman" pitchFamily="18" charset="0"/>
                <a:cs typeface="Times New Roman" pitchFamily="18" charset="0"/>
              </a:rPr>
              <a:t>• </a:t>
            </a:r>
            <a:r>
              <a:rPr lang="en-US" sz="2800" dirty="0">
                <a:solidFill>
                  <a:srgbClr val="000000"/>
                </a:solidFill>
                <a:latin typeface="Times New Roman" pitchFamily="18" charset="0"/>
                <a:cs typeface="Times New Roman" pitchFamily="18" charset="0"/>
              </a:rPr>
              <a:t>which are an integral part of the cell membrane</a:t>
            </a:r>
            <a:endParaRPr lang="en-CA" sz="2800" dirty="0">
              <a:solidFill>
                <a:srgbClr val="000000"/>
              </a:solidFill>
              <a:latin typeface="Times New Roman" pitchFamily="18" charset="0"/>
              <a:cs typeface="Times New Roman" pitchFamily="18" charset="0"/>
            </a:endParaRPr>
          </a:p>
          <a:p>
            <a:pPr>
              <a:lnSpc>
                <a:spcPts val="3680"/>
              </a:lnSpc>
            </a:pPr>
            <a:endParaRPr lang="en-CA" sz="2800" dirty="0">
              <a:solidFill>
                <a:srgbClr val="000000"/>
              </a:solidFill>
              <a:latin typeface="Times New Roman" pitchFamily="18" charset="0"/>
              <a:cs typeface="Times New Roman" pitchFamily="18" charset="0"/>
            </a:endParaRPr>
          </a:p>
        </p:txBody>
      </p:sp>
      <p:sp>
        <p:nvSpPr>
          <p:cNvPr id="5" name="TextBox 5"/>
          <p:cNvSpPr txBox="1"/>
          <p:nvPr/>
        </p:nvSpPr>
        <p:spPr>
          <a:xfrm>
            <a:off x="939800" y="3431084"/>
            <a:ext cx="7314503" cy="936923"/>
          </a:xfrm>
          <a:prstGeom prst="rect">
            <a:avLst/>
          </a:prstGeom>
          <a:noFill/>
        </p:spPr>
        <p:txBody>
          <a:bodyPr vert="horz" wrap="none" lIns="0" tIns="0" rIns="0" bIns="0" rtlCol="0">
            <a:spAutoFit/>
          </a:bodyPr>
          <a:lstStyle/>
          <a:p>
            <a:pPr>
              <a:lnSpc>
                <a:spcPts val="3800"/>
              </a:lnSpc>
            </a:pPr>
            <a:r>
              <a:rPr lang="en-CA" sz="2800" dirty="0">
                <a:solidFill>
                  <a:srgbClr val="000000"/>
                </a:solidFill>
                <a:latin typeface="Times New Roman" pitchFamily="18" charset="0"/>
                <a:cs typeface="Times New Roman" pitchFamily="18" charset="0"/>
              </a:rPr>
              <a:t>• </a:t>
            </a:r>
            <a:r>
              <a:rPr lang="en-US" sz="2800" dirty="0">
                <a:solidFill>
                  <a:srgbClr val="000000"/>
                </a:solidFill>
                <a:latin typeface="Times New Roman" pitchFamily="18" charset="0"/>
                <a:cs typeface="Times New Roman" pitchFamily="18" charset="0"/>
              </a:rPr>
              <a:t>which are bound to the cell membrane as soluble </a:t>
            </a:r>
            <a:endParaRPr lang="x-none" sz="2800" dirty="0">
              <a:solidFill>
                <a:srgbClr val="000000"/>
              </a:solidFill>
              <a:latin typeface="Times New Roman" pitchFamily="18" charset="0"/>
              <a:cs typeface="Times New Roman" pitchFamily="18" charset="0"/>
            </a:endParaRPr>
          </a:p>
          <a:p>
            <a:pPr>
              <a:lnSpc>
                <a:spcPts val="3800"/>
              </a:lnSpc>
            </a:pPr>
            <a:r>
              <a:rPr lang="en-US" sz="2800" dirty="0">
                <a:solidFill>
                  <a:srgbClr val="000000"/>
                </a:solidFill>
                <a:latin typeface="Times New Roman" pitchFamily="18" charset="0"/>
                <a:cs typeface="Times New Roman" pitchFamily="18" charset="0"/>
              </a:rPr>
              <a:t>antigens (e.g. drugs)</a:t>
            </a:r>
            <a:endParaRPr lang="en-CA" sz="2800" dirty="0">
              <a:solidFill>
                <a:srgbClr val="000000"/>
              </a:solidFill>
              <a:latin typeface="Times New Roman" pitchFamily="18" charset="0"/>
              <a:cs typeface="Times New Roman" pitchFamily="18" charset="0"/>
            </a:endParaRPr>
          </a:p>
        </p:txBody>
      </p:sp>
      <p:sp>
        <p:nvSpPr>
          <p:cNvPr id="7" name="Rectangle 6"/>
          <p:cNvSpPr/>
          <p:nvPr/>
        </p:nvSpPr>
        <p:spPr>
          <a:xfrm>
            <a:off x="755576" y="4481736"/>
            <a:ext cx="7632848" cy="1988237"/>
          </a:xfrm>
          <a:prstGeom prst="rect">
            <a:avLst/>
          </a:prstGeom>
        </p:spPr>
        <p:txBody>
          <a:bodyPr wrap="square">
            <a:spAutoFit/>
          </a:bodyPr>
          <a:lstStyle/>
          <a:p>
            <a:pPr marL="342900" lvl="0" indent="-342900" fontAlgn="base">
              <a:spcBef>
                <a:spcPct val="20000"/>
              </a:spcBef>
              <a:spcAft>
                <a:spcPct val="0"/>
              </a:spcAft>
              <a:buClr>
                <a:srgbClr val="9999FF"/>
              </a:buClr>
              <a:buSzPct val="90000"/>
              <a:defRPr/>
            </a:pPr>
            <a:r>
              <a:rPr lang="sr-Cyrl-CS" sz="2800" kern="0" dirty="0">
                <a:latin typeface="Times New Roman" pitchFamily="18" charset="0"/>
                <a:cs typeface="Times New Roman" pitchFamily="18" charset="0"/>
              </a:rPr>
              <a:t> </a:t>
            </a:r>
            <a:r>
              <a:rPr lang="en-US" sz="2800" b="1" kern="0" dirty="0">
                <a:solidFill>
                  <a:srgbClr val="E36C09"/>
                </a:solidFill>
                <a:latin typeface="Times New Roman" pitchFamily="18" charset="0"/>
                <a:cs typeface="Times New Roman" pitchFamily="18" charset="0"/>
              </a:rPr>
              <a:t>and </a:t>
            </a:r>
            <a:r>
              <a:rPr lang="en-US" sz="2800" b="1" kern="0" dirty="0" smtClean="0">
                <a:solidFill>
                  <a:srgbClr val="E36C09"/>
                </a:solidFill>
                <a:latin typeface="Times New Roman" pitchFamily="18" charset="0"/>
                <a:cs typeface="Times New Roman" pitchFamily="18" charset="0"/>
              </a:rPr>
              <a:t>tissues</a:t>
            </a:r>
            <a:r>
              <a:rPr lang="en-US" sz="2800" b="1" dirty="0" smtClean="0">
                <a:solidFill>
                  <a:srgbClr val="E36C09"/>
                </a:solidFill>
                <a:latin typeface="Times New Roman" pitchFamily="18" charset="0"/>
                <a:cs typeface="Times New Roman" pitchFamily="18" charset="0"/>
              </a:rPr>
              <a:t>:</a:t>
            </a:r>
            <a:endParaRPr lang="sr-Cyrl-CS" sz="2800" b="1" kern="0" dirty="0">
              <a:solidFill>
                <a:srgbClr val="E36C09"/>
              </a:solidFill>
              <a:latin typeface="Times New Roman" pitchFamily="18" charset="0"/>
              <a:cs typeface="Times New Roman" pitchFamily="18" charset="0"/>
            </a:endParaRPr>
          </a:p>
          <a:p>
            <a:pPr marL="342900" lvl="0" indent="-342900" fontAlgn="base">
              <a:spcBef>
                <a:spcPct val="20000"/>
              </a:spcBef>
              <a:spcAft>
                <a:spcPct val="0"/>
              </a:spcAft>
              <a:buSzPct val="90000"/>
              <a:buFont typeface="Arial" pitchFamily="34" charset="0"/>
              <a:buChar char="•"/>
              <a:defRPr/>
            </a:pPr>
            <a:r>
              <a:rPr lang="en-US" sz="2800" kern="0" dirty="0">
                <a:latin typeface="Times New Roman" pitchFamily="18" charset="0"/>
                <a:cs typeface="Times New Roman" pitchFamily="18" charset="0"/>
              </a:rPr>
              <a:t>components of the extracellular matrix</a:t>
            </a:r>
          </a:p>
          <a:p>
            <a:pPr marL="342900" lvl="0" indent="-342900" fontAlgn="base">
              <a:spcBef>
                <a:spcPct val="20000"/>
              </a:spcBef>
              <a:spcAft>
                <a:spcPct val="0"/>
              </a:spcAft>
              <a:buSzPct val="90000"/>
              <a:defRPr/>
            </a:pPr>
            <a:r>
              <a:rPr lang="en-US" sz="2800" kern="0" dirty="0" smtClean="0">
                <a:latin typeface="Times New Roman" pitchFamily="18" charset="0"/>
                <a:cs typeface="Times New Roman" pitchFamily="18" charset="0"/>
              </a:rPr>
              <a:t>Because </a:t>
            </a:r>
            <a:r>
              <a:rPr lang="en-US" sz="2800" kern="0" dirty="0">
                <a:latin typeface="Times New Roman" pitchFamily="18" charset="0"/>
                <a:cs typeface="Times New Roman" pitchFamily="18" charset="0"/>
              </a:rPr>
              <a:t>of all of the above, these diseases are common </a:t>
            </a:r>
            <a:r>
              <a:rPr lang="en-US" sz="2800" u="sng" kern="0" dirty="0">
                <a:solidFill>
                  <a:srgbClr val="E36C09"/>
                </a:solidFill>
                <a:latin typeface="Times New Roman" pitchFamily="18" charset="0"/>
                <a:cs typeface="Times New Roman" pitchFamily="18" charset="0"/>
              </a:rPr>
              <a:t>specific for a particular tissue or organ</a:t>
            </a:r>
            <a:endParaRPr lang="sr-Cyrl-CS" sz="2800" kern="0" dirty="0">
              <a:solidFill>
                <a:srgbClr val="E36C09"/>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2"/>
          <p:cNvSpPr>
            <a:spLocks noGrp="1" noChangeArrowheads="1"/>
          </p:cNvSpPr>
          <p:nvPr>
            <p:ph type="body" idx="4294967295"/>
          </p:nvPr>
        </p:nvSpPr>
        <p:spPr>
          <a:xfrm>
            <a:off x="457200" y="404664"/>
            <a:ext cx="8686800" cy="6453336"/>
          </a:xfrm>
        </p:spPr>
        <p:txBody>
          <a:bodyPr/>
          <a:lstStyle/>
          <a:p>
            <a:pPr eaLnBrk="1" hangingPunct="1">
              <a:lnSpc>
                <a:spcPct val="80000"/>
              </a:lnSpc>
              <a:buFont typeface="Wingdings" pitchFamily="2" charset="2"/>
              <a:buNone/>
            </a:pPr>
            <a:endParaRPr lang="en-US" sz="2800" dirty="0">
              <a:latin typeface="Times New Roman" pitchFamily="18" charset="0"/>
              <a:cs typeface="Times New Roman" pitchFamily="18" charset="0"/>
            </a:endParaRPr>
          </a:p>
          <a:p>
            <a:pPr>
              <a:lnSpc>
                <a:spcPct val="80000"/>
              </a:lnSpc>
              <a:buNone/>
            </a:pPr>
            <a:r>
              <a:rPr lang="sr-Cyrl-CS" sz="2800" dirty="0">
                <a:latin typeface="Times New Roman" pitchFamily="18" charset="0"/>
                <a:cs typeface="Times New Roman" pitchFamily="18" charset="0"/>
              </a:rPr>
              <a:t> </a:t>
            </a:r>
            <a:r>
              <a:rPr lang="en-US" sz="2800" dirty="0">
                <a:latin typeface="Times New Roman" pitchFamily="18" charset="0"/>
                <a:cs typeface="Times New Roman" pitchFamily="18" charset="0"/>
              </a:rPr>
              <a:t>  Two entities are clearly discernible within hypersensitivity:</a:t>
            </a:r>
          </a:p>
          <a:p>
            <a:pPr>
              <a:lnSpc>
                <a:spcPct val="80000"/>
              </a:lnSpc>
              <a:buNone/>
            </a:pPr>
            <a:endParaRPr lang="en-US" sz="2800" dirty="0">
              <a:latin typeface="Times New Roman" pitchFamily="18" charset="0"/>
              <a:cs typeface="Times New Roman" pitchFamily="18" charset="0"/>
            </a:endParaRPr>
          </a:p>
          <a:p>
            <a:pPr>
              <a:lnSpc>
                <a:spcPct val="80000"/>
              </a:lnSpc>
              <a:buNone/>
            </a:pPr>
            <a:r>
              <a:rPr lang="en-US" sz="2800" dirty="0">
                <a:latin typeface="Times New Roman" pitchFamily="18" charset="0"/>
                <a:cs typeface="Times New Roman" pitchFamily="18" charset="0"/>
              </a:rPr>
              <a:t>The term </a:t>
            </a:r>
            <a:r>
              <a:rPr lang="en-US" sz="2800" b="1" dirty="0">
                <a:solidFill>
                  <a:srgbClr val="FF9900"/>
                </a:solidFill>
                <a:latin typeface="Times New Roman" pitchFamily="18" charset="0"/>
                <a:cs typeface="Times New Roman" pitchFamily="18" charset="0"/>
              </a:rPr>
              <a:t>hypersensitivity</a:t>
            </a:r>
            <a:r>
              <a:rPr lang="en-US" sz="2800" dirty="0">
                <a:solidFill>
                  <a:srgbClr val="FF9900"/>
                </a:solidFill>
                <a:latin typeface="Times New Roman" pitchFamily="18" charset="0"/>
                <a:cs typeface="Times New Roman" pitchFamily="18" charset="0"/>
              </a:rPr>
              <a:t> </a:t>
            </a:r>
            <a:r>
              <a:rPr lang="en-US" sz="2800" dirty="0">
                <a:latin typeface="Times New Roman" pitchFamily="18" charset="0"/>
                <a:cs typeface="Times New Roman" pitchFamily="18" charset="0"/>
              </a:rPr>
              <a:t>refers to tissue injury caused by an immune response</a:t>
            </a:r>
          </a:p>
          <a:p>
            <a:pPr>
              <a:lnSpc>
                <a:spcPct val="80000"/>
              </a:lnSpc>
              <a:buNone/>
            </a:pPr>
            <a:endParaRPr lang="en-US" sz="2800" dirty="0">
              <a:latin typeface="Times New Roman" pitchFamily="18" charset="0"/>
              <a:cs typeface="Times New Roman" pitchFamily="18" charset="0"/>
            </a:endParaRPr>
          </a:p>
          <a:p>
            <a:pPr>
              <a:lnSpc>
                <a:spcPct val="80000"/>
              </a:lnSpc>
              <a:buNone/>
            </a:pPr>
            <a:r>
              <a:rPr lang="en-US" sz="2800" dirty="0">
                <a:latin typeface="Times New Roman" pitchFamily="18" charset="0"/>
                <a:cs typeface="Times New Roman" pitchFamily="18" charset="0"/>
              </a:rPr>
              <a:t>The immune response to own or foreign antigens can be disturbed (qualitatively inadequate) or uncontrolled (quantitatively altered) - </a:t>
            </a:r>
            <a:r>
              <a:rPr lang="en-US" sz="2800" b="1" dirty="0">
                <a:solidFill>
                  <a:srgbClr val="FF9900"/>
                </a:solidFill>
                <a:latin typeface="Times New Roman" pitchFamily="18" charset="0"/>
                <a:cs typeface="Times New Roman" pitchFamily="18" charset="0"/>
              </a:rPr>
              <a:t>hypersensitivity reactions</a:t>
            </a:r>
          </a:p>
          <a:p>
            <a:pPr>
              <a:lnSpc>
                <a:spcPct val="80000"/>
              </a:lnSpc>
              <a:buNone/>
            </a:pPr>
            <a:endParaRPr lang="en-US" sz="2800" b="1" dirty="0">
              <a:latin typeface="Times New Roman" pitchFamily="18" charset="0"/>
              <a:cs typeface="Times New Roman" pitchFamily="18" charset="0"/>
            </a:endParaRPr>
          </a:p>
          <a:p>
            <a:pPr>
              <a:lnSpc>
                <a:spcPct val="80000"/>
              </a:lnSpc>
              <a:buNone/>
            </a:pPr>
            <a:r>
              <a:rPr lang="en-US" sz="2800" dirty="0">
                <a:latin typeface="Times New Roman" pitchFamily="18" charset="0"/>
                <a:cs typeface="Times New Roman" pitchFamily="18" charset="0"/>
              </a:rPr>
              <a:t>The immune response can be directed towards one's own antigens - autoimmunity</a:t>
            </a:r>
            <a:endParaRPr lang="en-US" sz="2800" dirty="0">
              <a:solidFill>
                <a:srgbClr val="E36C09"/>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2"/>
          <p:cNvSpPr txBox="1"/>
          <p:nvPr/>
        </p:nvSpPr>
        <p:spPr>
          <a:xfrm>
            <a:off x="1562100" y="736600"/>
            <a:ext cx="5381923" cy="654025"/>
          </a:xfrm>
          <a:prstGeom prst="rect">
            <a:avLst/>
          </a:prstGeom>
          <a:noFill/>
        </p:spPr>
        <p:txBody>
          <a:bodyPr vert="horz" wrap="none" lIns="0" tIns="0" rIns="0" bIns="0" rtlCol="0">
            <a:spAutoFit/>
          </a:bodyPr>
          <a:lstStyle/>
          <a:p>
            <a:pPr>
              <a:lnSpc>
                <a:spcPts val="5060"/>
              </a:lnSpc>
            </a:pPr>
            <a:r>
              <a:rPr lang="en-CA" sz="4404" dirty="0">
                <a:solidFill>
                  <a:srgbClr val="000000"/>
                </a:solidFill>
                <a:latin typeface="Times New Roman"/>
                <a:cs typeface="Times New Roman"/>
              </a:rPr>
              <a:t>Type II hypersensitivity</a:t>
            </a:r>
            <a:endParaRPr lang="en-CA" sz="4404" dirty="0">
              <a:solidFill>
                <a:srgbClr val="000000"/>
              </a:solidFill>
            </a:endParaRPr>
          </a:p>
        </p:txBody>
      </p:sp>
      <p:sp>
        <p:nvSpPr>
          <p:cNvPr id="2" name="Rectangle 1">
            <a:extLst>
              <a:ext uri="{FF2B5EF4-FFF2-40B4-BE49-F238E27FC236}">
                <a16:creationId xmlns="" xmlns:a16="http://schemas.microsoft.com/office/drawing/2014/main" id="{F193BB83-9D08-4E95-B56F-6327596D0655}"/>
              </a:ext>
            </a:extLst>
          </p:cNvPr>
          <p:cNvSpPr/>
          <p:nvPr/>
        </p:nvSpPr>
        <p:spPr>
          <a:xfrm>
            <a:off x="611560" y="2420888"/>
            <a:ext cx="7776864" cy="2246769"/>
          </a:xfrm>
          <a:prstGeom prst="rect">
            <a:avLst/>
          </a:prstGeom>
        </p:spPr>
        <p:txBody>
          <a:bodyPr wrap="square">
            <a:spAutoFit/>
          </a:bodyPr>
          <a:lstStyle/>
          <a:p>
            <a:r>
              <a:rPr lang="en-US" sz="2800" dirty="0">
                <a:latin typeface="Times New Roman" panose="02020603050405020304" pitchFamily="18" charset="0"/>
                <a:cs typeface="Times New Roman" panose="02020603050405020304" pitchFamily="18" charset="0"/>
              </a:rPr>
              <a:t>Mechanisms by which effector cells cause damage to target cells in type II hypersensitivity reactions are </a:t>
            </a:r>
            <a:r>
              <a:rPr lang="en-US" sz="2800" b="1" dirty="0">
                <a:solidFill>
                  <a:srgbClr val="E36C09"/>
                </a:solidFill>
                <a:latin typeface="Times New Roman" panose="02020603050405020304" pitchFamily="18" charset="0"/>
                <a:cs typeface="Times New Roman" panose="02020603050405020304" pitchFamily="18" charset="0"/>
              </a:rPr>
              <a:t>identical </a:t>
            </a:r>
            <a:r>
              <a:rPr lang="en-US" sz="2800" dirty="0">
                <a:latin typeface="Times New Roman" panose="02020603050405020304" pitchFamily="18" charset="0"/>
                <a:cs typeface="Times New Roman" panose="02020603050405020304" pitchFamily="18" charset="0"/>
              </a:rPr>
              <a:t>to physiological mechanisms</a:t>
            </a:r>
          </a:p>
          <a:p>
            <a:r>
              <a:rPr lang="en-US" sz="2800" dirty="0">
                <a:latin typeface="Times New Roman" panose="02020603050405020304" pitchFamily="18" charset="0"/>
                <a:cs typeface="Times New Roman" panose="02020603050405020304" pitchFamily="18" charset="0"/>
              </a:rPr>
              <a:t>involved in the body's defense against pathogenic microorganisms</a:t>
            </a:r>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2"/>
          <p:cNvSpPr txBox="1"/>
          <p:nvPr/>
        </p:nvSpPr>
        <p:spPr>
          <a:xfrm>
            <a:off x="1892300" y="520700"/>
            <a:ext cx="5381923" cy="654025"/>
          </a:xfrm>
          <a:prstGeom prst="rect">
            <a:avLst/>
          </a:prstGeom>
          <a:noFill/>
        </p:spPr>
        <p:txBody>
          <a:bodyPr vert="horz" wrap="none" lIns="0" tIns="0" rIns="0" bIns="0" rtlCol="0">
            <a:spAutoFit/>
          </a:bodyPr>
          <a:lstStyle/>
          <a:p>
            <a:pPr>
              <a:lnSpc>
                <a:spcPts val="5060"/>
              </a:lnSpc>
            </a:pPr>
            <a:r>
              <a:rPr lang="en-CA" sz="4404" dirty="0">
                <a:solidFill>
                  <a:srgbClr val="000000"/>
                </a:solidFill>
                <a:latin typeface="Times New Roman"/>
                <a:cs typeface="Times New Roman"/>
              </a:rPr>
              <a:t>Type II hypersensitivity</a:t>
            </a:r>
            <a:endParaRPr lang="en-CA" sz="4404" dirty="0">
              <a:solidFill>
                <a:srgbClr val="000000"/>
              </a:solidFill>
            </a:endParaRPr>
          </a:p>
        </p:txBody>
      </p:sp>
      <p:sp>
        <p:nvSpPr>
          <p:cNvPr id="3" name="TextBox 3"/>
          <p:cNvSpPr txBox="1"/>
          <p:nvPr/>
        </p:nvSpPr>
        <p:spPr>
          <a:xfrm>
            <a:off x="584200" y="1524000"/>
            <a:ext cx="8249053" cy="981102"/>
          </a:xfrm>
          <a:prstGeom prst="rect">
            <a:avLst/>
          </a:prstGeom>
          <a:noFill/>
        </p:spPr>
        <p:txBody>
          <a:bodyPr vert="horz" wrap="none" lIns="0" tIns="0" rIns="0" bIns="0" rtlCol="0">
            <a:spAutoFit/>
          </a:bodyPr>
          <a:lstStyle/>
          <a:p>
            <a:pPr>
              <a:lnSpc>
                <a:spcPts val="3900"/>
              </a:lnSpc>
            </a:pPr>
            <a:r>
              <a:rPr lang="en-CA" sz="3204" dirty="0">
                <a:solidFill>
                  <a:srgbClr val="000000"/>
                </a:solidFill>
                <a:latin typeface="Arial"/>
                <a:cs typeface="Arial"/>
              </a:rPr>
              <a:t>•</a:t>
            </a:r>
            <a:r>
              <a:rPr lang="en-CA" sz="3204" dirty="0">
                <a:solidFill>
                  <a:srgbClr val="000000"/>
                </a:solidFill>
                <a:latin typeface="Times New Roman"/>
                <a:cs typeface="Times New Roman"/>
              </a:rPr>
              <a:t> </a:t>
            </a:r>
            <a:r>
              <a:rPr lang="en-US" sz="3204" dirty="0">
                <a:solidFill>
                  <a:srgbClr val="000000"/>
                </a:solidFill>
                <a:latin typeface="Times New Roman"/>
                <a:cs typeface="Times New Roman"/>
              </a:rPr>
              <a:t>after binding of antibodies to the cell membrane,</a:t>
            </a:r>
            <a:endParaRPr lang="x-none" sz="3204" dirty="0">
              <a:solidFill>
                <a:srgbClr val="000000"/>
              </a:solidFill>
              <a:latin typeface="Times New Roman"/>
              <a:cs typeface="Times New Roman"/>
            </a:endParaRPr>
          </a:p>
          <a:p>
            <a:pPr>
              <a:lnSpc>
                <a:spcPts val="3900"/>
              </a:lnSpc>
            </a:pPr>
            <a:r>
              <a:rPr lang="en-US" sz="3204" dirty="0">
                <a:solidFill>
                  <a:srgbClr val="000000"/>
                </a:solidFill>
                <a:latin typeface="Times New Roman"/>
                <a:cs typeface="Times New Roman"/>
              </a:rPr>
              <a:t> the following occurs:</a:t>
            </a:r>
            <a:endParaRPr lang="en-CA" sz="3204" dirty="0">
              <a:solidFill>
                <a:srgbClr val="000000"/>
              </a:solidFill>
            </a:endParaRPr>
          </a:p>
        </p:txBody>
      </p:sp>
      <p:sp>
        <p:nvSpPr>
          <p:cNvPr id="4" name="TextBox 4"/>
          <p:cNvSpPr txBox="1"/>
          <p:nvPr/>
        </p:nvSpPr>
        <p:spPr>
          <a:xfrm>
            <a:off x="1041400" y="3187700"/>
            <a:ext cx="5785238" cy="820738"/>
          </a:xfrm>
          <a:prstGeom prst="rect">
            <a:avLst/>
          </a:prstGeom>
          <a:noFill/>
        </p:spPr>
        <p:txBody>
          <a:bodyPr vert="horz" wrap="none" lIns="0" tIns="0" rIns="0" bIns="0" rtlCol="0">
            <a:spAutoFit/>
          </a:bodyPr>
          <a:lstStyle/>
          <a:p>
            <a:pPr>
              <a:lnSpc>
                <a:spcPts val="3220"/>
              </a:lnSpc>
            </a:pPr>
            <a:r>
              <a:rPr lang="en-CA" sz="2795" dirty="0">
                <a:solidFill>
                  <a:srgbClr val="E36C09"/>
                </a:solidFill>
                <a:latin typeface="Arial"/>
                <a:cs typeface="Arial"/>
              </a:rPr>
              <a:t>-</a:t>
            </a:r>
            <a:r>
              <a:rPr lang="en-CA" sz="2805" b="1" dirty="0">
                <a:solidFill>
                  <a:srgbClr val="E36C09"/>
                </a:solidFill>
                <a:latin typeface="Times New Roman Bold"/>
                <a:cs typeface="Times New Roman Bold"/>
              </a:rPr>
              <a:t> </a:t>
            </a:r>
            <a:r>
              <a:rPr lang="en-US" sz="2805" b="1" dirty="0">
                <a:solidFill>
                  <a:srgbClr val="E36C09"/>
                </a:solidFill>
                <a:latin typeface="Times New Roman Bold"/>
                <a:cs typeface="Times New Roman Bold"/>
              </a:rPr>
              <a:t>activation of the complement system</a:t>
            </a:r>
            <a:endParaRPr lang="en-CA" sz="2805" b="1" dirty="0">
              <a:solidFill>
                <a:srgbClr val="E36C09"/>
              </a:solidFill>
              <a:latin typeface="Times New Roman Bold"/>
              <a:cs typeface="Times New Roman Bold"/>
            </a:endParaRPr>
          </a:p>
          <a:p>
            <a:pPr>
              <a:lnSpc>
                <a:spcPts val="3220"/>
              </a:lnSpc>
            </a:pPr>
            <a:endParaRPr lang="en-CA" sz="2795" dirty="0">
              <a:solidFill>
                <a:srgbClr val="000000"/>
              </a:solidFill>
            </a:endParaRPr>
          </a:p>
        </p:txBody>
      </p:sp>
      <p:sp>
        <p:nvSpPr>
          <p:cNvPr id="5" name="TextBox 5"/>
          <p:cNvSpPr txBox="1"/>
          <p:nvPr/>
        </p:nvSpPr>
        <p:spPr>
          <a:xfrm>
            <a:off x="1041400" y="3708400"/>
            <a:ext cx="4863511" cy="410369"/>
          </a:xfrm>
          <a:prstGeom prst="rect">
            <a:avLst/>
          </a:prstGeom>
          <a:noFill/>
        </p:spPr>
        <p:txBody>
          <a:bodyPr vert="horz" wrap="none" lIns="0" tIns="0" rIns="0" bIns="0" rtlCol="0">
            <a:spAutoFit/>
          </a:bodyPr>
          <a:lstStyle/>
          <a:p>
            <a:pPr>
              <a:lnSpc>
                <a:spcPts val="3220"/>
              </a:lnSpc>
            </a:pPr>
            <a:r>
              <a:rPr lang="en-CA" sz="2795" dirty="0">
                <a:solidFill>
                  <a:srgbClr val="E36C09"/>
                </a:solidFill>
                <a:latin typeface="Arial"/>
                <a:cs typeface="Arial"/>
              </a:rPr>
              <a:t>-</a:t>
            </a:r>
            <a:r>
              <a:rPr lang="en-CA" sz="2805" b="1" dirty="0">
                <a:solidFill>
                  <a:srgbClr val="E36C09"/>
                </a:solidFill>
                <a:latin typeface="Times New Roman Bold"/>
                <a:cs typeface="Times New Roman Bold"/>
              </a:rPr>
              <a:t> </a:t>
            </a:r>
            <a:r>
              <a:rPr lang="en-US" sz="2805" b="1" dirty="0">
                <a:solidFill>
                  <a:srgbClr val="E36C09"/>
                </a:solidFill>
                <a:latin typeface="Times New Roman Bold"/>
                <a:cs typeface="Times New Roman Bold"/>
              </a:rPr>
              <a:t>opsonization and phagocytosis</a:t>
            </a:r>
            <a:endParaRPr lang="en-CA" sz="2795" dirty="0">
              <a:solidFill>
                <a:srgbClr val="000000"/>
              </a:solidFill>
            </a:endParaRPr>
          </a:p>
        </p:txBody>
      </p:sp>
      <p:sp>
        <p:nvSpPr>
          <p:cNvPr id="6" name="TextBox 6"/>
          <p:cNvSpPr txBox="1"/>
          <p:nvPr/>
        </p:nvSpPr>
        <p:spPr>
          <a:xfrm>
            <a:off x="1041400" y="4203700"/>
            <a:ext cx="6439263" cy="1269578"/>
          </a:xfrm>
          <a:prstGeom prst="rect">
            <a:avLst/>
          </a:prstGeom>
          <a:noFill/>
        </p:spPr>
        <p:txBody>
          <a:bodyPr vert="horz" wrap="none" lIns="0" tIns="0" rIns="0" bIns="0" rtlCol="0">
            <a:spAutoFit/>
          </a:bodyPr>
          <a:lstStyle/>
          <a:p>
            <a:pPr>
              <a:lnSpc>
                <a:spcPts val="3300"/>
              </a:lnSpc>
              <a:buFontTx/>
              <a:buChar char="-"/>
            </a:pPr>
            <a:r>
              <a:rPr lang="en-US" sz="2805" b="1" dirty="0">
                <a:solidFill>
                  <a:srgbClr val="E36C09"/>
                </a:solidFill>
                <a:latin typeface="Times New Roman Bold"/>
                <a:cs typeface="Times New Roman Bold"/>
              </a:rPr>
              <a:t>antibody-dependent cytotoxicity </a:t>
            </a:r>
            <a:r>
              <a:rPr lang="en-US" sz="2805" b="1" dirty="0">
                <a:latin typeface="Times New Roman Bold"/>
                <a:cs typeface="Times New Roman Bold"/>
              </a:rPr>
              <a:t>(ADCC)</a:t>
            </a:r>
          </a:p>
          <a:p>
            <a:pPr>
              <a:lnSpc>
                <a:spcPts val="3300"/>
              </a:lnSpc>
              <a:buFontTx/>
              <a:buChar char="-"/>
            </a:pPr>
            <a:r>
              <a:rPr lang="en-US" sz="2805" b="1" dirty="0">
                <a:solidFill>
                  <a:srgbClr val="E36C09"/>
                </a:solidFill>
                <a:latin typeface="Times New Roman Bold"/>
                <a:cs typeface="Times New Roman Bold"/>
              </a:rPr>
              <a:t>receptor </a:t>
            </a:r>
            <a:r>
              <a:rPr lang="en-US" sz="2805" b="1" dirty="0" smtClean="0">
                <a:solidFill>
                  <a:srgbClr val="E36C09"/>
                </a:solidFill>
                <a:latin typeface="Times New Roman Bold"/>
                <a:cs typeface="Times New Roman Bold"/>
              </a:rPr>
              <a:t>inhibition/stimulation </a:t>
            </a:r>
          </a:p>
          <a:p>
            <a:pPr>
              <a:lnSpc>
                <a:spcPts val="3300"/>
              </a:lnSpc>
            </a:pPr>
            <a:r>
              <a:rPr lang="en-US" sz="2805" b="1" dirty="0" smtClean="0">
                <a:solidFill>
                  <a:srgbClr val="E36C09"/>
                </a:solidFill>
                <a:latin typeface="Times New Roman Bold"/>
                <a:cs typeface="Times New Roman Bold"/>
              </a:rPr>
              <a:t>without </a:t>
            </a:r>
            <a:r>
              <a:rPr lang="en-US" sz="2805" b="1" dirty="0">
                <a:solidFill>
                  <a:srgbClr val="E36C09"/>
                </a:solidFill>
                <a:latin typeface="Times New Roman Bold"/>
                <a:cs typeface="Times New Roman Bold"/>
              </a:rPr>
              <a:t>tissue damage</a:t>
            </a:r>
            <a:endParaRPr lang="en-CA" sz="2795" dirty="0">
              <a:solidFill>
                <a:srgbClr val="000000"/>
              </a:solidFill>
            </a:endParaRPr>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p:cNvPicPr>
          <p:nvPr/>
        </p:nvPicPr>
        <p:blipFill>
          <a:blip r:embed="rId2" cstate="print"/>
          <a:stretch>
            <a:fillRect/>
          </a:stretch>
        </p:blipFill>
        <p:spPr>
          <a:xfrm>
            <a:off x="0" y="0"/>
            <a:ext cx="9144000" cy="6845300"/>
          </a:xfrm>
          <a:prstGeom prst="rect">
            <a:avLst/>
          </a:prstGeom>
        </p:spPr>
      </p:pic>
      <p:sp>
        <p:nvSpPr>
          <p:cNvPr id="3" name="TextBox 2"/>
          <p:cNvSpPr txBox="1"/>
          <p:nvPr/>
        </p:nvSpPr>
        <p:spPr>
          <a:xfrm>
            <a:off x="1854200" y="508000"/>
            <a:ext cx="5381923" cy="654025"/>
          </a:xfrm>
          <a:prstGeom prst="rect">
            <a:avLst/>
          </a:prstGeom>
          <a:noFill/>
        </p:spPr>
        <p:txBody>
          <a:bodyPr vert="horz" wrap="none" lIns="0" tIns="0" rIns="0" bIns="0" rtlCol="0">
            <a:spAutoFit/>
          </a:bodyPr>
          <a:lstStyle/>
          <a:p>
            <a:pPr>
              <a:lnSpc>
                <a:spcPts val="5060"/>
              </a:lnSpc>
            </a:pPr>
            <a:r>
              <a:rPr lang="en-CA" sz="4406" dirty="0">
                <a:solidFill>
                  <a:srgbClr val="000000"/>
                </a:solidFill>
                <a:latin typeface="Times New Roman"/>
                <a:cs typeface="Times New Roman"/>
              </a:rPr>
              <a:t>Type II hypersensitivity</a:t>
            </a:r>
            <a:endParaRPr lang="en-CA" sz="4406" dirty="0">
              <a:solidFill>
                <a:srgbClr val="000000"/>
              </a:solidFill>
            </a:endParaRPr>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2"/>
          <p:cNvSpPr txBox="1"/>
          <p:nvPr/>
        </p:nvSpPr>
        <p:spPr>
          <a:xfrm>
            <a:off x="1816100" y="457200"/>
            <a:ext cx="5381923" cy="654025"/>
          </a:xfrm>
          <a:prstGeom prst="rect">
            <a:avLst/>
          </a:prstGeom>
          <a:noFill/>
        </p:spPr>
        <p:txBody>
          <a:bodyPr vert="horz" wrap="none" lIns="0" tIns="0" rIns="0" bIns="0" rtlCol="0">
            <a:spAutoFit/>
          </a:bodyPr>
          <a:lstStyle/>
          <a:p>
            <a:pPr>
              <a:lnSpc>
                <a:spcPts val="5060"/>
              </a:lnSpc>
            </a:pPr>
            <a:r>
              <a:rPr lang="en-CA" sz="4406" dirty="0">
                <a:solidFill>
                  <a:srgbClr val="000000"/>
                </a:solidFill>
                <a:latin typeface="Times New Roman"/>
                <a:cs typeface="Times New Roman"/>
              </a:rPr>
              <a:t>Type II hypersensitivity</a:t>
            </a:r>
            <a:endParaRPr lang="en-CA" sz="4406" dirty="0">
              <a:solidFill>
                <a:srgbClr val="000000"/>
              </a:solidFill>
            </a:endParaRPr>
          </a:p>
        </p:txBody>
      </p:sp>
      <p:sp>
        <p:nvSpPr>
          <p:cNvPr id="3" name="TextBox 3"/>
          <p:cNvSpPr txBox="1"/>
          <p:nvPr/>
        </p:nvSpPr>
        <p:spPr>
          <a:xfrm>
            <a:off x="584200" y="1612900"/>
            <a:ext cx="8169031" cy="948978"/>
          </a:xfrm>
          <a:prstGeom prst="rect">
            <a:avLst/>
          </a:prstGeom>
          <a:noFill/>
        </p:spPr>
        <p:txBody>
          <a:bodyPr vert="horz" wrap="none" lIns="0" tIns="0" rIns="0" bIns="0" rtlCol="0">
            <a:spAutoFit/>
          </a:bodyPr>
          <a:lstStyle/>
          <a:p>
            <a:pPr>
              <a:lnSpc>
                <a:spcPts val="3680"/>
              </a:lnSpc>
            </a:pPr>
            <a:r>
              <a:rPr lang="en-US" sz="3206" dirty="0">
                <a:solidFill>
                  <a:srgbClr val="000000"/>
                </a:solidFill>
                <a:latin typeface="Times New Roman"/>
                <a:cs typeface="Times New Roman"/>
              </a:rPr>
              <a:t>Type II hypersensitivity reactions are involved in </a:t>
            </a:r>
            <a:endParaRPr lang="x-none" sz="3206" dirty="0">
              <a:solidFill>
                <a:srgbClr val="000000"/>
              </a:solidFill>
              <a:latin typeface="Times New Roman"/>
              <a:cs typeface="Times New Roman"/>
            </a:endParaRPr>
          </a:p>
          <a:p>
            <a:pPr>
              <a:lnSpc>
                <a:spcPts val="3680"/>
              </a:lnSpc>
            </a:pPr>
            <a:r>
              <a:rPr lang="en-US" sz="3206" dirty="0">
                <a:solidFill>
                  <a:srgbClr val="000000"/>
                </a:solidFill>
                <a:latin typeface="Times New Roman"/>
                <a:cs typeface="Times New Roman"/>
              </a:rPr>
              <a:t>the pathogenesis of:</a:t>
            </a:r>
            <a:endParaRPr lang="en-CA" sz="3206" dirty="0">
              <a:solidFill>
                <a:srgbClr val="000000"/>
              </a:solidFill>
            </a:endParaRPr>
          </a:p>
        </p:txBody>
      </p:sp>
      <p:sp>
        <p:nvSpPr>
          <p:cNvPr id="4" name="TextBox 4"/>
          <p:cNvSpPr txBox="1"/>
          <p:nvPr/>
        </p:nvSpPr>
        <p:spPr>
          <a:xfrm>
            <a:off x="927100" y="2108200"/>
            <a:ext cx="65" cy="474489"/>
          </a:xfrm>
          <a:prstGeom prst="rect">
            <a:avLst/>
          </a:prstGeom>
          <a:noFill/>
        </p:spPr>
        <p:txBody>
          <a:bodyPr vert="horz" wrap="none" lIns="0" tIns="0" rIns="0" bIns="0" rtlCol="0">
            <a:spAutoFit/>
          </a:bodyPr>
          <a:lstStyle/>
          <a:p>
            <a:pPr>
              <a:lnSpc>
                <a:spcPts val="3680"/>
              </a:lnSpc>
            </a:pPr>
            <a:endParaRPr lang="en-CA" sz="3204" dirty="0">
              <a:solidFill>
                <a:srgbClr val="000000"/>
              </a:solidFill>
            </a:endParaRPr>
          </a:p>
        </p:txBody>
      </p:sp>
      <p:sp>
        <p:nvSpPr>
          <p:cNvPr id="5" name="TextBox 5"/>
          <p:cNvSpPr txBox="1"/>
          <p:nvPr/>
        </p:nvSpPr>
        <p:spPr>
          <a:xfrm>
            <a:off x="584200" y="2955032"/>
            <a:ext cx="8166275" cy="1483932"/>
          </a:xfrm>
          <a:prstGeom prst="rect">
            <a:avLst/>
          </a:prstGeom>
          <a:noFill/>
        </p:spPr>
        <p:txBody>
          <a:bodyPr vert="horz" wrap="none" lIns="0" tIns="0" rIns="0" bIns="0" rtlCol="0">
            <a:spAutoFit/>
          </a:bodyPr>
          <a:lstStyle/>
          <a:p>
            <a:pPr>
              <a:lnSpc>
                <a:spcPts val="3900"/>
              </a:lnSpc>
            </a:pPr>
            <a:r>
              <a:rPr lang="en-CA" sz="3204" dirty="0">
                <a:solidFill>
                  <a:srgbClr val="E36C09"/>
                </a:solidFill>
                <a:latin typeface="Arial"/>
                <a:cs typeface="Arial"/>
              </a:rPr>
              <a:t>•</a:t>
            </a:r>
            <a:r>
              <a:rPr lang="en-CA" sz="3214" b="1" dirty="0">
                <a:solidFill>
                  <a:srgbClr val="E36C09"/>
                </a:solidFill>
                <a:latin typeface="Times New Roman Bold"/>
                <a:cs typeface="Times New Roman Bold"/>
              </a:rPr>
              <a:t> transfusion reactions</a:t>
            </a:r>
            <a:r>
              <a:rPr lang="x-none" sz="3214" b="1" dirty="0">
                <a:solidFill>
                  <a:srgbClr val="E36C09"/>
                </a:solidFill>
                <a:latin typeface="Times New Roman Bold"/>
                <a:cs typeface="Times New Roman Bold"/>
              </a:rPr>
              <a:t> </a:t>
            </a:r>
            <a:r>
              <a:rPr lang="en-US" sz="3204" dirty="0">
                <a:solidFill>
                  <a:srgbClr val="000000"/>
                </a:solidFill>
                <a:latin typeface="Times New Roman"/>
                <a:cs typeface="Times New Roman"/>
              </a:rPr>
              <a:t>(for blood transfusion of </a:t>
            </a:r>
            <a:endParaRPr lang="x-none" sz="3204" dirty="0">
              <a:solidFill>
                <a:srgbClr val="000000"/>
              </a:solidFill>
              <a:latin typeface="Times New Roman"/>
              <a:cs typeface="Times New Roman"/>
            </a:endParaRPr>
          </a:p>
          <a:p>
            <a:pPr>
              <a:lnSpc>
                <a:spcPts val="3900"/>
              </a:lnSpc>
            </a:pPr>
            <a:r>
              <a:rPr lang="en-US" sz="3204" dirty="0">
                <a:solidFill>
                  <a:srgbClr val="000000"/>
                </a:solidFill>
                <a:latin typeface="Times New Roman"/>
                <a:cs typeface="Times New Roman"/>
              </a:rPr>
              <a:t>incompatible blood groups)</a:t>
            </a:r>
            <a:endParaRPr lang="en-CA" sz="3206" dirty="0">
              <a:solidFill>
                <a:srgbClr val="000000"/>
              </a:solidFill>
              <a:latin typeface="Times New Roman"/>
              <a:cs typeface="Times New Roman"/>
            </a:endParaRPr>
          </a:p>
          <a:p>
            <a:pPr>
              <a:lnSpc>
                <a:spcPts val="3900"/>
              </a:lnSpc>
            </a:pPr>
            <a:endParaRPr lang="en-CA" sz="3206" dirty="0">
              <a:solidFill>
                <a:srgbClr val="000000"/>
              </a:solidFill>
            </a:endParaRPr>
          </a:p>
        </p:txBody>
      </p:sp>
      <p:sp>
        <p:nvSpPr>
          <p:cNvPr id="6" name="TextBox 6"/>
          <p:cNvSpPr txBox="1"/>
          <p:nvPr/>
        </p:nvSpPr>
        <p:spPr>
          <a:xfrm>
            <a:off x="584200" y="4115544"/>
            <a:ext cx="6222857" cy="474489"/>
          </a:xfrm>
          <a:prstGeom prst="rect">
            <a:avLst/>
          </a:prstGeom>
          <a:noFill/>
        </p:spPr>
        <p:txBody>
          <a:bodyPr vert="horz" wrap="none" lIns="0" tIns="0" rIns="0" bIns="0" rtlCol="0">
            <a:spAutoFit/>
          </a:bodyPr>
          <a:lstStyle/>
          <a:p>
            <a:pPr>
              <a:lnSpc>
                <a:spcPts val="3680"/>
              </a:lnSpc>
            </a:pPr>
            <a:r>
              <a:rPr lang="en-CA" sz="3204" dirty="0">
                <a:solidFill>
                  <a:srgbClr val="E36C09"/>
                </a:solidFill>
                <a:latin typeface="Arial"/>
                <a:cs typeface="Arial"/>
              </a:rPr>
              <a:t>•</a:t>
            </a:r>
            <a:r>
              <a:rPr lang="en-CA" sz="3214" b="1" dirty="0">
                <a:solidFill>
                  <a:srgbClr val="E36C09"/>
                </a:solidFill>
                <a:latin typeface="Times New Roman Bold"/>
                <a:cs typeface="Times New Roman Bold"/>
              </a:rPr>
              <a:t> hemolytic diseases</a:t>
            </a:r>
            <a:r>
              <a:rPr lang="x-none" sz="3214" b="1" dirty="0">
                <a:solidFill>
                  <a:srgbClr val="E36C09"/>
                </a:solidFill>
                <a:latin typeface="Times New Roman Bold"/>
                <a:cs typeface="Times New Roman Bold"/>
              </a:rPr>
              <a:t> of the newborn</a:t>
            </a:r>
            <a:endParaRPr lang="en-CA" sz="3204" dirty="0">
              <a:solidFill>
                <a:srgbClr val="000000"/>
              </a:solidFill>
            </a:endParaRPr>
          </a:p>
        </p:txBody>
      </p:sp>
      <p:sp>
        <p:nvSpPr>
          <p:cNvPr id="7" name="TextBox 7"/>
          <p:cNvSpPr txBox="1"/>
          <p:nvPr/>
        </p:nvSpPr>
        <p:spPr>
          <a:xfrm>
            <a:off x="584200" y="4928294"/>
            <a:ext cx="5673028" cy="948978"/>
          </a:xfrm>
          <a:prstGeom prst="rect">
            <a:avLst/>
          </a:prstGeom>
          <a:noFill/>
        </p:spPr>
        <p:txBody>
          <a:bodyPr vert="horz" wrap="none" lIns="0" tIns="0" rIns="0" bIns="0" rtlCol="0">
            <a:spAutoFit/>
          </a:bodyPr>
          <a:lstStyle/>
          <a:p>
            <a:pPr>
              <a:lnSpc>
                <a:spcPts val="3680"/>
              </a:lnSpc>
            </a:pPr>
            <a:r>
              <a:rPr lang="en-CA" sz="3204" dirty="0">
                <a:solidFill>
                  <a:srgbClr val="E36C09"/>
                </a:solidFill>
                <a:latin typeface="Arial"/>
                <a:cs typeface="Arial"/>
              </a:rPr>
              <a:t>•</a:t>
            </a:r>
            <a:r>
              <a:rPr lang="en-CA" sz="3214" b="1" dirty="0">
                <a:solidFill>
                  <a:srgbClr val="E36C09"/>
                </a:solidFill>
                <a:latin typeface="Times New Roman Bold"/>
                <a:cs typeface="Times New Roman Bold"/>
              </a:rPr>
              <a:t> </a:t>
            </a:r>
            <a:r>
              <a:rPr lang="en-US" sz="3214" b="1" dirty="0">
                <a:solidFill>
                  <a:srgbClr val="E36C09"/>
                </a:solidFill>
                <a:latin typeface="Times New Roman Bold"/>
                <a:cs typeface="Times New Roman Bold"/>
              </a:rPr>
              <a:t>autoimmune</a:t>
            </a:r>
            <a:r>
              <a:rPr lang="x-none" sz="3214" b="1" dirty="0">
                <a:solidFill>
                  <a:srgbClr val="E36C09"/>
                </a:solidFill>
                <a:latin typeface="Times New Roman Bold"/>
                <a:cs typeface="Times New Roman Bold"/>
              </a:rPr>
              <a:t> hemolytic anemia</a:t>
            </a:r>
            <a:endParaRPr lang="en-CA" sz="3214" b="1" dirty="0">
              <a:solidFill>
                <a:srgbClr val="E36C09"/>
              </a:solidFill>
              <a:latin typeface="Times New Roman Bold"/>
              <a:cs typeface="Times New Roman Bold"/>
            </a:endParaRPr>
          </a:p>
          <a:p>
            <a:pPr>
              <a:lnSpc>
                <a:spcPts val="3680"/>
              </a:lnSpc>
            </a:pPr>
            <a:endParaRPr lang="en-CA" sz="3204" dirty="0">
              <a:solidFill>
                <a:srgbClr val="000000"/>
              </a:solidFill>
            </a:endParaRPr>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p:cNvPicPr>
          <p:nvPr/>
        </p:nvPicPr>
        <p:blipFill>
          <a:blip r:embed="rId2" cstate="print"/>
          <a:stretch>
            <a:fillRect/>
          </a:stretch>
        </p:blipFill>
        <p:spPr>
          <a:xfrm>
            <a:off x="0" y="1556792"/>
            <a:ext cx="9144000" cy="5301208"/>
          </a:xfrm>
          <a:prstGeom prst="rect">
            <a:avLst/>
          </a:prstGeom>
        </p:spPr>
      </p:pic>
      <p:sp>
        <p:nvSpPr>
          <p:cNvPr id="3" name="TextBox 2"/>
          <p:cNvSpPr txBox="1"/>
          <p:nvPr/>
        </p:nvSpPr>
        <p:spPr>
          <a:xfrm>
            <a:off x="710849" y="1556792"/>
            <a:ext cx="7556557" cy="589905"/>
          </a:xfrm>
          <a:prstGeom prst="rect">
            <a:avLst/>
          </a:prstGeom>
          <a:noFill/>
        </p:spPr>
        <p:txBody>
          <a:bodyPr vert="horz" wrap="none" lIns="0" tIns="0" rIns="0" bIns="0" rtlCol="0">
            <a:spAutoFit/>
          </a:bodyPr>
          <a:lstStyle/>
          <a:p>
            <a:pPr algn="ctr">
              <a:lnSpc>
                <a:spcPts val="4600"/>
              </a:lnSpc>
            </a:pPr>
            <a:r>
              <a:rPr lang="x-none" sz="4000" b="1" dirty="0">
                <a:solidFill>
                  <a:srgbClr val="E36C09"/>
                </a:solidFill>
                <a:latin typeface="Times New Roman Bold"/>
                <a:cs typeface="Times New Roman Bold"/>
              </a:rPr>
              <a:t>H</a:t>
            </a:r>
            <a:r>
              <a:rPr lang="en-CA" sz="4000" b="1" dirty="0" err="1">
                <a:solidFill>
                  <a:srgbClr val="E36C09"/>
                </a:solidFill>
                <a:latin typeface="Times New Roman Bold"/>
                <a:cs typeface="Times New Roman Bold"/>
              </a:rPr>
              <a:t>emolytic</a:t>
            </a:r>
            <a:r>
              <a:rPr lang="en-CA" sz="4000" b="1" dirty="0">
                <a:solidFill>
                  <a:srgbClr val="E36C09"/>
                </a:solidFill>
                <a:latin typeface="Times New Roman Bold"/>
                <a:cs typeface="Times New Roman Bold"/>
              </a:rPr>
              <a:t> diseases</a:t>
            </a:r>
            <a:r>
              <a:rPr lang="x-none" sz="4000" b="1" dirty="0">
                <a:solidFill>
                  <a:srgbClr val="E36C09"/>
                </a:solidFill>
                <a:latin typeface="Times New Roman Bold"/>
                <a:cs typeface="Times New Roman Bold"/>
              </a:rPr>
              <a:t> of the newborn</a:t>
            </a:r>
            <a:endParaRPr lang="en-CA" sz="3998" dirty="0">
              <a:solidFill>
                <a:srgbClr val="000000"/>
              </a:solidFill>
            </a:endParaRPr>
          </a:p>
        </p:txBody>
      </p:sp>
      <mc:AlternateContent xmlns:mc="http://schemas.openxmlformats.org/markup-compatibility/2006">
        <mc:Choice xmlns:p14="http://schemas.microsoft.com/office/powerpoint/2010/main" xmlns="" Requires="p14">
          <p:contentPart p14:bwMode="auto" r:id="rId3">
            <p14:nvContentPartPr>
              <p14:cNvPr id="69634" name="Ink 2"/>
              <p14:cNvContentPartPr>
                <a14:cpLocks xmlns:a14="http://schemas.microsoft.com/office/drawing/2010/main" noRot="1" noChangeAspect="1" noEditPoints="1" noChangeArrowheads="1" noChangeShapeType="1"/>
              </p14:cNvContentPartPr>
              <p14:nvPr/>
            </p14:nvContentPartPr>
            <p14:xfrm>
              <a:off x="3651250" y="960438"/>
              <a:ext cx="720725" cy="34925"/>
            </p14:xfrm>
          </p:contentPart>
        </mc:Choice>
        <mc:Fallback>
          <p:pic>
            <p:nvPicPr>
              <p:cNvPr id="69634" name="Ink 2"/>
              <p:cNvPicPr>
                <a:picLocks noRot="1" noChangeAspect="1" noEditPoints="1" noChangeArrowheads="1" noChangeShapeType="1"/>
              </p:cNvPicPr>
              <p:nvPr/>
            </p:nvPicPr>
            <p:blipFill>
              <a:blip r:embed="rId4" cstate="print"/>
              <a:stretch>
                <a:fillRect/>
              </a:stretch>
            </p:blipFill>
            <p:spPr>
              <a:xfrm>
                <a:off x="3635410" y="897069"/>
                <a:ext cx="752405" cy="162023"/>
              </a:xfrm>
              <a:prstGeom prst="rect">
                <a:avLst/>
              </a:prstGeom>
            </p:spPr>
          </p:pic>
        </mc:Fallback>
      </mc:AlternateContent>
      <mc:AlternateContent xmlns:mc="http://schemas.openxmlformats.org/markup-compatibility/2006">
        <mc:Choice xmlns:p14="http://schemas.microsoft.com/office/powerpoint/2010/main" xmlns="" Requires="p14">
          <p:contentPart p14:bwMode="auto" r:id="rId5">
            <p14:nvContentPartPr>
              <p14:cNvPr id="69635" name="Ink 3"/>
              <p14:cNvContentPartPr>
                <a14:cpLocks xmlns:a14="http://schemas.microsoft.com/office/drawing/2010/main" noRot="1" noChangeAspect="1" noEditPoints="1" noChangeArrowheads="1" noChangeShapeType="1"/>
              </p14:cNvContentPartPr>
              <p14:nvPr/>
            </p14:nvContentPartPr>
            <p14:xfrm>
              <a:off x="3617913" y="977900"/>
              <a:ext cx="763587" cy="17463"/>
            </p14:xfrm>
          </p:contentPart>
        </mc:Choice>
        <mc:Fallback>
          <p:pic>
            <p:nvPicPr>
              <p:cNvPr id="69635" name="Ink 3"/>
              <p:cNvPicPr>
                <a:picLocks noRot="1" noChangeAspect="1" noEditPoints="1" noChangeArrowheads="1" noChangeShapeType="1"/>
              </p:cNvPicPr>
              <p:nvPr/>
            </p:nvPicPr>
            <p:blipFill>
              <a:blip r:embed="rId6" cstate="print"/>
              <a:stretch>
                <a:fillRect/>
              </a:stretch>
            </p:blipFill>
            <p:spPr>
              <a:xfrm>
                <a:off x="3602072" y="910705"/>
                <a:ext cx="795268" cy="151852"/>
              </a:xfrm>
              <a:prstGeom prst="rect">
                <a:avLst/>
              </a:prstGeom>
            </p:spPr>
          </p:pic>
        </mc:Fallback>
      </mc:AlternateContent>
      <mc:AlternateContent xmlns:mc="http://schemas.openxmlformats.org/markup-compatibility/2006">
        <mc:Choice xmlns:p14="http://schemas.microsoft.com/office/powerpoint/2010/main" xmlns="" Requires="p14">
          <p:contentPart p14:bwMode="auto" r:id="rId8">
            <p14:nvContentPartPr>
              <p14:cNvPr id="69636" name="Ink 4"/>
              <p14:cNvContentPartPr>
                <a14:cpLocks xmlns:a14="http://schemas.microsoft.com/office/drawing/2010/main" noRot="1" noChangeAspect="1" noEditPoints="1" noChangeArrowheads="1" noChangeShapeType="1"/>
              </p14:cNvContentPartPr>
              <p14:nvPr/>
            </p14:nvContentPartPr>
            <p14:xfrm>
              <a:off x="3651250" y="882650"/>
              <a:ext cx="798513" cy="52388"/>
            </p14:xfrm>
          </p:contentPart>
        </mc:Choice>
        <mc:Fallback>
          <p:pic>
            <p:nvPicPr>
              <p:cNvPr id="69636" name="Ink 4"/>
              <p:cNvPicPr>
                <a:picLocks noRot="1" noChangeAspect="1" noEditPoints="1" noChangeArrowheads="1" noChangeShapeType="1"/>
              </p:cNvPicPr>
              <p:nvPr/>
            </p:nvPicPr>
            <p:blipFill>
              <a:blip r:embed="rId9" cstate="print"/>
              <a:stretch>
                <a:fillRect/>
              </a:stretch>
            </p:blipFill>
            <p:spPr>
              <a:xfrm>
                <a:off x="3635409" y="819139"/>
                <a:ext cx="830194" cy="179052"/>
              </a:xfrm>
              <a:prstGeom prst="rect">
                <a:avLst/>
              </a:prstGeom>
            </p:spPr>
          </p:pic>
        </mc:Fallback>
      </mc:AlternateContent>
      <mc:AlternateContent xmlns:mc="http://schemas.openxmlformats.org/markup-compatibility/2006">
        <mc:Choice xmlns:p14="http://schemas.microsoft.com/office/powerpoint/2010/main" xmlns="" Requires="p14">
          <p:contentPart p14:bwMode="auto" r:id="rId10">
            <p14:nvContentPartPr>
              <p14:cNvPr id="69637" name="Ink 5"/>
              <p14:cNvContentPartPr>
                <a14:cpLocks xmlns:a14="http://schemas.microsoft.com/office/drawing/2010/main" noRot="1" noChangeAspect="1" noEditPoints="1" noChangeArrowheads="1" noChangeShapeType="1"/>
              </p14:cNvContentPartPr>
              <p14:nvPr/>
            </p14:nvContentPartPr>
            <p14:xfrm>
              <a:off x="3660775" y="865188"/>
              <a:ext cx="342900" cy="26987"/>
            </p14:xfrm>
          </p:contentPart>
        </mc:Choice>
        <mc:Fallback>
          <p:pic>
            <p:nvPicPr>
              <p:cNvPr id="69637" name="Ink 5"/>
              <p:cNvPicPr>
                <a:picLocks noRot="1" noChangeAspect="1" noEditPoints="1" noChangeArrowheads="1" noChangeShapeType="1"/>
              </p:cNvPicPr>
              <p:nvPr/>
            </p:nvPicPr>
            <p:blipFill>
              <a:blip r:embed="rId11" cstate="print"/>
              <a:stretch>
                <a:fillRect/>
              </a:stretch>
            </p:blipFill>
            <p:spPr>
              <a:xfrm>
                <a:off x="3644943" y="801859"/>
                <a:ext cx="374923" cy="154006"/>
              </a:xfrm>
              <a:prstGeom prst="rect">
                <a:avLst/>
              </a:prstGeom>
            </p:spPr>
          </p:pic>
        </mc:Fallback>
      </mc:AlternateContent>
      <mc:AlternateContent xmlns:mc="http://schemas.openxmlformats.org/markup-compatibility/2006">
        <mc:Choice xmlns:p14="http://schemas.microsoft.com/office/powerpoint/2010/main" xmlns="" Requires="p14">
          <p:contentPart p14:bwMode="auto" r:id="rId12">
            <p14:nvContentPartPr>
              <p14:cNvPr id="69638" name="Ink 6"/>
              <p14:cNvContentPartPr>
                <a14:cpLocks xmlns:a14="http://schemas.microsoft.com/office/drawing/2010/main" noRot="1" noChangeAspect="1" noEditPoints="1" noChangeArrowheads="1" noChangeShapeType="1"/>
              </p14:cNvContentPartPr>
              <p14:nvPr/>
            </p14:nvContentPartPr>
            <p14:xfrm>
              <a:off x="3565525" y="942975"/>
              <a:ext cx="892175" cy="17463"/>
            </p14:xfrm>
          </p:contentPart>
        </mc:Choice>
        <mc:Fallback>
          <p:pic>
            <p:nvPicPr>
              <p:cNvPr id="69638" name="Ink 6"/>
              <p:cNvPicPr>
                <a:picLocks noRot="1" noChangeAspect="1" noEditPoints="1" noChangeArrowheads="1" noChangeShapeType="1"/>
              </p:cNvPicPr>
              <p:nvPr/>
            </p:nvPicPr>
            <p:blipFill>
              <a:blip r:embed="rId13" cstate="print"/>
              <a:stretch>
                <a:fillRect/>
              </a:stretch>
            </p:blipFill>
            <p:spPr>
              <a:xfrm>
                <a:off x="3549683" y="878580"/>
                <a:ext cx="923858" cy="145889"/>
              </a:xfrm>
              <a:prstGeom prst="rect">
                <a:avLst/>
              </a:prstGeom>
            </p:spPr>
          </p:pic>
        </mc:Fallback>
      </mc:AlternateContent>
      <mc:AlternateContent xmlns:mc="http://schemas.openxmlformats.org/markup-compatibility/2006">
        <mc:Choice xmlns:p14="http://schemas.microsoft.com/office/powerpoint/2010/main" xmlns="" Requires="p14">
          <p:contentPart p14:bwMode="auto" r:id="rId14">
            <p14:nvContentPartPr>
              <p14:cNvPr id="69639" name="Ink 7"/>
              <p14:cNvContentPartPr>
                <a14:cpLocks xmlns:a14="http://schemas.microsoft.com/office/drawing/2010/main" noRot="1" noChangeAspect="1" noEditPoints="1" noChangeArrowheads="1" noChangeShapeType="1"/>
              </p14:cNvContentPartPr>
              <p14:nvPr/>
            </p14:nvContentPartPr>
            <p14:xfrm>
              <a:off x="3565525" y="857250"/>
              <a:ext cx="198438" cy="9525"/>
            </p14:xfrm>
          </p:contentPart>
        </mc:Choice>
        <mc:Fallback>
          <p:pic>
            <p:nvPicPr>
              <p:cNvPr id="69639" name="Ink 7"/>
              <p:cNvPicPr>
                <a:picLocks noRot="1" noChangeAspect="1" noEditPoints="1" noChangeArrowheads="1" noChangeShapeType="1"/>
              </p:cNvPicPr>
              <p:nvPr/>
            </p:nvPicPr>
            <p:blipFill>
              <a:blip r:embed="rId15" cstate="print"/>
              <a:stretch>
                <a:fillRect/>
              </a:stretch>
            </p:blipFill>
            <p:spPr>
              <a:xfrm>
                <a:off x="3549679" y="792773"/>
                <a:ext cx="230130" cy="138479"/>
              </a:xfrm>
              <a:prstGeom prst="rect">
                <a:avLst/>
              </a:prstGeom>
            </p:spPr>
          </p:pic>
        </mc:Fallback>
      </mc:AlternateContent>
      <mc:AlternateContent xmlns:mc="http://schemas.openxmlformats.org/markup-compatibility/2006">
        <mc:Choice xmlns:p14="http://schemas.microsoft.com/office/powerpoint/2010/main" xmlns="" Requires="p14">
          <p:contentPart p14:bwMode="auto" r:id="rId16">
            <p14:nvContentPartPr>
              <p14:cNvPr id="69640" name="Ink 8"/>
              <p14:cNvContentPartPr>
                <a14:cpLocks xmlns:a14="http://schemas.microsoft.com/office/drawing/2010/main" noRot="1" noChangeAspect="1" noEditPoints="1" noChangeArrowheads="1" noChangeShapeType="1"/>
              </p14:cNvContentPartPr>
              <p14:nvPr/>
            </p14:nvContentPartPr>
            <p14:xfrm>
              <a:off x="3273238" y="995363"/>
              <a:ext cx="787845" cy="273397"/>
            </p14:xfrm>
          </p:contentPart>
        </mc:Choice>
        <mc:Fallback>
          <p:pic>
            <p:nvPicPr>
              <p:cNvPr id="69640" name="Ink 8"/>
              <p:cNvPicPr>
                <a:picLocks noRot="1" noChangeAspect="1" noEditPoints="1" noChangeArrowheads="1" noChangeShapeType="1"/>
              </p:cNvPicPr>
              <p:nvPr/>
            </p:nvPicPr>
            <p:blipFill>
              <a:blip r:embed="rId17" cstate="print"/>
              <a:stretch>
                <a:fillRect/>
              </a:stretch>
            </p:blipFill>
            <p:spPr>
              <a:xfrm>
                <a:off x="3263516" y="976272"/>
                <a:ext cx="806929" cy="311579"/>
              </a:xfrm>
              <a:prstGeom prst="rect">
                <a:avLst/>
              </a:prstGeom>
            </p:spPr>
          </p:pic>
        </mc:Fallback>
      </mc:AlternateContent>
      <mc:AlternateContent xmlns:mc="http://schemas.openxmlformats.org/markup-compatibility/2006">
        <mc:Choice xmlns:p14="http://schemas.microsoft.com/office/powerpoint/2010/main" xmlns="" Requires="p14">
          <p:contentPart p14:bwMode="auto" r:id="rId18">
            <p14:nvContentPartPr>
              <p14:cNvPr id="13" name="Ink 4"/>
              <p14:cNvContentPartPr>
                <a14:cpLocks xmlns:a14="http://schemas.microsoft.com/office/drawing/2010/main" noRot="1" noChangeAspect="1" noEditPoints="1" noChangeArrowheads="1" noChangeShapeType="1"/>
              </p14:cNvContentPartPr>
              <p14:nvPr/>
            </p14:nvContentPartPr>
            <p14:xfrm>
              <a:off x="3035706" y="1154807"/>
              <a:ext cx="696862" cy="45719"/>
            </p14:xfrm>
          </p:contentPart>
        </mc:Choice>
        <mc:Fallback>
          <p:pic>
            <p:nvPicPr>
              <p:cNvPr id="13" name="Ink 4"/>
              <p:cNvPicPr>
                <a:picLocks noRot="1" noChangeAspect="1" noEditPoints="1" noChangeArrowheads="1" noChangeShapeType="1"/>
              </p:cNvPicPr>
              <p:nvPr/>
            </p:nvPicPr>
            <p:blipFill>
              <a:blip r:embed="rId19" cstate="print"/>
              <a:stretch>
                <a:fillRect/>
              </a:stretch>
            </p:blipFill>
            <p:spPr>
              <a:xfrm>
                <a:off x="3019868" y="1090583"/>
                <a:ext cx="728538" cy="173805"/>
              </a:xfrm>
              <a:prstGeom prst="rect">
                <a:avLst/>
              </a:prstGeom>
            </p:spPr>
          </p:pic>
        </mc:Fallback>
      </mc:AlternateContent>
      <p:pic>
        <p:nvPicPr>
          <p:cNvPr id="14" name="Picture 13">
            <a:extLst>
              <a:ext uri="{FF2B5EF4-FFF2-40B4-BE49-F238E27FC236}">
                <a16:creationId xmlns="" xmlns:a16="http://schemas.microsoft.com/office/drawing/2014/main" id="{D44A2C15-A417-4DA1-841D-CEA9F54C661B}"/>
              </a:ext>
            </a:extLst>
          </p:cNvPr>
          <p:cNvPicPr/>
          <p:nvPr/>
        </p:nvPicPr>
        <p:blipFill>
          <a:blip r:embed="rId20" cstate="print"/>
          <a:srcRect/>
          <a:stretch>
            <a:fillRect/>
          </a:stretch>
        </p:blipFill>
        <p:spPr bwMode="auto">
          <a:xfrm>
            <a:off x="0" y="7054"/>
            <a:ext cx="9144000" cy="155564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2"/>
          <p:cNvSpPr txBox="1"/>
          <p:nvPr/>
        </p:nvSpPr>
        <p:spPr>
          <a:xfrm>
            <a:off x="1475656" y="404664"/>
            <a:ext cx="5381923" cy="654025"/>
          </a:xfrm>
          <a:prstGeom prst="rect">
            <a:avLst/>
          </a:prstGeom>
          <a:noFill/>
        </p:spPr>
        <p:txBody>
          <a:bodyPr vert="horz" wrap="none" lIns="0" tIns="0" rIns="0" bIns="0" rtlCol="0">
            <a:spAutoFit/>
          </a:bodyPr>
          <a:lstStyle/>
          <a:p>
            <a:pPr>
              <a:lnSpc>
                <a:spcPts val="5060"/>
              </a:lnSpc>
            </a:pPr>
            <a:r>
              <a:rPr lang="en-CA" sz="4404" dirty="0">
                <a:solidFill>
                  <a:srgbClr val="000000"/>
                </a:solidFill>
                <a:latin typeface="Times New Roman" pitchFamily="18" charset="0"/>
                <a:cs typeface="Times New Roman" pitchFamily="18" charset="0"/>
              </a:rPr>
              <a:t>Type II hypersensitivity</a:t>
            </a:r>
          </a:p>
        </p:txBody>
      </p:sp>
      <p:sp>
        <p:nvSpPr>
          <p:cNvPr id="3" name="TextBox 3"/>
          <p:cNvSpPr txBox="1"/>
          <p:nvPr/>
        </p:nvSpPr>
        <p:spPr>
          <a:xfrm>
            <a:off x="179512" y="1700808"/>
            <a:ext cx="5385962" cy="920508"/>
          </a:xfrm>
          <a:prstGeom prst="rect">
            <a:avLst/>
          </a:prstGeom>
          <a:noFill/>
        </p:spPr>
        <p:txBody>
          <a:bodyPr vert="horz" wrap="none" lIns="0" tIns="0" rIns="0" bIns="0" rtlCol="0">
            <a:spAutoFit/>
          </a:bodyPr>
          <a:lstStyle/>
          <a:p>
            <a:pPr>
              <a:lnSpc>
                <a:spcPts val="3680"/>
              </a:lnSpc>
            </a:pPr>
            <a:r>
              <a:rPr lang="en-CA" sz="3000" dirty="0">
                <a:solidFill>
                  <a:srgbClr val="000000"/>
                </a:solidFill>
                <a:latin typeface="Times New Roman" pitchFamily="18" charset="0"/>
                <a:cs typeface="Times New Roman" pitchFamily="18" charset="0"/>
              </a:rPr>
              <a:t>• Type II hypersensitivity reactions</a:t>
            </a:r>
            <a:endParaRPr lang="en-CA" sz="3000" dirty="0">
              <a:latin typeface="Times New Roman" pitchFamily="18" charset="0"/>
              <a:cs typeface="Times New Roman" pitchFamily="18" charset="0"/>
            </a:endParaRPr>
          </a:p>
          <a:p>
            <a:pPr>
              <a:lnSpc>
                <a:spcPts val="3680"/>
              </a:lnSpc>
            </a:pPr>
            <a:endParaRPr lang="en-CA" sz="3000" dirty="0">
              <a:solidFill>
                <a:srgbClr val="000000"/>
              </a:solidFill>
              <a:latin typeface="Times New Roman" pitchFamily="18" charset="0"/>
              <a:cs typeface="Times New Roman" pitchFamily="18" charset="0"/>
            </a:endParaRPr>
          </a:p>
        </p:txBody>
      </p:sp>
      <p:sp>
        <p:nvSpPr>
          <p:cNvPr id="4" name="TextBox 4"/>
          <p:cNvSpPr txBox="1"/>
          <p:nvPr/>
        </p:nvSpPr>
        <p:spPr>
          <a:xfrm>
            <a:off x="179512" y="2400300"/>
            <a:ext cx="8035918" cy="942950"/>
          </a:xfrm>
          <a:prstGeom prst="rect">
            <a:avLst/>
          </a:prstGeom>
          <a:noFill/>
        </p:spPr>
        <p:txBody>
          <a:bodyPr vert="horz" wrap="none" lIns="0" tIns="0" rIns="0" bIns="0" rtlCol="0">
            <a:spAutoFit/>
          </a:bodyPr>
          <a:lstStyle/>
          <a:p>
            <a:pPr>
              <a:lnSpc>
                <a:spcPts val="3800"/>
              </a:lnSpc>
            </a:pPr>
            <a:r>
              <a:rPr lang="en-CA" sz="3000" dirty="0">
                <a:solidFill>
                  <a:srgbClr val="E36C09"/>
                </a:solidFill>
                <a:latin typeface="Times New Roman" pitchFamily="18" charset="0"/>
                <a:cs typeface="Times New Roman" pitchFamily="18" charset="0"/>
              </a:rPr>
              <a:t>• </a:t>
            </a:r>
            <a:r>
              <a:rPr lang="en-US" sz="3000" b="1" dirty="0">
                <a:solidFill>
                  <a:srgbClr val="E36C09"/>
                </a:solidFill>
                <a:latin typeface="Times New Roman" pitchFamily="18" charset="0"/>
                <a:cs typeface="Times New Roman" pitchFamily="18" charset="0"/>
              </a:rPr>
              <a:t>stimulation/inhibition of a receptor or blocking </a:t>
            </a:r>
            <a:endParaRPr lang="x-none" sz="3000" b="1" dirty="0">
              <a:solidFill>
                <a:srgbClr val="E36C09"/>
              </a:solidFill>
              <a:latin typeface="Times New Roman" pitchFamily="18" charset="0"/>
              <a:cs typeface="Times New Roman" pitchFamily="18" charset="0"/>
            </a:endParaRPr>
          </a:p>
          <a:p>
            <a:pPr>
              <a:lnSpc>
                <a:spcPts val="3800"/>
              </a:lnSpc>
            </a:pPr>
            <a:r>
              <a:rPr lang="en-US" sz="3000" b="1" dirty="0">
                <a:solidFill>
                  <a:srgbClr val="E36C09"/>
                </a:solidFill>
                <a:latin typeface="Times New Roman" pitchFamily="18" charset="0"/>
                <a:cs typeface="Times New Roman" pitchFamily="18" charset="0"/>
              </a:rPr>
              <a:t>of proteins (factors),</a:t>
            </a:r>
            <a:endParaRPr lang="en-CA" sz="3000" b="1" dirty="0">
              <a:solidFill>
                <a:srgbClr val="000000"/>
              </a:solidFill>
              <a:latin typeface="Times New Roman" pitchFamily="18" charset="0"/>
              <a:cs typeface="Times New Roman" pitchFamily="18" charset="0"/>
            </a:endParaRPr>
          </a:p>
        </p:txBody>
      </p:sp>
      <p:sp>
        <p:nvSpPr>
          <p:cNvPr id="5" name="TextBox 5"/>
          <p:cNvSpPr txBox="1"/>
          <p:nvPr/>
        </p:nvSpPr>
        <p:spPr>
          <a:xfrm>
            <a:off x="179512" y="3492500"/>
            <a:ext cx="5929508" cy="920508"/>
          </a:xfrm>
          <a:prstGeom prst="rect">
            <a:avLst/>
          </a:prstGeom>
          <a:noFill/>
        </p:spPr>
        <p:txBody>
          <a:bodyPr vert="horz" wrap="none" lIns="0" tIns="0" rIns="0" bIns="0" rtlCol="0">
            <a:spAutoFit/>
          </a:bodyPr>
          <a:lstStyle/>
          <a:p>
            <a:pPr>
              <a:lnSpc>
                <a:spcPts val="3680"/>
              </a:lnSpc>
            </a:pPr>
            <a:r>
              <a:rPr lang="en-CA" sz="3000" dirty="0">
                <a:solidFill>
                  <a:srgbClr val="000000"/>
                </a:solidFill>
                <a:latin typeface="Times New Roman" pitchFamily="18" charset="0"/>
                <a:cs typeface="Times New Roman" pitchFamily="18" charset="0"/>
              </a:rPr>
              <a:t> </a:t>
            </a:r>
            <a:r>
              <a:rPr lang="en-US" sz="3000" dirty="0">
                <a:solidFill>
                  <a:srgbClr val="000000"/>
                </a:solidFill>
                <a:latin typeface="Times New Roman" pitchFamily="18" charset="0"/>
                <a:cs typeface="Times New Roman" pitchFamily="18" charset="0"/>
              </a:rPr>
              <a:t>without significant cell/tissue damage</a:t>
            </a:r>
            <a:endParaRPr lang="en-CA" sz="3000" dirty="0">
              <a:solidFill>
                <a:srgbClr val="000000"/>
              </a:solidFill>
              <a:latin typeface="Times New Roman" pitchFamily="18" charset="0"/>
              <a:cs typeface="Times New Roman" pitchFamily="18" charset="0"/>
            </a:endParaRPr>
          </a:p>
          <a:p>
            <a:pPr>
              <a:lnSpc>
                <a:spcPts val="3680"/>
              </a:lnSpc>
            </a:pPr>
            <a:endParaRPr lang="en-CA" sz="3000" dirty="0">
              <a:solidFill>
                <a:srgbClr val="000000"/>
              </a:solidFill>
              <a:latin typeface="Times New Roman" pitchFamily="18" charset="0"/>
              <a:cs typeface="Times New Roman" pitchFamily="18" charset="0"/>
            </a:endParaRPr>
          </a:p>
        </p:txBody>
      </p:sp>
      <p:sp>
        <p:nvSpPr>
          <p:cNvPr id="6" name="TextBox 6"/>
          <p:cNvSpPr txBox="1"/>
          <p:nvPr/>
        </p:nvSpPr>
        <p:spPr>
          <a:xfrm>
            <a:off x="179512" y="4160837"/>
            <a:ext cx="8334654" cy="965392"/>
          </a:xfrm>
          <a:prstGeom prst="rect">
            <a:avLst/>
          </a:prstGeom>
          <a:noFill/>
        </p:spPr>
        <p:txBody>
          <a:bodyPr vert="horz" wrap="none" lIns="0" tIns="0" rIns="0" bIns="0" rtlCol="0">
            <a:spAutoFit/>
          </a:bodyPr>
          <a:lstStyle/>
          <a:p>
            <a:pPr>
              <a:lnSpc>
                <a:spcPts val="3900"/>
              </a:lnSpc>
              <a:tabLst>
                <a:tab pos="342900" algn="l"/>
              </a:tabLst>
            </a:pPr>
            <a:r>
              <a:rPr lang="en-CA" sz="3000" dirty="0">
                <a:solidFill>
                  <a:srgbClr val="000000"/>
                </a:solidFill>
                <a:latin typeface="Times New Roman" pitchFamily="18" charset="0"/>
                <a:cs typeface="Times New Roman" pitchFamily="18" charset="0"/>
              </a:rPr>
              <a:t>•	</a:t>
            </a:r>
            <a:r>
              <a:rPr lang="en-US" sz="3000" dirty="0">
                <a:solidFill>
                  <a:srgbClr val="000000"/>
                </a:solidFill>
                <a:latin typeface="Times New Roman" pitchFamily="18" charset="0"/>
                <a:cs typeface="Times New Roman" pitchFamily="18" charset="0"/>
              </a:rPr>
              <a:t>some authors, even today, because of the specificity</a:t>
            </a:r>
          </a:p>
          <a:p>
            <a:pPr>
              <a:lnSpc>
                <a:spcPts val="3900"/>
              </a:lnSpc>
              <a:tabLst>
                <a:tab pos="342900" algn="l"/>
              </a:tabLst>
            </a:pPr>
            <a:r>
              <a:rPr lang="en-US" sz="3000" dirty="0">
                <a:solidFill>
                  <a:srgbClr val="000000"/>
                </a:solidFill>
                <a:latin typeface="Times New Roman" pitchFamily="18" charset="0"/>
                <a:cs typeface="Times New Roman" pitchFamily="18" charset="0"/>
              </a:rPr>
              <a:t>separate into a special group - </a:t>
            </a:r>
            <a:r>
              <a:rPr lang="en-US" sz="3000" dirty="0">
                <a:solidFill>
                  <a:srgbClr val="FF0000"/>
                </a:solidFill>
                <a:latin typeface="Times New Roman" pitchFamily="18" charset="0"/>
                <a:cs typeface="Times New Roman" pitchFamily="18" charset="0"/>
              </a:rPr>
              <a:t>type V hypersensitivity</a:t>
            </a:r>
            <a:endParaRPr lang="en-CA" sz="3000" dirty="0">
              <a:solidFill>
                <a:srgbClr val="FF0000"/>
              </a:solidFill>
              <a:latin typeface="Times New Roman" pitchFamily="18" charset="0"/>
              <a:cs typeface="Times New Roman" pitchFamily="18" charset="0"/>
            </a:endParaRPr>
          </a:p>
        </p:txBody>
      </p:sp>
      <p:cxnSp>
        <p:nvCxnSpPr>
          <p:cNvPr id="8" name="Straight Connector 7"/>
          <p:cNvCxnSpPr/>
          <p:nvPr/>
        </p:nvCxnSpPr>
        <p:spPr>
          <a:xfrm flipV="1">
            <a:off x="5508104" y="4559052"/>
            <a:ext cx="1692000" cy="75600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2"/>
          <p:cNvSpPr txBox="1"/>
          <p:nvPr/>
        </p:nvSpPr>
        <p:spPr>
          <a:xfrm>
            <a:off x="1943100" y="596900"/>
            <a:ext cx="5381923" cy="654025"/>
          </a:xfrm>
          <a:prstGeom prst="rect">
            <a:avLst/>
          </a:prstGeom>
          <a:noFill/>
        </p:spPr>
        <p:txBody>
          <a:bodyPr vert="horz" wrap="none" lIns="0" tIns="0" rIns="0" bIns="0" rtlCol="0">
            <a:spAutoFit/>
          </a:bodyPr>
          <a:lstStyle/>
          <a:p>
            <a:pPr>
              <a:lnSpc>
                <a:spcPts val="5060"/>
              </a:lnSpc>
            </a:pPr>
            <a:r>
              <a:rPr lang="en-CA" sz="4404" dirty="0">
                <a:solidFill>
                  <a:srgbClr val="000000"/>
                </a:solidFill>
                <a:latin typeface="Times New Roman"/>
                <a:cs typeface="Times New Roman"/>
              </a:rPr>
              <a:t>Type II hypersensitivity</a:t>
            </a:r>
            <a:endParaRPr lang="en-CA" sz="4406" dirty="0">
              <a:solidFill>
                <a:srgbClr val="000000"/>
              </a:solidFill>
            </a:endParaRPr>
          </a:p>
        </p:txBody>
      </p:sp>
      <p:sp>
        <p:nvSpPr>
          <p:cNvPr id="3" name="TextBox 3"/>
          <p:cNvSpPr txBox="1"/>
          <p:nvPr/>
        </p:nvSpPr>
        <p:spPr>
          <a:xfrm>
            <a:off x="1460500" y="2235200"/>
            <a:ext cx="2774799" cy="474489"/>
          </a:xfrm>
          <a:prstGeom prst="rect">
            <a:avLst/>
          </a:prstGeom>
          <a:noFill/>
        </p:spPr>
        <p:txBody>
          <a:bodyPr vert="horz" wrap="none" lIns="0" tIns="0" rIns="0" bIns="0" rtlCol="0">
            <a:spAutoFit/>
          </a:bodyPr>
          <a:lstStyle/>
          <a:p>
            <a:pPr>
              <a:lnSpc>
                <a:spcPts val="3680"/>
              </a:lnSpc>
            </a:pPr>
            <a:r>
              <a:rPr lang="en-CA" sz="3206" dirty="0">
                <a:solidFill>
                  <a:srgbClr val="000000"/>
                </a:solidFill>
                <a:latin typeface="Arial"/>
                <a:cs typeface="Arial"/>
              </a:rPr>
              <a:t>•</a:t>
            </a:r>
            <a:r>
              <a:rPr lang="en-CA" sz="3206" dirty="0">
                <a:solidFill>
                  <a:srgbClr val="000000"/>
                </a:solidFill>
                <a:latin typeface="Times New Roman"/>
                <a:cs typeface="Times New Roman"/>
              </a:rPr>
              <a:t> Graves' disease</a:t>
            </a:r>
            <a:endParaRPr lang="en-CA" sz="3206" dirty="0">
              <a:solidFill>
                <a:srgbClr val="000000"/>
              </a:solidFill>
            </a:endParaRPr>
          </a:p>
        </p:txBody>
      </p:sp>
      <p:sp>
        <p:nvSpPr>
          <p:cNvPr id="4" name="TextBox 4"/>
          <p:cNvSpPr txBox="1"/>
          <p:nvPr/>
        </p:nvSpPr>
        <p:spPr>
          <a:xfrm>
            <a:off x="1460500" y="2819400"/>
            <a:ext cx="3223639" cy="948978"/>
          </a:xfrm>
          <a:prstGeom prst="rect">
            <a:avLst/>
          </a:prstGeom>
          <a:noFill/>
        </p:spPr>
        <p:txBody>
          <a:bodyPr vert="horz" wrap="none" lIns="0" tIns="0" rIns="0" bIns="0" rtlCol="0">
            <a:spAutoFit/>
          </a:bodyPr>
          <a:lstStyle/>
          <a:p>
            <a:pPr>
              <a:lnSpc>
                <a:spcPts val="3680"/>
              </a:lnSpc>
            </a:pPr>
            <a:r>
              <a:rPr lang="en-CA" sz="3204" dirty="0">
                <a:solidFill>
                  <a:srgbClr val="000000"/>
                </a:solidFill>
                <a:latin typeface="Arial"/>
                <a:cs typeface="Arial"/>
              </a:rPr>
              <a:t>•</a:t>
            </a:r>
            <a:r>
              <a:rPr lang="en-CA" sz="3204" dirty="0">
                <a:solidFill>
                  <a:srgbClr val="000000"/>
                </a:solidFill>
                <a:latin typeface="Times New Roman"/>
                <a:cs typeface="Times New Roman"/>
              </a:rPr>
              <a:t> myasthenia gravis</a:t>
            </a:r>
          </a:p>
          <a:p>
            <a:pPr>
              <a:lnSpc>
                <a:spcPts val="3680"/>
              </a:lnSpc>
            </a:pPr>
            <a:endParaRPr lang="en-CA" sz="3204" dirty="0">
              <a:solidFill>
                <a:srgbClr val="000000"/>
              </a:solidFill>
            </a:endParaRPr>
          </a:p>
        </p:txBody>
      </p:sp>
      <p:sp>
        <p:nvSpPr>
          <p:cNvPr id="5" name="TextBox 5"/>
          <p:cNvSpPr txBox="1"/>
          <p:nvPr/>
        </p:nvSpPr>
        <p:spPr>
          <a:xfrm>
            <a:off x="1460500" y="3403600"/>
            <a:ext cx="3246081" cy="948978"/>
          </a:xfrm>
          <a:prstGeom prst="rect">
            <a:avLst/>
          </a:prstGeom>
          <a:noFill/>
        </p:spPr>
        <p:txBody>
          <a:bodyPr vert="horz" wrap="none" lIns="0" tIns="0" rIns="0" bIns="0" rtlCol="0">
            <a:spAutoFit/>
          </a:bodyPr>
          <a:lstStyle/>
          <a:p>
            <a:pPr>
              <a:lnSpc>
                <a:spcPts val="3680"/>
              </a:lnSpc>
            </a:pPr>
            <a:r>
              <a:rPr lang="en-CA" sz="3204" dirty="0">
                <a:solidFill>
                  <a:srgbClr val="000000"/>
                </a:solidFill>
                <a:latin typeface="Arial"/>
                <a:cs typeface="Arial"/>
              </a:rPr>
              <a:t>•</a:t>
            </a:r>
            <a:r>
              <a:rPr lang="en-CA" sz="3204" dirty="0">
                <a:solidFill>
                  <a:srgbClr val="000000"/>
                </a:solidFill>
                <a:latin typeface="Times New Roman"/>
                <a:cs typeface="Times New Roman"/>
              </a:rPr>
              <a:t> pernicious anemia</a:t>
            </a:r>
          </a:p>
          <a:p>
            <a:pPr>
              <a:lnSpc>
                <a:spcPts val="3680"/>
              </a:lnSpc>
            </a:pPr>
            <a:endParaRPr lang="en-CA" sz="3204" dirty="0">
              <a:solidFill>
                <a:srgbClr val="000000"/>
              </a:solidFill>
            </a:endParaRPr>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p:cNvPicPr>
          <p:nvPr/>
        </p:nvPicPr>
        <p:blipFill>
          <a:blip r:embed="rId2" cstate="print"/>
          <a:stretch>
            <a:fillRect/>
          </a:stretch>
        </p:blipFill>
        <p:spPr>
          <a:xfrm>
            <a:off x="467544" y="1385392"/>
            <a:ext cx="8352928" cy="5472608"/>
          </a:xfrm>
          <a:prstGeom prst="rect">
            <a:avLst/>
          </a:prstGeom>
        </p:spPr>
      </p:pic>
      <p:pic>
        <p:nvPicPr>
          <p:cNvPr id="5" name="Picture 4">
            <a:extLst>
              <a:ext uri="{FF2B5EF4-FFF2-40B4-BE49-F238E27FC236}">
                <a16:creationId xmlns="" xmlns:a16="http://schemas.microsoft.com/office/drawing/2014/main" id="{03ED01CE-60B1-4883-9A71-B77EB354ED19}"/>
              </a:ext>
            </a:extLst>
          </p:cNvPr>
          <p:cNvPicPr/>
          <p:nvPr/>
        </p:nvPicPr>
        <p:blipFill>
          <a:blip r:embed="rId3" cstate="print"/>
          <a:srcRect/>
          <a:stretch>
            <a:fillRect/>
          </a:stretch>
        </p:blipFill>
        <p:spPr bwMode="auto">
          <a:xfrm>
            <a:off x="467544" y="0"/>
            <a:ext cx="8352928" cy="757274"/>
          </a:xfrm>
          <a:prstGeom prst="rect">
            <a:avLst/>
          </a:prstGeom>
          <a:noFill/>
          <a:ln w="9525">
            <a:noFill/>
            <a:miter lim="800000"/>
            <a:headEnd/>
            <a:tailEnd/>
          </a:ln>
        </p:spPr>
      </p:pic>
      <p:pic>
        <p:nvPicPr>
          <p:cNvPr id="6" name="Picture 5">
            <a:extLst>
              <a:ext uri="{FF2B5EF4-FFF2-40B4-BE49-F238E27FC236}">
                <a16:creationId xmlns="" xmlns:a16="http://schemas.microsoft.com/office/drawing/2014/main" id="{DA78F8B4-3950-415A-A9B3-F3E48E70CC89}"/>
              </a:ext>
            </a:extLst>
          </p:cNvPr>
          <p:cNvPicPr/>
          <p:nvPr/>
        </p:nvPicPr>
        <p:blipFill>
          <a:blip r:embed="rId4" cstate="print"/>
          <a:srcRect/>
          <a:stretch>
            <a:fillRect/>
          </a:stretch>
        </p:blipFill>
        <p:spPr bwMode="auto">
          <a:xfrm>
            <a:off x="467544" y="764704"/>
            <a:ext cx="8352928" cy="6206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p:cNvPicPr>
          <p:nvPr/>
        </p:nvPicPr>
        <p:blipFill>
          <a:blip r:embed="rId2" cstate="print"/>
          <a:stretch>
            <a:fillRect/>
          </a:stretch>
        </p:blipFill>
        <p:spPr>
          <a:xfrm>
            <a:off x="323528" y="1484784"/>
            <a:ext cx="8280920" cy="5256584"/>
          </a:xfrm>
          <a:prstGeom prst="rect">
            <a:avLst/>
          </a:prstGeom>
        </p:spPr>
      </p:pic>
      <p:pic>
        <p:nvPicPr>
          <p:cNvPr id="5" name="Picture 4">
            <a:extLst>
              <a:ext uri="{FF2B5EF4-FFF2-40B4-BE49-F238E27FC236}">
                <a16:creationId xmlns="" xmlns:a16="http://schemas.microsoft.com/office/drawing/2014/main" id="{7181F593-5F74-4AC7-A0FC-D4B84CC5B76D}"/>
              </a:ext>
            </a:extLst>
          </p:cNvPr>
          <p:cNvPicPr/>
          <p:nvPr/>
        </p:nvPicPr>
        <p:blipFill>
          <a:blip r:embed="rId3" cstate="print"/>
          <a:srcRect/>
          <a:stretch>
            <a:fillRect/>
          </a:stretch>
        </p:blipFill>
        <p:spPr bwMode="auto">
          <a:xfrm>
            <a:off x="309678" y="0"/>
            <a:ext cx="8280920" cy="764704"/>
          </a:xfrm>
          <a:prstGeom prst="rect">
            <a:avLst/>
          </a:prstGeom>
          <a:noFill/>
          <a:ln w="9525">
            <a:noFill/>
            <a:miter lim="800000"/>
            <a:headEnd/>
            <a:tailEnd/>
          </a:ln>
        </p:spPr>
      </p:pic>
      <p:pic>
        <p:nvPicPr>
          <p:cNvPr id="6" name="Picture 5">
            <a:extLst>
              <a:ext uri="{FF2B5EF4-FFF2-40B4-BE49-F238E27FC236}">
                <a16:creationId xmlns="" xmlns:a16="http://schemas.microsoft.com/office/drawing/2014/main" id="{ACB32A14-7ABA-4C36-BD8F-DA1A3315EBC7}"/>
              </a:ext>
            </a:extLst>
          </p:cNvPr>
          <p:cNvPicPr/>
          <p:nvPr/>
        </p:nvPicPr>
        <p:blipFill>
          <a:blip r:embed="rId4" cstate="print"/>
          <a:srcRect/>
          <a:stretch>
            <a:fillRect/>
          </a:stretch>
        </p:blipFill>
        <p:spPr bwMode="auto">
          <a:xfrm>
            <a:off x="309678" y="764704"/>
            <a:ext cx="8294770" cy="72008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2"/>
          <p:cNvSpPr txBox="1"/>
          <p:nvPr/>
        </p:nvSpPr>
        <p:spPr>
          <a:xfrm>
            <a:off x="611560" y="332656"/>
            <a:ext cx="3451266" cy="378373"/>
          </a:xfrm>
          <a:prstGeom prst="rect">
            <a:avLst/>
          </a:prstGeom>
          <a:noFill/>
        </p:spPr>
        <p:txBody>
          <a:bodyPr vert="horz" wrap="none" lIns="0" tIns="0" rIns="0" bIns="0" rtlCol="0">
            <a:spAutoFit/>
          </a:bodyPr>
          <a:lstStyle/>
          <a:p>
            <a:pPr>
              <a:lnSpc>
                <a:spcPts val="2760"/>
              </a:lnSpc>
            </a:pPr>
            <a:r>
              <a:rPr lang="en-CA" sz="3200" b="1" dirty="0">
                <a:solidFill>
                  <a:srgbClr val="FF6600"/>
                </a:solidFill>
                <a:latin typeface="Palatino Linotype Bold"/>
                <a:cs typeface="Palatino Linotype Bold"/>
              </a:rPr>
              <a:t>Pernicious anemia</a:t>
            </a:r>
            <a:endParaRPr lang="en-CA" sz="3200" b="1" dirty="0">
              <a:solidFill>
                <a:srgbClr val="000000"/>
              </a:solidFill>
            </a:endParaRPr>
          </a:p>
        </p:txBody>
      </p:sp>
      <p:sp>
        <p:nvSpPr>
          <p:cNvPr id="3" name="TextBox 3"/>
          <p:cNvSpPr txBox="1"/>
          <p:nvPr/>
        </p:nvSpPr>
        <p:spPr>
          <a:xfrm>
            <a:off x="469901" y="2567806"/>
            <a:ext cx="8422580" cy="718145"/>
          </a:xfrm>
          <a:prstGeom prst="rect">
            <a:avLst/>
          </a:prstGeom>
          <a:noFill/>
        </p:spPr>
        <p:txBody>
          <a:bodyPr vert="horz" wrap="square" lIns="0" tIns="0" rIns="0" bIns="0" rtlCol="0">
            <a:spAutoFit/>
          </a:bodyPr>
          <a:lstStyle/>
          <a:p>
            <a:pPr>
              <a:lnSpc>
                <a:spcPts val="2760"/>
              </a:lnSpc>
            </a:pPr>
            <a:r>
              <a:rPr lang="en-CA" sz="2400" dirty="0">
                <a:solidFill>
                  <a:srgbClr val="000000"/>
                </a:solidFill>
                <a:latin typeface="Arial"/>
                <a:cs typeface="Arial"/>
              </a:rPr>
              <a:t>•</a:t>
            </a:r>
            <a:r>
              <a:rPr lang="en-CA" sz="2400" dirty="0">
                <a:solidFill>
                  <a:srgbClr val="000000"/>
                </a:solidFill>
                <a:latin typeface="Palatino Linotype"/>
                <a:cs typeface="Palatino Linotype"/>
              </a:rPr>
              <a:t> </a:t>
            </a:r>
            <a:r>
              <a:rPr lang="en-US" sz="2410" b="1" dirty="0">
                <a:solidFill>
                  <a:srgbClr val="000000"/>
                </a:solidFill>
                <a:latin typeface="Palatino Linotype Bold"/>
                <a:cs typeface="Palatino Linotype"/>
              </a:rPr>
              <a:t>Autoantibodies against gastric parietal cells </a:t>
            </a:r>
            <a:r>
              <a:rPr lang="en-US" sz="2410" dirty="0">
                <a:solidFill>
                  <a:srgbClr val="000000"/>
                </a:solidFill>
                <a:latin typeface="Palatino Linotype Bold"/>
                <a:cs typeface="Palatino Linotype"/>
              </a:rPr>
              <a:t>cause their destruction (disruption of intrinsic factor production</a:t>
            </a:r>
            <a:r>
              <a:rPr lang="en-US" sz="2410" b="1" dirty="0">
                <a:solidFill>
                  <a:srgbClr val="000000"/>
                </a:solidFill>
                <a:latin typeface="Palatino Linotype Bold"/>
                <a:cs typeface="Palatino Linotype"/>
              </a:rPr>
              <a:t>)</a:t>
            </a:r>
            <a:endParaRPr lang="en-CA" sz="2400" dirty="0">
              <a:solidFill>
                <a:srgbClr val="000000"/>
              </a:solidFill>
            </a:endParaRPr>
          </a:p>
        </p:txBody>
      </p:sp>
      <p:sp>
        <p:nvSpPr>
          <p:cNvPr id="7" name="TextBox 7"/>
          <p:cNvSpPr txBox="1"/>
          <p:nvPr/>
        </p:nvSpPr>
        <p:spPr>
          <a:xfrm>
            <a:off x="469900" y="1449214"/>
            <a:ext cx="7617470" cy="732636"/>
          </a:xfrm>
          <a:prstGeom prst="rect">
            <a:avLst/>
          </a:prstGeom>
          <a:noFill/>
        </p:spPr>
        <p:txBody>
          <a:bodyPr vert="horz" wrap="none" lIns="0" tIns="0" rIns="0" bIns="0" rtlCol="0">
            <a:spAutoFit/>
          </a:bodyPr>
          <a:lstStyle/>
          <a:p>
            <a:pPr>
              <a:lnSpc>
                <a:spcPts val="2900"/>
              </a:lnSpc>
            </a:pPr>
            <a:r>
              <a:rPr lang="en-CA" sz="2400" dirty="0">
                <a:solidFill>
                  <a:srgbClr val="000000"/>
                </a:solidFill>
                <a:latin typeface="Arial"/>
                <a:cs typeface="Arial"/>
              </a:rPr>
              <a:t>•</a:t>
            </a:r>
            <a:r>
              <a:rPr lang="en-CA" sz="2410" b="1" dirty="0">
                <a:solidFill>
                  <a:srgbClr val="000000"/>
                </a:solidFill>
                <a:latin typeface="Palatino Linotype Bold"/>
                <a:cs typeface="Palatino Linotype Bold"/>
              </a:rPr>
              <a:t> </a:t>
            </a:r>
            <a:r>
              <a:rPr lang="en-US" sz="2400" dirty="0">
                <a:solidFill>
                  <a:srgbClr val="000000"/>
                </a:solidFill>
                <a:latin typeface="Palatino Linotype"/>
                <a:cs typeface="Palatino Linotype"/>
              </a:rPr>
              <a:t>Autoimmune disease in which </a:t>
            </a:r>
            <a:r>
              <a:rPr lang="en-US" sz="2400" b="1" dirty="0">
                <a:solidFill>
                  <a:srgbClr val="000000"/>
                </a:solidFill>
                <a:latin typeface="Palatino Linotype"/>
                <a:cs typeface="Palatino Linotype"/>
              </a:rPr>
              <a:t>autoantibodies against</a:t>
            </a:r>
          </a:p>
          <a:p>
            <a:pPr>
              <a:lnSpc>
                <a:spcPts val="2900"/>
              </a:lnSpc>
            </a:pPr>
            <a:r>
              <a:rPr lang="en-US" sz="2400" b="1" dirty="0">
                <a:solidFill>
                  <a:srgbClr val="000000"/>
                </a:solidFill>
                <a:latin typeface="Palatino Linotype"/>
                <a:cs typeface="Palatino Linotype"/>
              </a:rPr>
              <a:t>intrinsic factor </a:t>
            </a:r>
            <a:r>
              <a:rPr lang="en-US" sz="2400" dirty="0">
                <a:solidFill>
                  <a:srgbClr val="000000"/>
                </a:solidFill>
                <a:latin typeface="Palatino Linotype"/>
                <a:cs typeface="Palatino Linotype"/>
              </a:rPr>
              <a:t>block the binding of vitamin B12</a:t>
            </a:r>
            <a:endParaRPr lang="en-CA" sz="2400" dirty="0">
              <a:solidFill>
                <a:srgbClr val="000000"/>
              </a:solidFill>
            </a:endParaRPr>
          </a:p>
        </p:txBody>
      </p:sp>
      <p:sp>
        <p:nvSpPr>
          <p:cNvPr id="8" name="TextBox 8"/>
          <p:cNvSpPr txBox="1"/>
          <p:nvPr/>
        </p:nvSpPr>
        <p:spPr>
          <a:xfrm>
            <a:off x="469900" y="4000500"/>
            <a:ext cx="6126677" cy="718145"/>
          </a:xfrm>
          <a:prstGeom prst="rect">
            <a:avLst/>
          </a:prstGeom>
          <a:noFill/>
        </p:spPr>
        <p:txBody>
          <a:bodyPr vert="horz" wrap="none" lIns="0" tIns="0" rIns="0" bIns="0" rtlCol="0">
            <a:spAutoFit/>
          </a:bodyPr>
          <a:lstStyle/>
          <a:p>
            <a:pPr>
              <a:lnSpc>
                <a:spcPts val="2760"/>
              </a:lnSpc>
            </a:pPr>
            <a:r>
              <a:rPr lang="en-CA" sz="2400" dirty="0">
                <a:solidFill>
                  <a:srgbClr val="000000"/>
                </a:solidFill>
                <a:latin typeface="Arial"/>
                <a:cs typeface="Arial"/>
              </a:rPr>
              <a:t>•</a:t>
            </a:r>
            <a:r>
              <a:rPr lang="en-CA" sz="2410" b="1" dirty="0">
                <a:solidFill>
                  <a:srgbClr val="000000"/>
                </a:solidFill>
                <a:latin typeface="Palatino Linotype Bold"/>
                <a:cs typeface="Palatino Linotype Bold"/>
              </a:rPr>
              <a:t> </a:t>
            </a:r>
            <a:r>
              <a:rPr lang="en-US" sz="2410" b="1" dirty="0">
                <a:solidFill>
                  <a:srgbClr val="000000"/>
                </a:solidFill>
                <a:latin typeface="Palatino Linotype Bold"/>
                <a:cs typeface="Palatino Linotype Bold"/>
              </a:rPr>
              <a:t>Laboratory findings in pernicious anemia:</a:t>
            </a:r>
            <a:endParaRPr lang="en-CA" sz="2410" b="1" dirty="0">
              <a:solidFill>
                <a:srgbClr val="000000"/>
              </a:solidFill>
              <a:latin typeface="Palatino Linotype Bold"/>
              <a:cs typeface="Palatino Linotype Bold"/>
            </a:endParaRPr>
          </a:p>
          <a:p>
            <a:pPr>
              <a:lnSpc>
                <a:spcPts val="2760"/>
              </a:lnSpc>
            </a:pPr>
            <a:endParaRPr lang="en-CA" sz="2400" dirty="0">
              <a:solidFill>
                <a:srgbClr val="000000"/>
              </a:solidFill>
            </a:endParaRPr>
          </a:p>
        </p:txBody>
      </p:sp>
      <p:sp>
        <p:nvSpPr>
          <p:cNvPr id="9" name="TextBox 9"/>
          <p:cNvSpPr txBox="1"/>
          <p:nvPr/>
        </p:nvSpPr>
        <p:spPr>
          <a:xfrm>
            <a:off x="469900" y="4368800"/>
            <a:ext cx="4702762" cy="359073"/>
          </a:xfrm>
          <a:prstGeom prst="rect">
            <a:avLst/>
          </a:prstGeom>
          <a:noFill/>
        </p:spPr>
        <p:txBody>
          <a:bodyPr vert="horz" wrap="none" lIns="0" tIns="0" rIns="0" bIns="0" rtlCol="0">
            <a:spAutoFit/>
          </a:bodyPr>
          <a:lstStyle/>
          <a:p>
            <a:pPr>
              <a:lnSpc>
                <a:spcPts val="2760"/>
              </a:lnSpc>
            </a:pPr>
            <a:r>
              <a:rPr lang="en-CA" sz="2400" dirty="0">
                <a:solidFill>
                  <a:srgbClr val="000000"/>
                </a:solidFill>
                <a:latin typeface="Times New Roman"/>
                <a:cs typeface="Times New Roman"/>
              </a:rPr>
              <a:t>-</a:t>
            </a:r>
            <a:r>
              <a:rPr lang="en-CA" sz="2400" dirty="0">
                <a:solidFill>
                  <a:srgbClr val="000000"/>
                </a:solidFill>
                <a:latin typeface="Palatino Linotype"/>
                <a:cs typeface="Palatino Linotype"/>
              </a:rPr>
              <a:t> </a:t>
            </a:r>
            <a:r>
              <a:rPr lang="en-US" sz="2400" dirty="0">
                <a:solidFill>
                  <a:srgbClr val="000000"/>
                </a:solidFill>
                <a:latin typeface="Palatino Linotype"/>
                <a:cs typeface="Palatino Linotype"/>
              </a:rPr>
              <a:t>undetectable level of vitamin B12</a:t>
            </a:r>
            <a:endParaRPr lang="en-CA" sz="2400" dirty="0">
              <a:solidFill>
                <a:srgbClr val="000000"/>
              </a:solidFill>
            </a:endParaRPr>
          </a:p>
        </p:txBody>
      </p:sp>
      <p:sp>
        <p:nvSpPr>
          <p:cNvPr id="10" name="TextBox 10"/>
          <p:cNvSpPr txBox="1"/>
          <p:nvPr/>
        </p:nvSpPr>
        <p:spPr>
          <a:xfrm>
            <a:off x="469900" y="4724400"/>
            <a:ext cx="7414468" cy="1805623"/>
          </a:xfrm>
          <a:prstGeom prst="rect">
            <a:avLst/>
          </a:prstGeom>
          <a:noFill/>
        </p:spPr>
        <p:txBody>
          <a:bodyPr vert="horz" wrap="square" lIns="0" tIns="0" rIns="0" bIns="0" rtlCol="0">
            <a:spAutoFit/>
          </a:bodyPr>
          <a:lstStyle/>
          <a:p>
            <a:pPr>
              <a:lnSpc>
                <a:spcPts val="2760"/>
              </a:lnSpc>
              <a:buFontTx/>
              <a:buChar char="-"/>
            </a:pPr>
            <a:r>
              <a:rPr lang="en-US" sz="2400" dirty="0" smtClean="0">
                <a:solidFill>
                  <a:srgbClr val="000000"/>
                </a:solidFill>
                <a:latin typeface="Palatino Linotype"/>
                <a:cs typeface="Palatino Linotype"/>
              </a:rPr>
              <a:t> elevated </a:t>
            </a:r>
            <a:r>
              <a:rPr lang="en-US" sz="2400" dirty="0">
                <a:solidFill>
                  <a:srgbClr val="000000"/>
                </a:solidFill>
                <a:latin typeface="Palatino Linotype"/>
                <a:cs typeface="Palatino Linotype"/>
              </a:rPr>
              <a:t>level of methylmalonic acid (</a:t>
            </a:r>
            <a:r>
              <a:rPr lang="en-US" sz="2400" dirty="0" err="1">
                <a:solidFill>
                  <a:srgbClr val="000000"/>
                </a:solidFill>
                <a:latin typeface="Palatino Linotype"/>
                <a:cs typeface="Palatino Linotype"/>
              </a:rPr>
              <a:t>MMA</a:t>
            </a:r>
            <a:r>
              <a:rPr lang="x-none" sz="2400" smtClean="0">
                <a:solidFill>
                  <a:srgbClr val="000000"/>
                </a:solidFill>
                <a:latin typeface="Palatino Linotype"/>
                <a:cs typeface="Palatino Linotype"/>
              </a:rPr>
              <a:t>)</a:t>
            </a:r>
            <a:r>
              <a:rPr lang="en-US" sz="2400" dirty="0" smtClean="0">
                <a:solidFill>
                  <a:srgbClr val="000000"/>
                </a:solidFill>
                <a:latin typeface="Palatino Linotype"/>
                <a:cs typeface="Palatino Linotype"/>
              </a:rPr>
              <a:t>,</a:t>
            </a:r>
          </a:p>
          <a:p>
            <a:pPr>
              <a:lnSpc>
                <a:spcPts val="2760"/>
              </a:lnSpc>
            </a:pPr>
            <a:r>
              <a:rPr lang="en-US" sz="2400" dirty="0" smtClean="0">
                <a:solidFill>
                  <a:srgbClr val="000000"/>
                </a:solidFill>
                <a:latin typeface="Palatino Linotype"/>
                <a:cs typeface="Palatino Linotype"/>
              </a:rPr>
              <a:t>  can‘t become a part of </a:t>
            </a:r>
            <a:r>
              <a:rPr lang="en-US" sz="2400" dirty="0" smtClean="0"/>
              <a:t>citric acid cycle</a:t>
            </a:r>
          </a:p>
          <a:p>
            <a:pPr>
              <a:lnSpc>
                <a:spcPts val="2760"/>
              </a:lnSpc>
            </a:pPr>
            <a:endParaRPr lang="en-US" sz="2400" dirty="0" smtClean="0">
              <a:solidFill>
                <a:srgbClr val="000000"/>
              </a:solidFill>
              <a:latin typeface="Palatino Linotype"/>
              <a:cs typeface="Palatino Linotype"/>
            </a:endParaRPr>
          </a:p>
          <a:p>
            <a:pPr>
              <a:lnSpc>
                <a:spcPts val="2760"/>
              </a:lnSpc>
            </a:pPr>
            <a:endParaRPr lang="en-CA" sz="2400" dirty="0">
              <a:solidFill>
                <a:srgbClr val="000000"/>
              </a:solidFill>
              <a:latin typeface="Palatino Linotype"/>
              <a:cs typeface="Palatino Linotype"/>
            </a:endParaRPr>
          </a:p>
          <a:p>
            <a:pPr>
              <a:lnSpc>
                <a:spcPts val="2760"/>
              </a:lnSpc>
            </a:pPr>
            <a:endParaRPr lang="en-CA" sz="2400" dirty="0">
              <a:solidFill>
                <a:srgbClr val="000000"/>
              </a:solidFill>
            </a:endParaRPr>
          </a:p>
        </p:txBody>
      </p:sp>
      <p:sp>
        <p:nvSpPr>
          <p:cNvPr id="11" name="TextBox 11"/>
          <p:cNvSpPr txBox="1"/>
          <p:nvPr/>
        </p:nvSpPr>
        <p:spPr>
          <a:xfrm>
            <a:off x="469900" y="5447159"/>
            <a:ext cx="5765553" cy="718145"/>
          </a:xfrm>
          <a:prstGeom prst="rect">
            <a:avLst/>
          </a:prstGeom>
          <a:noFill/>
        </p:spPr>
        <p:txBody>
          <a:bodyPr vert="horz" wrap="none" lIns="0" tIns="0" rIns="0" bIns="0" rtlCol="0">
            <a:spAutoFit/>
          </a:bodyPr>
          <a:lstStyle/>
          <a:p>
            <a:pPr>
              <a:lnSpc>
                <a:spcPts val="2760"/>
              </a:lnSpc>
            </a:pPr>
            <a:r>
              <a:rPr lang="en-CA" sz="2402" dirty="0">
                <a:solidFill>
                  <a:srgbClr val="000000"/>
                </a:solidFill>
                <a:latin typeface="Times New Roman"/>
                <a:cs typeface="Times New Roman"/>
              </a:rPr>
              <a:t>-</a:t>
            </a:r>
            <a:r>
              <a:rPr lang="en-CA" sz="2402" dirty="0">
                <a:solidFill>
                  <a:srgbClr val="000000"/>
                </a:solidFill>
                <a:latin typeface="Palatino Linotype"/>
                <a:cs typeface="Palatino Linotype"/>
              </a:rPr>
              <a:t> </a:t>
            </a:r>
            <a:r>
              <a:rPr lang="en-US" sz="2402" dirty="0">
                <a:solidFill>
                  <a:srgbClr val="000000"/>
                </a:solidFill>
                <a:latin typeface="Palatino Linotype"/>
                <a:cs typeface="Palatino Linotype"/>
              </a:rPr>
              <a:t>positive autoantibodies to intrinsic factor</a:t>
            </a:r>
            <a:endParaRPr lang="en-CA" sz="2402" dirty="0">
              <a:solidFill>
                <a:srgbClr val="000000"/>
              </a:solidFill>
              <a:latin typeface="Palatino Linotype"/>
              <a:cs typeface="Palatino Linotype"/>
            </a:endParaRPr>
          </a:p>
          <a:p>
            <a:pPr>
              <a:lnSpc>
                <a:spcPts val="2760"/>
              </a:lnSpc>
            </a:pPr>
            <a:endParaRPr lang="en-CA" sz="2402" dirty="0">
              <a:solidFill>
                <a:srgbClr val="000000"/>
              </a:solidFill>
            </a:endParaRPr>
          </a:p>
        </p:txBody>
      </p:sp>
      <p:sp>
        <p:nvSpPr>
          <p:cNvPr id="12" name="TextBox 12"/>
          <p:cNvSpPr txBox="1"/>
          <p:nvPr/>
        </p:nvSpPr>
        <p:spPr>
          <a:xfrm>
            <a:off x="469900" y="5802759"/>
            <a:ext cx="8078686" cy="358753"/>
          </a:xfrm>
          <a:prstGeom prst="rect">
            <a:avLst/>
          </a:prstGeom>
          <a:noFill/>
        </p:spPr>
        <p:txBody>
          <a:bodyPr vert="horz" wrap="none" lIns="0" tIns="0" rIns="0" bIns="0" rtlCol="0">
            <a:spAutoFit/>
          </a:bodyPr>
          <a:lstStyle/>
          <a:p>
            <a:pPr>
              <a:lnSpc>
                <a:spcPts val="2900"/>
              </a:lnSpc>
            </a:pPr>
            <a:r>
              <a:rPr lang="en-CA" sz="2400" dirty="0">
                <a:solidFill>
                  <a:srgbClr val="000000"/>
                </a:solidFill>
                <a:latin typeface="Times New Roman"/>
                <a:cs typeface="Times New Roman"/>
              </a:rPr>
              <a:t>-</a:t>
            </a:r>
            <a:r>
              <a:rPr lang="en-CA" sz="2400" dirty="0">
                <a:solidFill>
                  <a:srgbClr val="000000"/>
                </a:solidFill>
                <a:latin typeface="Palatino Linotype"/>
                <a:cs typeface="Palatino Linotype"/>
              </a:rPr>
              <a:t> positive autoantibodies according to gastric </a:t>
            </a:r>
            <a:r>
              <a:rPr lang="en-CA" sz="2400" dirty="0" err="1">
                <a:solidFill>
                  <a:srgbClr val="000000"/>
                </a:solidFill>
                <a:latin typeface="Palatino Linotype"/>
                <a:cs typeface="Palatino Linotype"/>
              </a:rPr>
              <a:t>parienta</a:t>
            </a:r>
            <a:r>
              <a:rPr lang="x-none" sz="2400" dirty="0">
                <a:solidFill>
                  <a:srgbClr val="000000"/>
                </a:solidFill>
                <a:latin typeface="Palatino Linotype"/>
                <a:cs typeface="Palatino Linotype"/>
              </a:rPr>
              <a:t>l cells</a:t>
            </a:r>
            <a:endParaRPr lang="en-CA" sz="2400" dirty="0">
              <a:solidFill>
                <a:srgbClr val="000000"/>
              </a:solidFill>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1_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3.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8120</TotalTime>
  <Words>5780</Words>
  <Application>Microsoft Office PowerPoint</Application>
  <PresentationFormat>On-screen Show (4:3)</PresentationFormat>
  <Paragraphs>834</Paragraphs>
  <Slides>128</Slides>
  <Notes>3</Notes>
  <HiddenSlides>0</HiddenSlides>
  <MMClips>0</MMClips>
  <ScaleCrop>false</ScaleCrop>
  <HeadingPairs>
    <vt:vector size="4" baseType="variant">
      <vt:variant>
        <vt:lpstr>Theme</vt:lpstr>
      </vt:variant>
      <vt:variant>
        <vt:i4>3</vt:i4>
      </vt:variant>
      <vt:variant>
        <vt:lpstr>Slide Titles</vt:lpstr>
      </vt:variant>
      <vt:variant>
        <vt:i4>128</vt:i4>
      </vt:variant>
    </vt:vector>
  </HeadingPairs>
  <TitlesOfParts>
    <vt:vector size="131" baseType="lpstr">
      <vt:lpstr>Flow</vt:lpstr>
      <vt:lpstr>1_Flow</vt:lpstr>
      <vt:lpstr>Theme Office</vt:lpstr>
      <vt:lpstr>Slide 1</vt:lpstr>
      <vt:lpstr>Slide 2</vt:lpstr>
      <vt:lpstr>Slide 3</vt:lpstr>
      <vt:lpstr>Slide 4</vt:lpstr>
      <vt:lpstr>Slide 5</vt:lpstr>
      <vt:lpstr>Slide 6</vt:lpstr>
      <vt:lpstr>Slide 7</vt:lpstr>
      <vt:lpstr>Hypersensitivity</vt:lpstr>
      <vt:lpstr>Slide 9</vt:lpstr>
      <vt:lpstr>Slide 10</vt:lpstr>
      <vt:lpstr>Slide 11</vt:lpstr>
      <vt:lpstr>Slide 12</vt:lpstr>
      <vt:lpstr>        Hypersensitivity diseases are commonly classified according to the type of immune response and the effector mechanism responsible for cell and tissue damage.  </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Type I hypersensitivity reaction</vt:lpstr>
      <vt:lpstr>The role of IgE in allergic reactions</vt:lpstr>
      <vt:lpstr>Mast cell activation</vt:lpstr>
      <vt:lpstr>Slide 44</vt:lpstr>
      <vt:lpstr>Slide 45</vt:lpstr>
      <vt:lpstr>Slide 46</vt:lpstr>
      <vt:lpstr>Slide 47</vt:lpstr>
      <vt:lpstr>Slide 48</vt:lpstr>
      <vt:lpstr>Late phase reaction</vt:lpstr>
      <vt:lpstr>Slide 50</vt:lpstr>
      <vt:lpstr>Slide 51</vt:lpstr>
      <vt:lpstr>Slide 52</vt:lpstr>
      <vt:lpstr>Slide 53</vt:lpstr>
      <vt:lpstr>Slide 54</vt:lpstr>
      <vt:lpstr>Anaphylactoid reaction</vt:lpstr>
      <vt:lpstr>Slide 56</vt:lpstr>
      <vt:lpstr>Slide 57</vt:lpstr>
      <vt:lpstr>Slide 58</vt:lpstr>
      <vt:lpstr>Slide 59</vt:lpstr>
      <vt:lpstr>Urticaria and angioedema</vt:lpstr>
      <vt:lpstr>Urticaria and angioedema</vt:lpstr>
      <vt:lpstr>Slide 62</vt:lpstr>
      <vt:lpstr>Treatment</vt:lpstr>
      <vt:lpstr>Slide 64</vt:lpstr>
      <vt:lpstr>Slide 65</vt:lpstr>
      <vt:lpstr>Slide 66</vt:lpstr>
      <vt:lpstr>Slide 67</vt:lpstr>
      <vt:lpstr>Atopic eczema</vt:lpstr>
      <vt:lpstr>Atopic eczema-dermatitis</vt:lpstr>
      <vt:lpstr>Atopic eczema-dermatitis</vt:lpstr>
      <vt:lpstr>Atopic eczema  -etiology-</vt:lpstr>
      <vt:lpstr>Slide 72</vt:lpstr>
      <vt:lpstr>Slide 73</vt:lpstr>
      <vt:lpstr>Atopic dermatitis  -pathogenesis-</vt:lpstr>
      <vt:lpstr>Atopic eczema</vt:lpstr>
      <vt:lpstr>Slide 76</vt:lpstr>
      <vt:lpstr>Atopic dermatitis  - treatment -</vt:lpstr>
      <vt:lpstr>Slide 78</vt:lpstr>
      <vt:lpstr> </vt:lpstr>
      <vt:lpstr>Seasonal conjunctivitis   </vt:lpstr>
      <vt:lpstr>Spring conjunctivitis   </vt:lpstr>
      <vt:lpstr>Slide 82</vt:lpstr>
      <vt:lpstr>Slide 83</vt:lpstr>
      <vt:lpstr>Slide 84</vt:lpstr>
      <vt:lpstr>Allergic rhinitis  - diagnosis -</vt:lpstr>
      <vt:lpstr>Allergic rhinitis  - therapy -</vt:lpstr>
      <vt:lpstr>Slide 87</vt:lpstr>
      <vt:lpstr>Slide 88</vt:lpstr>
      <vt:lpstr>Slide 89</vt:lpstr>
      <vt:lpstr>Slide 90</vt:lpstr>
      <vt:lpstr>Slide 91</vt:lpstr>
      <vt:lpstr>Slide 92</vt:lpstr>
      <vt:lpstr>Slide 93</vt:lpstr>
      <vt:lpstr>Slide 94</vt:lpstr>
      <vt:lpstr>Slide 95</vt:lpstr>
      <vt:lpstr>Slide 96</vt:lpstr>
      <vt:lpstr>Slide 97</vt:lpstr>
      <vt:lpstr>Slide 98</vt:lpstr>
      <vt:lpstr>Slide 99</vt:lpstr>
      <vt:lpstr>Slide 100</vt:lpstr>
      <vt:lpstr>Slide 101</vt:lpstr>
      <vt:lpstr>Slide 102</vt:lpstr>
      <vt:lpstr>Slide 103</vt:lpstr>
      <vt:lpstr>Slide 104</vt:lpstr>
      <vt:lpstr>Slide 105</vt:lpstr>
      <vt:lpstr>Slide 106</vt:lpstr>
      <vt:lpstr>Complement system</vt:lpstr>
      <vt:lpstr>Clinical syndromes of diseases caused by immune complexes</vt:lpstr>
      <vt:lpstr>Slide 109</vt:lpstr>
      <vt:lpstr>Therapy</vt:lpstr>
      <vt:lpstr>Slide 111</vt:lpstr>
      <vt:lpstr>Slide 112</vt:lpstr>
      <vt:lpstr>Slide 113</vt:lpstr>
      <vt:lpstr>Slide 114</vt:lpstr>
      <vt:lpstr>Slide 115</vt:lpstr>
      <vt:lpstr>Induction phase - sensitization</vt:lpstr>
      <vt:lpstr>Elicitation - effector phase</vt:lpstr>
      <vt:lpstr>Slide 118</vt:lpstr>
      <vt:lpstr>Slide 119</vt:lpstr>
      <vt:lpstr>Slide 120</vt:lpstr>
      <vt:lpstr>Slide 121</vt:lpstr>
      <vt:lpstr>Slide 122</vt:lpstr>
      <vt:lpstr>Etiology</vt:lpstr>
      <vt:lpstr>Pathogenesis</vt:lpstr>
      <vt:lpstr>Slide 125</vt:lpstr>
      <vt:lpstr>Slide 126</vt:lpstr>
      <vt:lpstr>Therapy</vt:lpstr>
      <vt:lpstr>Slide 128</vt:lpstr>
    </vt:vector>
  </TitlesOfParts>
  <Company>Investintech</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A2E_Engine</dc:creator>
  <cp:lastModifiedBy>Ucionica</cp:lastModifiedBy>
  <cp:revision>414</cp:revision>
  <dcterms:created xsi:type="dcterms:W3CDTF">2019-06-12T04:04:58Z</dcterms:created>
  <dcterms:modified xsi:type="dcterms:W3CDTF">2023-11-20T12:18:28Z</dcterms:modified>
</cp:coreProperties>
</file>